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Default Extension="bin" ContentType="application/vnd.openxmlformats-officedocument.oleObject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79" r:id="rId26"/>
    <p:sldId id="281" r:id="rId27"/>
    <p:sldId id="282" r:id="rId28"/>
    <p:sldId id="283" r:id="rId29"/>
    <p:sldId id="284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-2664" y="-8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B4A77A-CEC8-4FDD-B236-C4B72E9142D8}" type="doc">
      <dgm:prSet loTypeId="urn:microsoft.com/office/officeart/2005/8/layout/vList5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DACE288-C751-4082-BE31-55151ECC05B1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Цель  проекта 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BF015A-70C5-4B19-B210-4B55E0F5478D}" type="parTrans" cxnId="{3022E8E8-3700-48AE-9D23-4E43AD9EDB81}">
      <dgm:prSet/>
      <dgm:spPr/>
      <dgm:t>
        <a:bodyPr/>
        <a:lstStyle/>
        <a:p>
          <a:endParaRPr lang="ru-RU"/>
        </a:p>
      </dgm:t>
    </dgm:pt>
    <dgm:pt modelId="{9987A6F3-2120-44D6-8B09-345B523AFA77}" type="sibTrans" cxnId="{3022E8E8-3700-48AE-9D23-4E43AD9EDB81}">
      <dgm:prSet/>
      <dgm:spPr/>
      <dgm:t>
        <a:bodyPr/>
        <a:lstStyle/>
        <a:p>
          <a:endParaRPr lang="ru-RU"/>
        </a:p>
      </dgm:t>
    </dgm:pt>
    <dgm:pt modelId="{0C10E98F-B16F-4FA4-BAC4-82DE152D8D0F}">
      <dgm:prSet phldrT="[Текст]"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состоит в разработке и апробации инновационной интегрированной педагогической системы сетевого  взаимодействия образовательных организаций основного, дополнительного и высшего профессионального образования на основе создания межшкольного  научно-исследовательского Центра с укладом, основанным на устойчивых связях заботы и даяния через </a:t>
          </a:r>
          <a:r>
            <a:rPr lang="ru-RU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педагогизацию</a:t>
          </a: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 всего образовательного пространства.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5D659D-B6F0-40F0-9488-2085BA23A47B}" type="parTrans" cxnId="{E0C24290-C5FB-4115-90EB-9D33B41F4B54}">
      <dgm:prSet/>
      <dgm:spPr/>
      <dgm:t>
        <a:bodyPr/>
        <a:lstStyle/>
        <a:p>
          <a:endParaRPr lang="ru-RU"/>
        </a:p>
      </dgm:t>
    </dgm:pt>
    <dgm:pt modelId="{AF33B276-45B8-40AD-8755-29F79F4CC17E}" type="sibTrans" cxnId="{E0C24290-C5FB-4115-90EB-9D33B41F4B54}">
      <dgm:prSet/>
      <dgm:spPr/>
      <dgm:t>
        <a:bodyPr/>
        <a:lstStyle/>
        <a:p>
          <a:endParaRPr lang="ru-RU"/>
        </a:p>
      </dgm:t>
    </dgm:pt>
    <dgm:pt modelId="{77CAF980-7322-4DA5-88D0-83B32F3AA9C7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Объект исследования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5A9944-6A30-4012-8F47-A64AE446EC33}" type="parTrans" cxnId="{DB1EAB81-CFF2-4AFB-B268-ED72943AA537}">
      <dgm:prSet/>
      <dgm:spPr/>
      <dgm:t>
        <a:bodyPr/>
        <a:lstStyle/>
        <a:p>
          <a:endParaRPr lang="ru-RU"/>
        </a:p>
      </dgm:t>
    </dgm:pt>
    <dgm:pt modelId="{027E97DB-C59D-4BE2-A6E8-E2B509185B95}" type="sibTrans" cxnId="{DB1EAB81-CFF2-4AFB-B268-ED72943AA537}">
      <dgm:prSet/>
      <dgm:spPr/>
      <dgm:t>
        <a:bodyPr/>
        <a:lstStyle/>
        <a:p>
          <a:endParaRPr lang="ru-RU"/>
        </a:p>
      </dgm:t>
    </dgm:pt>
    <dgm:pt modelId="{5492CBDB-4A88-4D95-BA9A-D91EEC569BFA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Предмет</a:t>
          </a:r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исследования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FC9C35-E462-4979-9546-FE4E3E1BABCE}" type="parTrans" cxnId="{76C28C27-0E86-4312-90BE-1F4A855CF05D}">
      <dgm:prSet/>
      <dgm:spPr/>
      <dgm:t>
        <a:bodyPr/>
        <a:lstStyle/>
        <a:p>
          <a:endParaRPr lang="ru-RU"/>
        </a:p>
      </dgm:t>
    </dgm:pt>
    <dgm:pt modelId="{5E48C1F1-493B-464E-AFF7-36F1B516358B}" type="sibTrans" cxnId="{76C28C27-0E86-4312-90BE-1F4A855CF05D}">
      <dgm:prSet/>
      <dgm:spPr/>
      <dgm:t>
        <a:bodyPr/>
        <a:lstStyle/>
        <a:p>
          <a:endParaRPr lang="ru-RU"/>
        </a:p>
      </dgm:t>
    </dgm:pt>
    <dgm:pt modelId="{CEAF05A4-0A14-450D-BA7A-05F221FA08EE}">
      <dgm:prSet phldrT="[Текст]"/>
      <dgm:spPr/>
      <dgm:t>
        <a:bodyPr/>
        <a:lstStyle/>
        <a:p>
          <a:r>
            <a:rPr lang="ru-RU" dirty="0" smtClean="0"/>
            <a:t>педагогические условия и компоненты </a:t>
          </a:r>
          <a:r>
            <a:rPr lang="ru-RU" dirty="0" err="1" smtClean="0"/>
            <a:t>педагогизированного</a:t>
          </a:r>
          <a:r>
            <a:rPr lang="ru-RU" dirty="0" smtClean="0"/>
            <a:t> уклада, способствующие успешному функционированию межшкольного научно-исследовательского Центра.</a:t>
          </a:r>
          <a:endParaRPr lang="ru-RU" dirty="0"/>
        </a:p>
      </dgm:t>
    </dgm:pt>
    <dgm:pt modelId="{9B3D6361-F684-4A35-B9EE-426913ACAD68}" type="parTrans" cxnId="{D9E4FABA-F27B-433B-B7A2-06A90EBE0456}">
      <dgm:prSet/>
      <dgm:spPr/>
      <dgm:t>
        <a:bodyPr/>
        <a:lstStyle/>
        <a:p>
          <a:endParaRPr lang="ru-RU"/>
        </a:p>
      </dgm:t>
    </dgm:pt>
    <dgm:pt modelId="{55867098-2C51-42E1-973C-9ABE976F50FF}" type="sibTrans" cxnId="{D9E4FABA-F27B-433B-B7A2-06A90EBE0456}">
      <dgm:prSet/>
      <dgm:spPr/>
      <dgm:t>
        <a:bodyPr/>
        <a:lstStyle/>
        <a:p>
          <a:endParaRPr lang="ru-RU"/>
        </a:p>
      </dgm:t>
    </dgm:pt>
    <dgm:pt modelId="{A98E5622-BBD5-4F15-B140-EB1433BA6F2F}">
      <dgm:prSet phldrT="[Текст]"/>
      <dgm:spPr/>
      <dgm:t>
        <a:bodyPr/>
        <a:lstStyle/>
        <a:p>
          <a:r>
            <a:rPr lang="ru-RU" dirty="0" smtClean="0"/>
            <a:t>межшкольный научно-исследовательский Центр как педагогическая система с </a:t>
          </a:r>
          <a:r>
            <a:rPr lang="ru-RU" dirty="0" err="1" smtClean="0"/>
            <a:t>педагогизированным</a:t>
          </a:r>
          <a:r>
            <a:rPr lang="ru-RU" dirty="0" smtClean="0"/>
            <a:t> образовательным пространством и укладом.</a:t>
          </a:r>
          <a:endParaRPr lang="ru-RU" dirty="0"/>
        </a:p>
      </dgm:t>
    </dgm:pt>
    <dgm:pt modelId="{4CE9D3EB-B918-44FC-BE51-7BA87F46222E}" type="sibTrans" cxnId="{1F0E2891-9D7F-49B4-9884-B2F57B66FB14}">
      <dgm:prSet/>
      <dgm:spPr/>
      <dgm:t>
        <a:bodyPr/>
        <a:lstStyle/>
        <a:p>
          <a:endParaRPr lang="ru-RU"/>
        </a:p>
      </dgm:t>
    </dgm:pt>
    <dgm:pt modelId="{D3BE2C2D-8763-4C11-8A02-2D34176BB3FF}" type="parTrans" cxnId="{1F0E2891-9D7F-49B4-9884-B2F57B66FB14}">
      <dgm:prSet/>
      <dgm:spPr/>
      <dgm:t>
        <a:bodyPr/>
        <a:lstStyle/>
        <a:p>
          <a:endParaRPr lang="ru-RU"/>
        </a:p>
      </dgm:t>
    </dgm:pt>
    <dgm:pt modelId="{46B4C301-9753-401B-8C32-8B208D0052E8}" type="pres">
      <dgm:prSet presAssocID="{91B4A77A-CEC8-4FDD-B236-C4B72E9142D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3915C8-8BB3-4BF1-86A2-E7D4B54B1F5C}" type="pres">
      <dgm:prSet presAssocID="{0DACE288-C751-4082-BE31-55151ECC05B1}" presName="linNode" presStyleCnt="0"/>
      <dgm:spPr/>
    </dgm:pt>
    <dgm:pt modelId="{D4CADBAE-7FF0-42A0-9BF5-4B0BC8E0A584}" type="pres">
      <dgm:prSet presAssocID="{0DACE288-C751-4082-BE31-55151ECC05B1}" presName="parentText" presStyleLbl="node1" presStyleIdx="0" presStyleCnt="3" custScaleX="65895" custScaleY="1117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D770D3-E031-4A4B-9CF0-4363DDC62FB1}" type="pres">
      <dgm:prSet presAssocID="{0DACE288-C751-4082-BE31-55151ECC05B1}" presName="descendantText" presStyleLbl="alignAccFollowNode1" presStyleIdx="0" presStyleCnt="3" custScaleY="131626" custLinFactNeighborX="-47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0FEE92-A8B8-4876-9164-C14826BAB4FF}" type="pres">
      <dgm:prSet presAssocID="{9987A6F3-2120-44D6-8B09-345B523AFA77}" presName="sp" presStyleCnt="0"/>
      <dgm:spPr/>
    </dgm:pt>
    <dgm:pt modelId="{0D683177-E976-42FF-89BE-25C6940BFF52}" type="pres">
      <dgm:prSet presAssocID="{77CAF980-7322-4DA5-88D0-83B32F3AA9C7}" presName="linNode" presStyleCnt="0"/>
      <dgm:spPr/>
    </dgm:pt>
    <dgm:pt modelId="{D4D99DF4-06EF-414D-A01C-84E226DC32D6}" type="pres">
      <dgm:prSet presAssocID="{77CAF980-7322-4DA5-88D0-83B32F3AA9C7}" presName="parentText" presStyleLbl="node1" presStyleIdx="1" presStyleCnt="3" custScaleX="643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B6E8B7-5BAB-4E1B-9B3A-21C01BFF2E61}" type="pres">
      <dgm:prSet presAssocID="{77CAF980-7322-4DA5-88D0-83B32F3AA9C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B78F6F-F593-4219-808E-B568BBCA23B0}" type="pres">
      <dgm:prSet presAssocID="{027E97DB-C59D-4BE2-A6E8-E2B509185B95}" presName="sp" presStyleCnt="0"/>
      <dgm:spPr/>
    </dgm:pt>
    <dgm:pt modelId="{48DD9D7B-A5F0-4072-B703-5ACD8FC5573B}" type="pres">
      <dgm:prSet presAssocID="{5492CBDB-4A88-4D95-BA9A-D91EEC569BFA}" presName="linNode" presStyleCnt="0"/>
      <dgm:spPr/>
    </dgm:pt>
    <dgm:pt modelId="{E0B0B51E-6F53-4138-898B-8ED93A8EA370}" type="pres">
      <dgm:prSet presAssocID="{5492CBDB-4A88-4D95-BA9A-D91EEC569BFA}" presName="parentText" presStyleLbl="node1" presStyleIdx="2" presStyleCnt="3" custScaleX="6396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94EEFB-9F15-4E7C-921D-076AA3E3099E}" type="pres">
      <dgm:prSet presAssocID="{5492CBDB-4A88-4D95-BA9A-D91EEC569BFA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22E8E8-3700-48AE-9D23-4E43AD9EDB81}" srcId="{91B4A77A-CEC8-4FDD-B236-C4B72E9142D8}" destId="{0DACE288-C751-4082-BE31-55151ECC05B1}" srcOrd="0" destOrd="0" parTransId="{74BF015A-70C5-4B19-B210-4B55E0F5478D}" sibTransId="{9987A6F3-2120-44D6-8B09-345B523AFA77}"/>
    <dgm:cxn modelId="{E5253CB6-908D-453A-A89D-2C91A02A973C}" type="presOf" srcId="{A98E5622-BBD5-4F15-B140-EB1433BA6F2F}" destId="{4BB6E8B7-5BAB-4E1B-9B3A-21C01BFF2E61}" srcOrd="0" destOrd="0" presId="urn:microsoft.com/office/officeart/2005/8/layout/vList5"/>
    <dgm:cxn modelId="{AAE0F153-92AC-409D-8D77-3C7E06C744ED}" type="presOf" srcId="{0DACE288-C751-4082-BE31-55151ECC05B1}" destId="{D4CADBAE-7FF0-42A0-9BF5-4B0BC8E0A584}" srcOrd="0" destOrd="0" presId="urn:microsoft.com/office/officeart/2005/8/layout/vList5"/>
    <dgm:cxn modelId="{1F0E2891-9D7F-49B4-9884-B2F57B66FB14}" srcId="{77CAF980-7322-4DA5-88D0-83B32F3AA9C7}" destId="{A98E5622-BBD5-4F15-B140-EB1433BA6F2F}" srcOrd="0" destOrd="0" parTransId="{D3BE2C2D-8763-4C11-8A02-2D34176BB3FF}" sibTransId="{4CE9D3EB-B918-44FC-BE51-7BA87F46222E}"/>
    <dgm:cxn modelId="{47DF2CB9-9FAD-4BB4-A2A6-CB9C0F87D3CF}" type="presOf" srcId="{77CAF980-7322-4DA5-88D0-83B32F3AA9C7}" destId="{D4D99DF4-06EF-414D-A01C-84E226DC32D6}" srcOrd="0" destOrd="0" presId="urn:microsoft.com/office/officeart/2005/8/layout/vList5"/>
    <dgm:cxn modelId="{76C28C27-0E86-4312-90BE-1F4A855CF05D}" srcId="{91B4A77A-CEC8-4FDD-B236-C4B72E9142D8}" destId="{5492CBDB-4A88-4D95-BA9A-D91EEC569BFA}" srcOrd="2" destOrd="0" parTransId="{DDFC9C35-E462-4979-9546-FE4E3E1BABCE}" sibTransId="{5E48C1F1-493B-464E-AFF7-36F1B516358B}"/>
    <dgm:cxn modelId="{55B542EB-8604-4174-8EED-931DD3EBEA20}" type="presOf" srcId="{91B4A77A-CEC8-4FDD-B236-C4B72E9142D8}" destId="{46B4C301-9753-401B-8C32-8B208D0052E8}" srcOrd="0" destOrd="0" presId="urn:microsoft.com/office/officeart/2005/8/layout/vList5"/>
    <dgm:cxn modelId="{277F5530-BABF-4F60-BB2E-2D855BDE340F}" type="presOf" srcId="{5492CBDB-4A88-4D95-BA9A-D91EEC569BFA}" destId="{E0B0B51E-6F53-4138-898B-8ED93A8EA370}" srcOrd="0" destOrd="0" presId="urn:microsoft.com/office/officeart/2005/8/layout/vList5"/>
    <dgm:cxn modelId="{D9E4FABA-F27B-433B-B7A2-06A90EBE0456}" srcId="{5492CBDB-4A88-4D95-BA9A-D91EEC569BFA}" destId="{CEAF05A4-0A14-450D-BA7A-05F221FA08EE}" srcOrd="0" destOrd="0" parTransId="{9B3D6361-F684-4A35-B9EE-426913ACAD68}" sibTransId="{55867098-2C51-42E1-973C-9ABE976F50FF}"/>
    <dgm:cxn modelId="{DB1EAB81-CFF2-4AFB-B268-ED72943AA537}" srcId="{91B4A77A-CEC8-4FDD-B236-C4B72E9142D8}" destId="{77CAF980-7322-4DA5-88D0-83B32F3AA9C7}" srcOrd="1" destOrd="0" parTransId="{315A9944-6A30-4012-8F47-A64AE446EC33}" sibTransId="{027E97DB-C59D-4BE2-A6E8-E2B509185B95}"/>
    <dgm:cxn modelId="{E0C24290-C5FB-4115-90EB-9D33B41F4B54}" srcId="{0DACE288-C751-4082-BE31-55151ECC05B1}" destId="{0C10E98F-B16F-4FA4-BAC4-82DE152D8D0F}" srcOrd="0" destOrd="0" parTransId="{155D659D-B6F0-40F0-9488-2085BA23A47B}" sibTransId="{AF33B276-45B8-40AD-8755-29F79F4CC17E}"/>
    <dgm:cxn modelId="{35988905-15E9-419C-A5FC-ABD56D83F52A}" type="presOf" srcId="{CEAF05A4-0A14-450D-BA7A-05F221FA08EE}" destId="{1994EEFB-9F15-4E7C-921D-076AA3E3099E}" srcOrd="0" destOrd="0" presId="urn:microsoft.com/office/officeart/2005/8/layout/vList5"/>
    <dgm:cxn modelId="{6C3998CD-AEAB-4B5B-9BF7-753F7AE6A6B2}" type="presOf" srcId="{0C10E98F-B16F-4FA4-BAC4-82DE152D8D0F}" destId="{12D770D3-E031-4A4B-9CF0-4363DDC62FB1}" srcOrd="0" destOrd="0" presId="urn:microsoft.com/office/officeart/2005/8/layout/vList5"/>
    <dgm:cxn modelId="{6B0366FE-A62A-4742-B5B0-0A9FF4610223}" type="presParOf" srcId="{46B4C301-9753-401B-8C32-8B208D0052E8}" destId="{6F3915C8-8BB3-4BF1-86A2-E7D4B54B1F5C}" srcOrd="0" destOrd="0" presId="urn:microsoft.com/office/officeart/2005/8/layout/vList5"/>
    <dgm:cxn modelId="{F784312A-49D4-420A-AC17-33564F52429E}" type="presParOf" srcId="{6F3915C8-8BB3-4BF1-86A2-E7D4B54B1F5C}" destId="{D4CADBAE-7FF0-42A0-9BF5-4B0BC8E0A584}" srcOrd="0" destOrd="0" presId="urn:microsoft.com/office/officeart/2005/8/layout/vList5"/>
    <dgm:cxn modelId="{63DFA5F1-58E9-42BF-8E5E-CBB95C0A851D}" type="presParOf" srcId="{6F3915C8-8BB3-4BF1-86A2-E7D4B54B1F5C}" destId="{12D770D3-E031-4A4B-9CF0-4363DDC62FB1}" srcOrd="1" destOrd="0" presId="urn:microsoft.com/office/officeart/2005/8/layout/vList5"/>
    <dgm:cxn modelId="{23BFD807-4B8E-4222-A455-18CEEE2FB966}" type="presParOf" srcId="{46B4C301-9753-401B-8C32-8B208D0052E8}" destId="{9F0FEE92-A8B8-4876-9164-C14826BAB4FF}" srcOrd="1" destOrd="0" presId="urn:microsoft.com/office/officeart/2005/8/layout/vList5"/>
    <dgm:cxn modelId="{7AB5AF93-1C2B-4B2C-90C9-88E8AA16D6FB}" type="presParOf" srcId="{46B4C301-9753-401B-8C32-8B208D0052E8}" destId="{0D683177-E976-42FF-89BE-25C6940BFF52}" srcOrd="2" destOrd="0" presId="urn:microsoft.com/office/officeart/2005/8/layout/vList5"/>
    <dgm:cxn modelId="{B53A4BB2-4856-4049-9707-86DEBBB24ED5}" type="presParOf" srcId="{0D683177-E976-42FF-89BE-25C6940BFF52}" destId="{D4D99DF4-06EF-414D-A01C-84E226DC32D6}" srcOrd="0" destOrd="0" presId="urn:microsoft.com/office/officeart/2005/8/layout/vList5"/>
    <dgm:cxn modelId="{5AF922B6-41EA-4549-BCE4-EB7ED8040AFD}" type="presParOf" srcId="{0D683177-E976-42FF-89BE-25C6940BFF52}" destId="{4BB6E8B7-5BAB-4E1B-9B3A-21C01BFF2E61}" srcOrd="1" destOrd="0" presId="urn:microsoft.com/office/officeart/2005/8/layout/vList5"/>
    <dgm:cxn modelId="{226E0F82-B7B5-4797-BDA1-F54DC2EAFAAE}" type="presParOf" srcId="{46B4C301-9753-401B-8C32-8B208D0052E8}" destId="{B6B78F6F-F593-4219-808E-B568BBCA23B0}" srcOrd="3" destOrd="0" presId="urn:microsoft.com/office/officeart/2005/8/layout/vList5"/>
    <dgm:cxn modelId="{B6793414-A948-4DDF-97FE-4104C5B7D6B1}" type="presParOf" srcId="{46B4C301-9753-401B-8C32-8B208D0052E8}" destId="{48DD9D7B-A5F0-4072-B703-5ACD8FC5573B}" srcOrd="4" destOrd="0" presId="urn:microsoft.com/office/officeart/2005/8/layout/vList5"/>
    <dgm:cxn modelId="{A8602759-CCCE-4FA6-9665-CBCE0BC24D7C}" type="presParOf" srcId="{48DD9D7B-A5F0-4072-B703-5ACD8FC5573B}" destId="{E0B0B51E-6F53-4138-898B-8ED93A8EA370}" srcOrd="0" destOrd="0" presId="urn:microsoft.com/office/officeart/2005/8/layout/vList5"/>
    <dgm:cxn modelId="{1A985BC0-2DF2-4D2D-A182-00A4679C6913}" type="presParOf" srcId="{48DD9D7B-A5F0-4072-B703-5ACD8FC5573B}" destId="{1994EEFB-9F15-4E7C-921D-076AA3E3099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3989AE-5BC3-4092-9007-D30180199EDA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59FCA3D-8CBB-4D74-9F85-C68859BEBC69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540D4B-3002-41D3-A284-BC93478DEB7A}" type="parTrans" cxnId="{02590670-8CE2-4278-85FA-3DFBA5277835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C3CD5C-DE73-4238-82E2-EB7ED9BF05F4}" type="sibTrans" cxnId="{02590670-8CE2-4278-85FA-3DFBA5277835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F47802-9D28-4D66-9C32-D34BD9BB997A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разработать методику диагностирования и моделирования отношений в детско-взрослой общности, основанной на устойчивых связях даяния и заботы;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4AE8E2-EC96-443C-A5E9-F31F43CF692D}" type="parTrans" cxnId="{A4590EA1-A132-4D5C-9644-4766DB58908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C7460E-A39D-48AE-A660-963E32F042CC}" type="sibTrans" cxnId="{A4590EA1-A132-4D5C-9644-4766DB58908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F77C9F-AF6C-44AE-B5A6-B67FC8463E81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ACDB81-586F-44A7-AB80-14560336FADD}" type="parTrans" cxnId="{7CFD5C12-D95E-4827-9EB4-ECF911427D5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8A8DCD-E6FD-4A56-B468-903F36AB8CDC}" type="sibTrans" cxnId="{7CFD5C12-D95E-4827-9EB4-ECF911427D5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CD20BC-2352-4EE4-93CB-F0CC89917752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провести предварительную диагностику отношений в детско-взрослой общности межшкольного научно-исследовательского Центра (учащийся – педагог – родитель) и выявить их состояние;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129BCB-F388-4477-A244-A889BAD37E1B}" type="parTrans" cxnId="{7B8C3C9D-5FFC-4E28-8623-2F4C6B75306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95D08C-3435-4EA7-9A06-91DB98C058A4}" type="sibTrans" cxnId="{7B8C3C9D-5FFC-4E28-8623-2F4C6B75306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66A962-075B-4FA0-A649-6BD0224ACADA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376995-1EC3-4638-92AE-94EDB5D3E45F}" type="parTrans" cxnId="{B7EDBE2A-0FDF-478F-A219-1E88C32CCF81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01870F-6F0D-4A28-8734-3ED0049279AB}" type="sibTrans" cxnId="{B7EDBE2A-0FDF-478F-A219-1E88C32CCF81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57A6CF-83CE-4AB2-A09B-520127B1F6BB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разработать теоретическую модель педагогической системы, проработав каждый её компонент;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DF95E4-C5A9-4776-89DB-67FE696042C3}" type="parTrans" cxnId="{2E384652-4325-4C83-AB03-8F59AEC7E70B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A5BFFD-63B1-47D6-BDEB-254E8BA4A0D0}" type="sibTrans" cxnId="{2E384652-4325-4C83-AB03-8F59AEC7E70B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70D713-6E13-4BD1-A802-01695D0DA72F}">
      <dgm:prSet phldrT="[Текст]"/>
      <dgm:spPr/>
      <dgm:t>
        <a:bodyPr/>
        <a:lstStyle/>
        <a:p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0961EF-77AF-4AB2-834D-C8385C3AA7E3}" type="parTrans" cxnId="{B1FE7DBF-8919-45A5-A723-0B07AF72E06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951780-400D-4B7A-8832-8FE6F8099767}" type="sibTrans" cxnId="{B1FE7DBF-8919-45A5-A723-0B07AF72E06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F67F58-4EA6-4A9A-B02A-1347A489FECD}">
      <dgm:prSet phldrT="[Текст]"/>
      <dgm:spPr/>
      <dgm:t>
        <a:bodyPr/>
        <a:lstStyle/>
        <a:p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430136-D6EB-4113-8A7C-654D2567AA9F}" type="parTrans" cxnId="{916AA618-ED1C-4064-9F6A-73BF357AF8B7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CA969A-8F4F-4C48-9817-4B16409B6095}" type="sibTrans" cxnId="{916AA618-ED1C-4064-9F6A-73BF357AF8B7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CFBFAD-8BB5-4570-97AA-5EB245C302E9}">
      <dgm:prSet phldrT="[Текст]"/>
      <dgm:spPr/>
      <dgm:t>
        <a:bodyPr/>
        <a:lstStyle/>
        <a:p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1DD207-EB1E-45C4-9929-74677F5A7AB3}" type="parTrans" cxnId="{BA06BC21-FC34-438B-B898-A9B324E75B11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6EBA28-EF88-46CC-B5DA-7AFB2869AC9F}" type="sibTrans" cxnId="{BA06BC21-FC34-438B-B898-A9B324E75B11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98647B-4978-4C4A-AD39-04C12D17A71F}">
      <dgm:prSet/>
      <dgm:spPr/>
      <dgm:t>
        <a:bodyPr/>
        <a:lstStyle/>
        <a:p>
          <a:r>
            <a:rPr lang="ru-RU" smtClean="0">
              <a:latin typeface="Arial" panose="020B0604020202020204" pitchFamily="34" charset="0"/>
              <a:cs typeface="Arial" panose="020B0604020202020204" pitchFamily="34" charset="0"/>
            </a:rPr>
            <a:t>на основе результатов проведённой диагностики и предложенной теоретической модели педагогической системы межшкольного научно-исследовательского Центра выработать стратегию и тактику работы с коллективом по реализации предложенной модели;</a:t>
          </a:r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2FFF92-21E0-49FA-8C2A-8FCF0D38AA2C}" type="parTrans" cxnId="{530A25C9-C01A-4E95-8F20-C3317DEB26B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E10A5A-93F0-4A9F-AFF5-834CB7F7E7DE}" type="sibTrans" cxnId="{530A25C9-C01A-4E95-8F20-C3317DEB26B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11E197-CF5B-42C5-AE07-A6FD59581B57}">
      <dgm:prSet/>
      <dgm:spPr/>
      <dgm:t>
        <a:bodyPr/>
        <a:lstStyle/>
        <a:p>
          <a:r>
            <a:rPr lang="ru-RU" smtClean="0">
              <a:latin typeface="Arial" panose="020B0604020202020204" pitchFamily="34" charset="0"/>
              <a:cs typeface="Arial" panose="020B0604020202020204" pitchFamily="34" charset="0"/>
            </a:rPr>
            <a:t>выработать формы работы по осмыслению учащимися, педагогами и родителями роли и места доверительных отношений взаимозаботы в их собственном становлении;</a:t>
          </a:r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85AFE3-F26B-45F1-A362-8D93A8897C56}" type="parTrans" cxnId="{7374B3F6-E71F-4D51-9E6E-33BD5CD74131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7CD56D-5825-4A36-9EA1-A90CDF8EAFE2}" type="sibTrans" cxnId="{7374B3F6-E71F-4D51-9E6E-33BD5CD74131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2D489F-DA85-4F20-B536-CEB2EA4267B1}">
      <dgm:prSet/>
      <dgm:spPr/>
      <dgm:t>
        <a:bodyPr/>
        <a:lstStyle/>
        <a:p>
          <a:r>
            <a:rPr lang="ru-RU" smtClean="0">
              <a:latin typeface="Arial" panose="020B0604020202020204" pitchFamily="34" charset="0"/>
              <a:cs typeface="Arial" panose="020B0604020202020204" pitchFamily="34" charset="0"/>
            </a:rPr>
            <a:t>осуществить анализ эффективности деятельности системы через диагностику динамики интеллектуального роста и обученности, с одной стороны, и изменения уровня доверительности, с другой.</a:t>
          </a:r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823EEE-741C-43F9-A434-2F9FE77D7075}" type="parTrans" cxnId="{91D89419-3BE8-4D12-98C2-102AF0D0F70F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495C4D-98B7-4027-BB98-1258B12B21DE}" type="sibTrans" cxnId="{91D89419-3BE8-4D12-98C2-102AF0D0F70F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96ED5E-D7CF-4963-8B8B-F3BC18D1F570}" type="pres">
      <dgm:prSet presAssocID="{4F3989AE-5BC3-4092-9007-D30180199ED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E1B661-ABAA-4560-B375-D8E2785A38E9}" type="pres">
      <dgm:prSet presAssocID="{959FCA3D-8CBB-4D74-9F85-C68859BEBC69}" presName="composite" presStyleCnt="0"/>
      <dgm:spPr/>
    </dgm:pt>
    <dgm:pt modelId="{5788CE16-5FD2-4493-9919-4E463251B33E}" type="pres">
      <dgm:prSet presAssocID="{959FCA3D-8CBB-4D74-9F85-C68859BEBC69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48BE61-90A5-44EC-AA05-28DC0308E719}" type="pres">
      <dgm:prSet presAssocID="{959FCA3D-8CBB-4D74-9F85-C68859BEBC69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1E0D80-C97B-41A7-A660-3B4471BEA933}" type="pres">
      <dgm:prSet presAssocID="{7EC3CD5C-DE73-4238-82E2-EB7ED9BF05F4}" presName="sp" presStyleCnt="0"/>
      <dgm:spPr/>
    </dgm:pt>
    <dgm:pt modelId="{04F3E215-4C36-4807-9025-1C984571BE24}" type="pres">
      <dgm:prSet presAssocID="{0BF77C9F-AF6C-44AE-B5A6-B67FC8463E81}" presName="composite" presStyleCnt="0"/>
      <dgm:spPr/>
    </dgm:pt>
    <dgm:pt modelId="{6A4F2188-1C97-49EE-8A46-CB5F5A1A966B}" type="pres">
      <dgm:prSet presAssocID="{0BF77C9F-AF6C-44AE-B5A6-B67FC8463E81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3BFB62-E8CA-41CA-B284-665E82096F44}" type="pres">
      <dgm:prSet presAssocID="{0BF77C9F-AF6C-44AE-B5A6-B67FC8463E81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17D261-C9AD-4829-A587-580CA6E1FFCA}" type="pres">
      <dgm:prSet presAssocID="{2C8A8DCD-E6FD-4A56-B468-903F36AB8CDC}" presName="sp" presStyleCnt="0"/>
      <dgm:spPr/>
    </dgm:pt>
    <dgm:pt modelId="{61E006E9-9119-4603-9A83-BBE07C40B920}" type="pres">
      <dgm:prSet presAssocID="{1A66A962-075B-4FA0-A649-6BD0224ACADA}" presName="composite" presStyleCnt="0"/>
      <dgm:spPr/>
    </dgm:pt>
    <dgm:pt modelId="{47E672BC-6210-48FC-B818-0AEB0DEFD009}" type="pres">
      <dgm:prSet presAssocID="{1A66A962-075B-4FA0-A649-6BD0224ACADA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F227C2-747D-44CC-BD48-F7035A9BB2D1}" type="pres">
      <dgm:prSet presAssocID="{1A66A962-075B-4FA0-A649-6BD0224ACADA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E5B98A-9F56-484F-83B4-7CA641EF8605}" type="pres">
      <dgm:prSet presAssocID="{6A01870F-6F0D-4A28-8734-3ED0049279AB}" presName="sp" presStyleCnt="0"/>
      <dgm:spPr/>
    </dgm:pt>
    <dgm:pt modelId="{0B13BCC5-6F81-4C1D-872B-506880194C5B}" type="pres">
      <dgm:prSet presAssocID="{E1F67F58-4EA6-4A9A-B02A-1347A489FECD}" presName="composite" presStyleCnt="0"/>
      <dgm:spPr/>
    </dgm:pt>
    <dgm:pt modelId="{C8862ED8-EEB9-4AF3-B73D-039FE98283B3}" type="pres">
      <dgm:prSet presAssocID="{E1F67F58-4EA6-4A9A-B02A-1347A489FECD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9E3FA5-BD2D-4C8B-8494-572A26DC773E}" type="pres">
      <dgm:prSet presAssocID="{E1F67F58-4EA6-4A9A-B02A-1347A489FECD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3E045E-18F0-4F4E-9DDB-0B3964457EC0}" type="pres">
      <dgm:prSet presAssocID="{FACA969A-8F4F-4C48-9817-4B16409B6095}" presName="sp" presStyleCnt="0"/>
      <dgm:spPr/>
    </dgm:pt>
    <dgm:pt modelId="{52D60D95-24E7-48AA-A96B-340FF4E9A2E3}" type="pres">
      <dgm:prSet presAssocID="{BDCFBFAD-8BB5-4570-97AA-5EB245C302E9}" presName="composite" presStyleCnt="0"/>
      <dgm:spPr/>
    </dgm:pt>
    <dgm:pt modelId="{F84C344E-A1D9-4B38-8A60-2217F5EAE57B}" type="pres">
      <dgm:prSet presAssocID="{BDCFBFAD-8BB5-4570-97AA-5EB245C302E9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2F2A3A-7FB4-41DD-8F55-984D5E9B9B58}" type="pres">
      <dgm:prSet presAssocID="{BDCFBFAD-8BB5-4570-97AA-5EB245C302E9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E26C4A-8BF8-41E4-8E72-CD89C281381E}" type="pres">
      <dgm:prSet presAssocID="{876EBA28-EF88-46CC-B5DA-7AFB2869AC9F}" presName="sp" presStyleCnt="0"/>
      <dgm:spPr/>
    </dgm:pt>
    <dgm:pt modelId="{0B35F5B3-88F9-4B9A-84AF-C97B5A99EE32}" type="pres">
      <dgm:prSet presAssocID="{6270D713-6E13-4BD1-A802-01695D0DA72F}" presName="composite" presStyleCnt="0"/>
      <dgm:spPr/>
    </dgm:pt>
    <dgm:pt modelId="{AF147502-90B6-4D37-BE2D-B44C6EFD8A65}" type="pres">
      <dgm:prSet presAssocID="{6270D713-6E13-4BD1-A802-01695D0DA72F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9D741D-0059-4118-87D6-80478EA6A1A4}" type="pres">
      <dgm:prSet presAssocID="{6270D713-6E13-4BD1-A802-01695D0DA72F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D89419-3BE8-4D12-98C2-102AF0D0F70F}" srcId="{6270D713-6E13-4BD1-A802-01695D0DA72F}" destId="{962D489F-DA85-4F20-B536-CEB2EA4267B1}" srcOrd="0" destOrd="0" parTransId="{98823EEE-741C-43F9-A434-2F9FE77D7075}" sibTransId="{32495C4D-98B7-4027-BB98-1258B12B21DE}"/>
    <dgm:cxn modelId="{D73693D2-53FD-499A-B81C-537D6391543A}" type="presOf" srcId="{962D489F-DA85-4F20-B536-CEB2EA4267B1}" destId="{799D741D-0059-4118-87D6-80478EA6A1A4}" srcOrd="0" destOrd="0" presId="urn:microsoft.com/office/officeart/2005/8/layout/chevron2"/>
    <dgm:cxn modelId="{2308976D-4D3A-4FCE-8A51-9E2207E7B163}" type="presOf" srcId="{4F3989AE-5BC3-4092-9007-D30180199EDA}" destId="{D796ED5E-D7CF-4963-8B8B-F3BC18D1F570}" srcOrd="0" destOrd="0" presId="urn:microsoft.com/office/officeart/2005/8/layout/chevron2"/>
    <dgm:cxn modelId="{2E384652-4325-4C83-AB03-8F59AEC7E70B}" srcId="{1A66A962-075B-4FA0-A649-6BD0224ACADA}" destId="{5F57A6CF-83CE-4AB2-A09B-520127B1F6BB}" srcOrd="0" destOrd="0" parTransId="{2ADF95E4-C5A9-4776-89DB-67FE696042C3}" sibTransId="{AAA5BFFD-63B1-47D6-BDEB-254E8BA4A0D0}"/>
    <dgm:cxn modelId="{7B8C3C9D-5FFC-4E28-8623-2F4C6B753062}" srcId="{0BF77C9F-AF6C-44AE-B5A6-B67FC8463E81}" destId="{73CD20BC-2352-4EE4-93CB-F0CC89917752}" srcOrd="0" destOrd="0" parTransId="{6A129BCB-F388-4477-A244-A889BAD37E1B}" sibTransId="{0D95D08C-3435-4EA7-9A06-91DB98C058A4}"/>
    <dgm:cxn modelId="{A4590EA1-A132-4D5C-9644-4766DB58908C}" srcId="{959FCA3D-8CBB-4D74-9F85-C68859BEBC69}" destId="{47F47802-9D28-4D66-9C32-D34BD9BB997A}" srcOrd="0" destOrd="0" parTransId="{DB4AE8E2-EC96-443C-A5E9-F31F43CF692D}" sibTransId="{C5C7460E-A39D-48AE-A660-963E32F042CC}"/>
    <dgm:cxn modelId="{7E0310D9-8564-437E-8DCD-234A6BCAE08F}" type="presOf" srcId="{73CD20BC-2352-4EE4-93CB-F0CC89917752}" destId="{793BFB62-E8CA-41CA-B284-665E82096F44}" srcOrd="0" destOrd="0" presId="urn:microsoft.com/office/officeart/2005/8/layout/chevron2"/>
    <dgm:cxn modelId="{EA90169C-BFE4-4824-BAD7-880ED7118045}" type="presOf" srcId="{0BF77C9F-AF6C-44AE-B5A6-B67FC8463E81}" destId="{6A4F2188-1C97-49EE-8A46-CB5F5A1A966B}" srcOrd="0" destOrd="0" presId="urn:microsoft.com/office/officeart/2005/8/layout/chevron2"/>
    <dgm:cxn modelId="{7CFD5C12-D95E-4827-9EB4-ECF911427D5E}" srcId="{4F3989AE-5BC3-4092-9007-D30180199EDA}" destId="{0BF77C9F-AF6C-44AE-B5A6-B67FC8463E81}" srcOrd="1" destOrd="0" parTransId="{61ACDB81-586F-44A7-AB80-14560336FADD}" sibTransId="{2C8A8DCD-E6FD-4A56-B468-903F36AB8CDC}"/>
    <dgm:cxn modelId="{BA06BC21-FC34-438B-B898-A9B324E75B11}" srcId="{4F3989AE-5BC3-4092-9007-D30180199EDA}" destId="{BDCFBFAD-8BB5-4570-97AA-5EB245C302E9}" srcOrd="4" destOrd="0" parTransId="{E51DD207-EB1E-45C4-9929-74677F5A7AB3}" sibTransId="{876EBA28-EF88-46CC-B5DA-7AFB2869AC9F}"/>
    <dgm:cxn modelId="{916AA618-ED1C-4064-9F6A-73BF357AF8B7}" srcId="{4F3989AE-5BC3-4092-9007-D30180199EDA}" destId="{E1F67F58-4EA6-4A9A-B02A-1347A489FECD}" srcOrd="3" destOrd="0" parTransId="{E6430136-D6EB-4113-8A7C-654D2567AA9F}" sibTransId="{FACA969A-8F4F-4C48-9817-4B16409B6095}"/>
    <dgm:cxn modelId="{9E828A99-0C51-4C7D-A9BB-D3EFA372AE98}" type="presOf" srcId="{BE98647B-4978-4C4A-AD39-04C12D17A71F}" destId="{7B9E3FA5-BD2D-4C8B-8494-572A26DC773E}" srcOrd="0" destOrd="0" presId="urn:microsoft.com/office/officeart/2005/8/layout/chevron2"/>
    <dgm:cxn modelId="{B7EDBE2A-0FDF-478F-A219-1E88C32CCF81}" srcId="{4F3989AE-5BC3-4092-9007-D30180199EDA}" destId="{1A66A962-075B-4FA0-A649-6BD0224ACADA}" srcOrd="2" destOrd="0" parTransId="{18376995-1EC3-4638-92AE-94EDB5D3E45F}" sibTransId="{6A01870F-6F0D-4A28-8734-3ED0049279AB}"/>
    <dgm:cxn modelId="{02590670-8CE2-4278-85FA-3DFBA5277835}" srcId="{4F3989AE-5BC3-4092-9007-D30180199EDA}" destId="{959FCA3D-8CBB-4D74-9F85-C68859BEBC69}" srcOrd="0" destOrd="0" parTransId="{26540D4B-3002-41D3-A284-BC93478DEB7A}" sibTransId="{7EC3CD5C-DE73-4238-82E2-EB7ED9BF05F4}"/>
    <dgm:cxn modelId="{7374B3F6-E71F-4D51-9E6E-33BD5CD74131}" srcId="{BDCFBFAD-8BB5-4570-97AA-5EB245C302E9}" destId="{B811E197-CF5B-42C5-AE07-A6FD59581B57}" srcOrd="0" destOrd="0" parTransId="{FF85AFE3-F26B-45F1-A362-8D93A8897C56}" sibTransId="{097CD56D-5825-4A36-9EA1-A90CDF8EAFE2}"/>
    <dgm:cxn modelId="{38FE14D0-F81C-437A-99A9-48E180FD61B8}" type="presOf" srcId="{E1F67F58-4EA6-4A9A-B02A-1347A489FECD}" destId="{C8862ED8-EEB9-4AF3-B73D-039FE98283B3}" srcOrd="0" destOrd="0" presId="urn:microsoft.com/office/officeart/2005/8/layout/chevron2"/>
    <dgm:cxn modelId="{256DE7C6-B405-430A-9990-3759D47CC9B7}" type="presOf" srcId="{B811E197-CF5B-42C5-AE07-A6FD59581B57}" destId="{AB2F2A3A-7FB4-41DD-8F55-984D5E9B9B58}" srcOrd="0" destOrd="0" presId="urn:microsoft.com/office/officeart/2005/8/layout/chevron2"/>
    <dgm:cxn modelId="{7C58376C-7118-43DA-8C8E-76F1C925240D}" type="presOf" srcId="{47F47802-9D28-4D66-9C32-D34BD9BB997A}" destId="{C148BE61-90A5-44EC-AA05-28DC0308E719}" srcOrd="0" destOrd="0" presId="urn:microsoft.com/office/officeart/2005/8/layout/chevron2"/>
    <dgm:cxn modelId="{B1FE7DBF-8919-45A5-A723-0B07AF72E064}" srcId="{4F3989AE-5BC3-4092-9007-D30180199EDA}" destId="{6270D713-6E13-4BD1-A802-01695D0DA72F}" srcOrd="5" destOrd="0" parTransId="{3B0961EF-77AF-4AB2-834D-C8385C3AA7E3}" sibTransId="{F3951780-400D-4B7A-8832-8FE6F8099767}"/>
    <dgm:cxn modelId="{C15A1C1E-E4E3-4957-9B33-A2C1A509B52A}" type="presOf" srcId="{5F57A6CF-83CE-4AB2-A09B-520127B1F6BB}" destId="{6FF227C2-747D-44CC-BD48-F7035A9BB2D1}" srcOrd="0" destOrd="0" presId="urn:microsoft.com/office/officeart/2005/8/layout/chevron2"/>
    <dgm:cxn modelId="{2789CEEE-9A62-41D3-840A-504AF32F19D1}" type="presOf" srcId="{6270D713-6E13-4BD1-A802-01695D0DA72F}" destId="{AF147502-90B6-4D37-BE2D-B44C6EFD8A65}" srcOrd="0" destOrd="0" presId="urn:microsoft.com/office/officeart/2005/8/layout/chevron2"/>
    <dgm:cxn modelId="{DA32739A-6420-473D-A8F8-D155E0B868BC}" type="presOf" srcId="{959FCA3D-8CBB-4D74-9F85-C68859BEBC69}" destId="{5788CE16-5FD2-4493-9919-4E463251B33E}" srcOrd="0" destOrd="0" presId="urn:microsoft.com/office/officeart/2005/8/layout/chevron2"/>
    <dgm:cxn modelId="{4F18D92E-882D-49FD-A2D3-AC6616D241EA}" type="presOf" srcId="{BDCFBFAD-8BB5-4570-97AA-5EB245C302E9}" destId="{F84C344E-A1D9-4B38-8A60-2217F5EAE57B}" srcOrd="0" destOrd="0" presId="urn:microsoft.com/office/officeart/2005/8/layout/chevron2"/>
    <dgm:cxn modelId="{8068399B-2AD9-4552-8CF4-655F4859089C}" type="presOf" srcId="{1A66A962-075B-4FA0-A649-6BD0224ACADA}" destId="{47E672BC-6210-48FC-B818-0AEB0DEFD009}" srcOrd="0" destOrd="0" presId="urn:microsoft.com/office/officeart/2005/8/layout/chevron2"/>
    <dgm:cxn modelId="{530A25C9-C01A-4E95-8F20-C3317DEB26B4}" srcId="{E1F67F58-4EA6-4A9A-B02A-1347A489FECD}" destId="{BE98647B-4978-4C4A-AD39-04C12D17A71F}" srcOrd="0" destOrd="0" parTransId="{5D2FFF92-21E0-49FA-8C2A-8FCF0D38AA2C}" sibTransId="{13E10A5A-93F0-4A9F-AFF5-834CB7F7E7DE}"/>
    <dgm:cxn modelId="{BF3E694A-E5EC-49D8-BF17-798C2A126A0E}" type="presParOf" srcId="{D796ED5E-D7CF-4963-8B8B-F3BC18D1F570}" destId="{62E1B661-ABAA-4560-B375-D8E2785A38E9}" srcOrd="0" destOrd="0" presId="urn:microsoft.com/office/officeart/2005/8/layout/chevron2"/>
    <dgm:cxn modelId="{B49DFCFC-BA5C-40FB-AC1D-88D2B4658411}" type="presParOf" srcId="{62E1B661-ABAA-4560-B375-D8E2785A38E9}" destId="{5788CE16-5FD2-4493-9919-4E463251B33E}" srcOrd="0" destOrd="0" presId="urn:microsoft.com/office/officeart/2005/8/layout/chevron2"/>
    <dgm:cxn modelId="{AE856ADA-082B-45F9-A89E-3DBEF2573D85}" type="presParOf" srcId="{62E1B661-ABAA-4560-B375-D8E2785A38E9}" destId="{C148BE61-90A5-44EC-AA05-28DC0308E719}" srcOrd="1" destOrd="0" presId="urn:microsoft.com/office/officeart/2005/8/layout/chevron2"/>
    <dgm:cxn modelId="{ECCBED6C-EDD3-4876-B35B-792DA84A19E8}" type="presParOf" srcId="{D796ED5E-D7CF-4963-8B8B-F3BC18D1F570}" destId="{421E0D80-C97B-41A7-A660-3B4471BEA933}" srcOrd="1" destOrd="0" presId="urn:microsoft.com/office/officeart/2005/8/layout/chevron2"/>
    <dgm:cxn modelId="{DB16EF37-FE61-4898-A933-9637882903CA}" type="presParOf" srcId="{D796ED5E-D7CF-4963-8B8B-F3BC18D1F570}" destId="{04F3E215-4C36-4807-9025-1C984571BE24}" srcOrd="2" destOrd="0" presId="urn:microsoft.com/office/officeart/2005/8/layout/chevron2"/>
    <dgm:cxn modelId="{11803CFE-CB10-4B73-A585-75A706D7A9BA}" type="presParOf" srcId="{04F3E215-4C36-4807-9025-1C984571BE24}" destId="{6A4F2188-1C97-49EE-8A46-CB5F5A1A966B}" srcOrd="0" destOrd="0" presId="urn:microsoft.com/office/officeart/2005/8/layout/chevron2"/>
    <dgm:cxn modelId="{64A40E20-571F-4BD6-AD9C-EAB8D465B77F}" type="presParOf" srcId="{04F3E215-4C36-4807-9025-1C984571BE24}" destId="{793BFB62-E8CA-41CA-B284-665E82096F44}" srcOrd="1" destOrd="0" presId="urn:microsoft.com/office/officeart/2005/8/layout/chevron2"/>
    <dgm:cxn modelId="{8AEFB2B7-C81E-42A2-933D-D054EED3A391}" type="presParOf" srcId="{D796ED5E-D7CF-4963-8B8B-F3BC18D1F570}" destId="{6517D261-C9AD-4829-A587-580CA6E1FFCA}" srcOrd="3" destOrd="0" presId="urn:microsoft.com/office/officeart/2005/8/layout/chevron2"/>
    <dgm:cxn modelId="{BD826A3B-B2FE-4A32-9BCA-09D80471B180}" type="presParOf" srcId="{D796ED5E-D7CF-4963-8B8B-F3BC18D1F570}" destId="{61E006E9-9119-4603-9A83-BBE07C40B920}" srcOrd="4" destOrd="0" presId="urn:microsoft.com/office/officeart/2005/8/layout/chevron2"/>
    <dgm:cxn modelId="{797E06E3-8616-4439-8DFB-1DF5FE0D5597}" type="presParOf" srcId="{61E006E9-9119-4603-9A83-BBE07C40B920}" destId="{47E672BC-6210-48FC-B818-0AEB0DEFD009}" srcOrd="0" destOrd="0" presId="urn:microsoft.com/office/officeart/2005/8/layout/chevron2"/>
    <dgm:cxn modelId="{91F64340-FDCA-41BA-9407-CCECF0823992}" type="presParOf" srcId="{61E006E9-9119-4603-9A83-BBE07C40B920}" destId="{6FF227C2-747D-44CC-BD48-F7035A9BB2D1}" srcOrd="1" destOrd="0" presId="urn:microsoft.com/office/officeart/2005/8/layout/chevron2"/>
    <dgm:cxn modelId="{3922EDAA-8205-4790-86FC-DCF8F52CC256}" type="presParOf" srcId="{D796ED5E-D7CF-4963-8B8B-F3BC18D1F570}" destId="{C6E5B98A-9F56-484F-83B4-7CA641EF8605}" srcOrd="5" destOrd="0" presId="urn:microsoft.com/office/officeart/2005/8/layout/chevron2"/>
    <dgm:cxn modelId="{F0FA08AF-ECE5-4921-B852-B7B57FB9437A}" type="presParOf" srcId="{D796ED5E-D7CF-4963-8B8B-F3BC18D1F570}" destId="{0B13BCC5-6F81-4C1D-872B-506880194C5B}" srcOrd="6" destOrd="0" presId="urn:microsoft.com/office/officeart/2005/8/layout/chevron2"/>
    <dgm:cxn modelId="{AB77780C-0FBE-4653-9596-CC77E88C3D5E}" type="presParOf" srcId="{0B13BCC5-6F81-4C1D-872B-506880194C5B}" destId="{C8862ED8-EEB9-4AF3-B73D-039FE98283B3}" srcOrd="0" destOrd="0" presId="urn:microsoft.com/office/officeart/2005/8/layout/chevron2"/>
    <dgm:cxn modelId="{CDFF35EC-ADC9-455E-9E81-3C0DAAAE1B7B}" type="presParOf" srcId="{0B13BCC5-6F81-4C1D-872B-506880194C5B}" destId="{7B9E3FA5-BD2D-4C8B-8494-572A26DC773E}" srcOrd="1" destOrd="0" presId="urn:microsoft.com/office/officeart/2005/8/layout/chevron2"/>
    <dgm:cxn modelId="{E0CE3A0E-6524-4BD3-9CBC-57C0E952D404}" type="presParOf" srcId="{D796ED5E-D7CF-4963-8B8B-F3BC18D1F570}" destId="{383E045E-18F0-4F4E-9DDB-0B3964457EC0}" srcOrd="7" destOrd="0" presId="urn:microsoft.com/office/officeart/2005/8/layout/chevron2"/>
    <dgm:cxn modelId="{6B008E6E-4DBD-4837-90F9-1575E9B8A39D}" type="presParOf" srcId="{D796ED5E-D7CF-4963-8B8B-F3BC18D1F570}" destId="{52D60D95-24E7-48AA-A96B-340FF4E9A2E3}" srcOrd="8" destOrd="0" presId="urn:microsoft.com/office/officeart/2005/8/layout/chevron2"/>
    <dgm:cxn modelId="{5661E124-CE13-49EA-AB58-85FC883A6F90}" type="presParOf" srcId="{52D60D95-24E7-48AA-A96B-340FF4E9A2E3}" destId="{F84C344E-A1D9-4B38-8A60-2217F5EAE57B}" srcOrd="0" destOrd="0" presId="urn:microsoft.com/office/officeart/2005/8/layout/chevron2"/>
    <dgm:cxn modelId="{F41EEB48-D665-43DD-A743-59BE08AF0B7F}" type="presParOf" srcId="{52D60D95-24E7-48AA-A96B-340FF4E9A2E3}" destId="{AB2F2A3A-7FB4-41DD-8F55-984D5E9B9B58}" srcOrd="1" destOrd="0" presId="urn:microsoft.com/office/officeart/2005/8/layout/chevron2"/>
    <dgm:cxn modelId="{D7C7B2BD-00FB-42F4-B564-44DFDB7BD1BD}" type="presParOf" srcId="{D796ED5E-D7CF-4963-8B8B-F3BC18D1F570}" destId="{49E26C4A-8BF8-41E4-8E72-CD89C281381E}" srcOrd="9" destOrd="0" presId="urn:microsoft.com/office/officeart/2005/8/layout/chevron2"/>
    <dgm:cxn modelId="{89098AE3-7B6D-482B-8B54-73DCC271E6ED}" type="presParOf" srcId="{D796ED5E-D7CF-4963-8B8B-F3BC18D1F570}" destId="{0B35F5B3-88F9-4B9A-84AF-C97B5A99EE32}" srcOrd="10" destOrd="0" presId="urn:microsoft.com/office/officeart/2005/8/layout/chevron2"/>
    <dgm:cxn modelId="{15A1FDB1-7910-4A08-8DD9-2313C1FADD70}" type="presParOf" srcId="{0B35F5B3-88F9-4B9A-84AF-C97B5A99EE32}" destId="{AF147502-90B6-4D37-BE2D-B44C6EFD8A65}" srcOrd="0" destOrd="0" presId="urn:microsoft.com/office/officeart/2005/8/layout/chevron2"/>
    <dgm:cxn modelId="{15529209-0EA7-4FBA-B65D-5802E0366093}" type="presParOf" srcId="{0B35F5B3-88F9-4B9A-84AF-C97B5A99EE32}" destId="{799D741D-0059-4118-87D6-80478EA6A1A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3989AE-5BC3-4092-9007-D30180199EDA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59FCA3D-8CBB-4D74-9F85-C68859BEBC69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540D4B-3002-41D3-A284-BC93478DEB7A}" type="parTrans" cxnId="{02590670-8CE2-4278-85FA-3DFBA5277835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C3CD5C-DE73-4238-82E2-EB7ED9BF05F4}" type="sibTrans" cxnId="{02590670-8CE2-4278-85FA-3DFBA5277835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F47802-9D28-4D66-9C32-D34BD9BB997A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обеспечивать получение качественного углублённого образования  в рамках  межшкольного научно-исследовательского Центра через использование интенсивных образовательных технологий: обучение через исследование, 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блочно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-модульное и проектное обучение, обучение через педагогическую практику и другие формы;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4AE8E2-EC96-443C-A5E9-F31F43CF692D}" type="parTrans" cxnId="{A4590EA1-A132-4D5C-9644-4766DB58908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C7460E-A39D-48AE-A660-963E32F042CC}" type="sibTrans" cxnId="{A4590EA1-A132-4D5C-9644-4766DB58908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CD20BC-2352-4EE4-93CB-F0CC89917752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обеспечивать эти формы обучения качественно иным («интегрированным») педагогическим коллективом, включающим  педагогов основного, дополнительного и высшего профессионального образования, психологов,  социологов, учёных-теоретиков;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129BCB-F388-4477-A244-A889BAD37E1B}" type="parTrans" cxnId="{7B8C3C9D-5FFC-4E28-8623-2F4C6B75306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95D08C-3435-4EA7-9A06-91DB98C058A4}" type="sibTrans" cxnId="{7B8C3C9D-5FFC-4E28-8623-2F4C6B75306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66A962-075B-4FA0-A649-6BD0224ACADA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376995-1EC3-4638-92AE-94EDB5D3E45F}" type="parTrans" cxnId="{B7EDBE2A-0FDF-478F-A219-1E88C32CCF81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01870F-6F0D-4A28-8734-3ED0049279AB}" type="sibTrans" cxnId="{B7EDBE2A-0FDF-478F-A219-1E88C32CCF81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57A6CF-83CE-4AB2-A09B-520127B1F6BB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обеспечивать выявление и подготовку педагогически одарённых школьников, которые могли бы выступать в роли помощника учителя (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тьюторство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, работа с отстающими, консультирование одноклассников) в своих школах; выступать в роли «лидеров мнений», «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мотиваторов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» и «трансляторов знаний» в среде учащихся;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DF95E4-C5A9-4776-89DB-67FE696042C3}" type="parTrans" cxnId="{2E384652-4325-4C83-AB03-8F59AEC7E70B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A5BFFD-63B1-47D6-BDEB-254E8BA4A0D0}" type="sibTrans" cxnId="{2E384652-4325-4C83-AB03-8F59AEC7E70B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F67F58-4EA6-4A9A-B02A-1347A489FECD}">
      <dgm:prSet phldrT="[Текст]"/>
      <dgm:spPr/>
      <dgm:t>
        <a:bodyPr/>
        <a:lstStyle/>
        <a:p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430136-D6EB-4113-8A7C-654D2567AA9F}" type="parTrans" cxnId="{916AA618-ED1C-4064-9F6A-73BF357AF8B7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CA969A-8F4F-4C48-9817-4B16409B6095}" type="sibTrans" cxnId="{916AA618-ED1C-4064-9F6A-73BF357AF8B7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CFBFAD-8BB5-4570-97AA-5EB245C302E9}">
      <dgm:prSet phldrT="[Текст]"/>
      <dgm:spPr/>
      <dgm:t>
        <a:bodyPr/>
        <a:lstStyle/>
        <a:p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1DD207-EB1E-45C4-9929-74677F5A7AB3}" type="parTrans" cxnId="{BA06BC21-FC34-438B-B898-A9B324E75B11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6EBA28-EF88-46CC-B5DA-7AFB2869AC9F}" type="sibTrans" cxnId="{BA06BC21-FC34-438B-B898-A9B324E75B11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98647B-4978-4C4A-AD39-04C12D17A71F}">
      <dgm:prSet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обеспечивать целенаправленную 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профилизацию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и раннюю профессионализацию в сферах естественнонаучного, инженерно-технического, социально-гуманитарного образования на основе взаимодействия с соответствующими вузовскими программами подготовки;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2FFF92-21E0-49FA-8C2A-8FCF0D38AA2C}" type="parTrans" cxnId="{530A25C9-C01A-4E95-8F20-C3317DEB26B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E10A5A-93F0-4A9F-AFF5-834CB7F7E7DE}" type="sibTrans" cxnId="{530A25C9-C01A-4E95-8F20-C3317DEB26B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11E197-CF5B-42C5-AE07-A6FD59581B57}">
      <dgm:prSet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мотивировать интеллектуально одарённых школьников к продолжению обучения в вузах г. Краснодара и формировать для них перспективы дальнейшего трудоустройства в городе и регионе.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85AFE3-F26B-45F1-A362-8D93A8897C56}" type="parTrans" cxnId="{7374B3F6-E71F-4D51-9E6E-33BD5CD74131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7CD56D-5825-4A36-9EA1-A90CDF8EAFE2}" type="sibTrans" cxnId="{7374B3F6-E71F-4D51-9E6E-33BD5CD74131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F77C9F-AF6C-44AE-B5A6-B67FC8463E81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8A8DCD-E6FD-4A56-B468-903F36AB8CDC}" type="sibTrans" cxnId="{7CFD5C12-D95E-4827-9EB4-ECF911427D5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ACDB81-586F-44A7-AB80-14560336FADD}" type="parTrans" cxnId="{7CFD5C12-D95E-4827-9EB4-ECF911427D5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96ED5E-D7CF-4963-8B8B-F3BC18D1F570}" type="pres">
      <dgm:prSet presAssocID="{4F3989AE-5BC3-4092-9007-D30180199ED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E1B661-ABAA-4560-B375-D8E2785A38E9}" type="pres">
      <dgm:prSet presAssocID="{959FCA3D-8CBB-4D74-9F85-C68859BEBC69}" presName="composite" presStyleCnt="0"/>
      <dgm:spPr/>
    </dgm:pt>
    <dgm:pt modelId="{5788CE16-5FD2-4493-9919-4E463251B33E}" type="pres">
      <dgm:prSet presAssocID="{959FCA3D-8CBB-4D74-9F85-C68859BEBC69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48BE61-90A5-44EC-AA05-28DC0308E719}" type="pres">
      <dgm:prSet presAssocID="{959FCA3D-8CBB-4D74-9F85-C68859BEBC69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1E0D80-C97B-41A7-A660-3B4471BEA933}" type="pres">
      <dgm:prSet presAssocID="{7EC3CD5C-DE73-4238-82E2-EB7ED9BF05F4}" presName="sp" presStyleCnt="0"/>
      <dgm:spPr/>
    </dgm:pt>
    <dgm:pt modelId="{04F3E215-4C36-4807-9025-1C984571BE24}" type="pres">
      <dgm:prSet presAssocID="{0BF77C9F-AF6C-44AE-B5A6-B67FC8463E81}" presName="composite" presStyleCnt="0"/>
      <dgm:spPr/>
    </dgm:pt>
    <dgm:pt modelId="{6A4F2188-1C97-49EE-8A46-CB5F5A1A966B}" type="pres">
      <dgm:prSet presAssocID="{0BF77C9F-AF6C-44AE-B5A6-B67FC8463E81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3BFB62-E8CA-41CA-B284-665E82096F44}" type="pres">
      <dgm:prSet presAssocID="{0BF77C9F-AF6C-44AE-B5A6-B67FC8463E81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17D261-C9AD-4829-A587-580CA6E1FFCA}" type="pres">
      <dgm:prSet presAssocID="{2C8A8DCD-E6FD-4A56-B468-903F36AB8CDC}" presName="sp" presStyleCnt="0"/>
      <dgm:spPr/>
    </dgm:pt>
    <dgm:pt modelId="{61E006E9-9119-4603-9A83-BBE07C40B920}" type="pres">
      <dgm:prSet presAssocID="{1A66A962-075B-4FA0-A649-6BD0224ACADA}" presName="composite" presStyleCnt="0"/>
      <dgm:spPr/>
    </dgm:pt>
    <dgm:pt modelId="{47E672BC-6210-48FC-B818-0AEB0DEFD009}" type="pres">
      <dgm:prSet presAssocID="{1A66A962-075B-4FA0-A649-6BD0224ACADA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F227C2-747D-44CC-BD48-F7035A9BB2D1}" type="pres">
      <dgm:prSet presAssocID="{1A66A962-075B-4FA0-A649-6BD0224ACADA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E5B98A-9F56-484F-83B4-7CA641EF8605}" type="pres">
      <dgm:prSet presAssocID="{6A01870F-6F0D-4A28-8734-3ED0049279AB}" presName="sp" presStyleCnt="0"/>
      <dgm:spPr/>
    </dgm:pt>
    <dgm:pt modelId="{0B13BCC5-6F81-4C1D-872B-506880194C5B}" type="pres">
      <dgm:prSet presAssocID="{E1F67F58-4EA6-4A9A-B02A-1347A489FECD}" presName="composite" presStyleCnt="0"/>
      <dgm:spPr/>
    </dgm:pt>
    <dgm:pt modelId="{C8862ED8-EEB9-4AF3-B73D-039FE98283B3}" type="pres">
      <dgm:prSet presAssocID="{E1F67F58-4EA6-4A9A-B02A-1347A489FECD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9E3FA5-BD2D-4C8B-8494-572A26DC773E}" type="pres">
      <dgm:prSet presAssocID="{E1F67F58-4EA6-4A9A-B02A-1347A489FECD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3E045E-18F0-4F4E-9DDB-0B3964457EC0}" type="pres">
      <dgm:prSet presAssocID="{FACA969A-8F4F-4C48-9817-4B16409B6095}" presName="sp" presStyleCnt="0"/>
      <dgm:spPr/>
    </dgm:pt>
    <dgm:pt modelId="{52D60D95-24E7-48AA-A96B-340FF4E9A2E3}" type="pres">
      <dgm:prSet presAssocID="{BDCFBFAD-8BB5-4570-97AA-5EB245C302E9}" presName="composite" presStyleCnt="0"/>
      <dgm:spPr/>
    </dgm:pt>
    <dgm:pt modelId="{F84C344E-A1D9-4B38-8A60-2217F5EAE57B}" type="pres">
      <dgm:prSet presAssocID="{BDCFBFAD-8BB5-4570-97AA-5EB245C302E9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2F2A3A-7FB4-41DD-8F55-984D5E9B9B58}" type="pres">
      <dgm:prSet presAssocID="{BDCFBFAD-8BB5-4570-97AA-5EB245C302E9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D81622-5148-4425-A5E4-F926E69639E3}" type="presOf" srcId="{4F3989AE-5BC3-4092-9007-D30180199EDA}" destId="{D796ED5E-D7CF-4963-8B8B-F3BC18D1F570}" srcOrd="0" destOrd="0" presId="urn:microsoft.com/office/officeart/2005/8/layout/chevron2"/>
    <dgm:cxn modelId="{02590670-8CE2-4278-85FA-3DFBA5277835}" srcId="{4F3989AE-5BC3-4092-9007-D30180199EDA}" destId="{959FCA3D-8CBB-4D74-9F85-C68859BEBC69}" srcOrd="0" destOrd="0" parTransId="{26540D4B-3002-41D3-A284-BC93478DEB7A}" sibTransId="{7EC3CD5C-DE73-4238-82E2-EB7ED9BF05F4}"/>
    <dgm:cxn modelId="{FB149367-1F92-43EC-8F52-CA72247C4704}" type="presOf" srcId="{E1F67F58-4EA6-4A9A-B02A-1347A489FECD}" destId="{C8862ED8-EEB9-4AF3-B73D-039FE98283B3}" srcOrd="0" destOrd="0" presId="urn:microsoft.com/office/officeart/2005/8/layout/chevron2"/>
    <dgm:cxn modelId="{074A0879-7118-4B0B-A3F0-DC92AECED065}" type="presOf" srcId="{1A66A962-075B-4FA0-A649-6BD0224ACADA}" destId="{47E672BC-6210-48FC-B818-0AEB0DEFD009}" srcOrd="0" destOrd="0" presId="urn:microsoft.com/office/officeart/2005/8/layout/chevron2"/>
    <dgm:cxn modelId="{BD13C4D8-4C24-4D8A-A317-F645D0ACE8B4}" type="presOf" srcId="{959FCA3D-8CBB-4D74-9F85-C68859BEBC69}" destId="{5788CE16-5FD2-4493-9919-4E463251B33E}" srcOrd="0" destOrd="0" presId="urn:microsoft.com/office/officeart/2005/8/layout/chevron2"/>
    <dgm:cxn modelId="{916AA618-ED1C-4064-9F6A-73BF357AF8B7}" srcId="{4F3989AE-5BC3-4092-9007-D30180199EDA}" destId="{E1F67F58-4EA6-4A9A-B02A-1347A489FECD}" srcOrd="3" destOrd="0" parTransId="{E6430136-D6EB-4113-8A7C-654D2567AA9F}" sibTransId="{FACA969A-8F4F-4C48-9817-4B16409B6095}"/>
    <dgm:cxn modelId="{D4202FA2-D904-449D-A502-4F2833FA569A}" type="presOf" srcId="{5F57A6CF-83CE-4AB2-A09B-520127B1F6BB}" destId="{6FF227C2-747D-44CC-BD48-F7035A9BB2D1}" srcOrd="0" destOrd="0" presId="urn:microsoft.com/office/officeart/2005/8/layout/chevron2"/>
    <dgm:cxn modelId="{80CF6FDE-4A3A-47A8-81D5-044D2CBB62CE}" type="presOf" srcId="{BDCFBFAD-8BB5-4570-97AA-5EB245C302E9}" destId="{F84C344E-A1D9-4B38-8A60-2217F5EAE57B}" srcOrd="0" destOrd="0" presId="urn:microsoft.com/office/officeart/2005/8/layout/chevron2"/>
    <dgm:cxn modelId="{6BB44F34-0805-4B6E-931A-260CA728C308}" type="presOf" srcId="{0BF77C9F-AF6C-44AE-B5A6-B67FC8463E81}" destId="{6A4F2188-1C97-49EE-8A46-CB5F5A1A966B}" srcOrd="0" destOrd="0" presId="urn:microsoft.com/office/officeart/2005/8/layout/chevron2"/>
    <dgm:cxn modelId="{5E6DD523-815E-49F3-B8DF-5E59F8C45316}" type="presOf" srcId="{73CD20BC-2352-4EE4-93CB-F0CC89917752}" destId="{793BFB62-E8CA-41CA-B284-665E82096F44}" srcOrd="0" destOrd="0" presId="urn:microsoft.com/office/officeart/2005/8/layout/chevron2"/>
    <dgm:cxn modelId="{7CFD5C12-D95E-4827-9EB4-ECF911427D5E}" srcId="{4F3989AE-5BC3-4092-9007-D30180199EDA}" destId="{0BF77C9F-AF6C-44AE-B5A6-B67FC8463E81}" srcOrd="1" destOrd="0" parTransId="{61ACDB81-586F-44A7-AB80-14560336FADD}" sibTransId="{2C8A8DCD-E6FD-4A56-B468-903F36AB8CDC}"/>
    <dgm:cxn modelId="{A4590EA1-A132-4D5C-9644-4766DB58908C}" srcId="{959FCA3D-8CBB-4D74-9F85-C68859BEBC69}" destId="{47F47802-9D28-4D66-9C32-D34BD9BB997A}" srcOrd="0" destOrd="0" parTransId="{DB4AE8E2-EC96-443C-A5E9-F31F43CF692D}" sibTransId="{C5C7460E-A39D-48AE-A660-963E32F042CC}"/>
    <dgm:cxn modelId="{7374B3F6-E71F-4D51-9E6E-33BD5CD74131}" srcId="{BDCFBFAD-8BB5-4570-97AA-5EB245C302E9}" destId="{B811E197-CF5B-42C5-AE07-A6FD59581B57}" srcOrd="0" destOrd="0" parTransId="{FF85AFE3-F26B-45F1-A362-8D93A8897C56}" sibTransId="{097CD56D-5825-4A36-9EA1-A90CDF8EAFE2}"/>
    <dgm:cxn modelId="{75EE2FF1-B58A-4E2B-8B76-5C38837C205D}" type="presOf" srcId="{47F47802-9D28-4D66-9C32-D34BD9BB997A}" destId="{C148BE61-90A5-44EC-AA05-28DC0308E719}" srcOrd="0" destOrd="0" presId="urn:microsoft.com/office/officeart/2005/8/layout/chevron2"/>
    <dgm:cxn modelId="{2E384652-4325-4C83-AB03-8F59AEC7E70B}" srcId="{1A66A962-075B-4FA0-A649-6BD0224ACADA}" destId="{5F57A6CF-83CE-4AB2-A09B-520127B1F6BB}" srcOrd="0" destOrd="0" parTransId="{2ADF95E4-C5A9-4776-89DB-67FE696042C3}" sibTransId="{AAA5BFFD-63B1-47D6-BDEB-254E8BA4A0D0}"/>
    <dgm:cxn modelId="{2DA670A2-7900-454D-8FD6-674BFA17418C}" type="presOf" srcId="{B811E197-CF5B-42C5-AE07-A6FD59581B57}" destId="{AB2F2A3A-7FB4-41DD-8F55-984D5E9B9B58}" srcOrd="0" destOrd="0" presId="urn:microsoft.com/office/officeart/2005/8/layout/chevron2"/>
    <dgm:cxn modelId="{530A25C9-C01A-4E95-8F20-C3317DEB26B4}" srcId="{E1F67F58-4EA6-4A9A-B02A-1347A489FECD}" destId="{BE98647B-4978-4C4A-AD39-04C12D17A71F}" srcOrd="0" destOrd="0" parTransId="{5D2FFF92-21E0-49FA-8C2A-8FCF0D38AA2C}" sibTransId="{13E10A5A-93F0-4A9F-AFF5-834CB7F7E7DE}"/>
    <dgm:cxn modelId="{B7EDBE2A-0FDF-478F-A219-1E88C32CCF81}" srcId="{4F3989AE-5BC3-4092-9007-D30180199EDA}" destId="{1A66A962-075B-4FA0-A649-6BD0224ACADA}" srcOrd="2" destOrd="0" parTransId="{18376995-1EC3-4638-92AE-94EDB5D3E45F}" sibTransId="{6A01870F-6F0D-4A28-8734-3ED0049279AB}"/>
    <dgm:cxn modelId="{BA06BC21-FC34-438B-B898-A9B324E75B11}" srcId="{4F3989AE-5BC3-4092-9007-D30180199EDA}" destId="{BDCFBFAD-8BB5-4570-97AA-5EB245C302E9}" srcOrd="4" destOrd="0" parTransId="{E51DD207-EB1E-45C4-9929-74677F5A7AB3}" sibTransId="{876EBA28-EF88-46CC-B5DA-7AFB2869AC9F}"/>
    <dgm:cxn modelId="{80691B0B-9E8A-41CF-A6ED-1BDB2015155A}" type="presOf" srcId="{BE98647B-4978-4C4A-AD39-04C12D17A71F}" destId="{7B9E3FA5-BD2D-4C8B-8494-572A26DC773E}" srcOrd="0" destOrd="0" presId="urn:microsoft.com/office/officeart/2005/8/layout/chevron2"/>
    <dgm:cxn modelId="{7B8C3C9D-5FFC-4E28-8623-2F4C6B753062}" srcId="{0BF77C9F-AF6C-44AE-B5A6-B67FC8463E81}" destId="{73CD20BC-2352-4EE4-93CB-F0CC89917752}" srcOrd="0" destOrd="0" parTransId="{6A129BCB-F388-4477-A244-A889BAD37E1B}" sibTransId="{0D95D08C-3435-4EA7-9A06-91DB98C058A4}"/>
    <dgm:cxn modelId="{37467779-3104-4839-A24C-02DC012C0D33}" type="presParOf" srcId="{D796ED5E-D7CF-4963-8B8B-F3BC18D1F570}" destId="{62E1B661-ABAA-4560-B375-D8E2785A38E9}" srcOrd="0" destOrd="0" presId="urn:microsoft.com/office/officeart/2005/8/layout/chevron2"/>
    <dgm:cxn modelId="{E1D4A629-7539-406A-99B8-55A75885541F}" type="presParOf" srcId="{62E1B661-ABAA-4560-B375-D8E2785A38E9}" destId="{5788CE16-5FD2-4493-9919-4E463251B33E}" srcOrd="0" destOrd="0" presId="urn:microsoft.com/office/officeart/2005/8/layout/chevron2"/>
    <dgm:cxn modelId="{75E78661-7B33-4C72-B3FF-790E44DF9EBF}" type="presParOf" srcId="{62E1B661-ABAA-4560-B375-D8E2785A38E9}" destId="{C148BE61-90A5-44EC-AA05-28DC0308E719}" srcOrd="1" destOrd="0" presId="urn:microsoft.com/office/officeart/2005/8/layout/chevron2"/>
    <dgm:cxn modelId="{872A9F47-B636-4063-B77A-C78848FA465F}" type="presParOf" srcId="{D796ED5E-D7CF-4963-8B8B-F3BC18D1F570}" destId="{421E0D80-C97B-41A7-A660-3B4471BEA933}" srcOrd="1" destOrd="0" presId="urn:microsoft.com/office/officeart/2005/8/layout/chevron2"/>
    <dgm:cxn modelId="{310E1A47-1AE5-4F28-B327-9A32D2794915}" type="presParOf" srcId="{D796ED5E-D7CF-4963-8B8B-F3BC18D1F570}" destId="{04F3E215-4C36-4807-9025-1C984571BE24}" srcOrd="2" destOrd="0" presId="urn:microsoft.com/office/officeart/2005/8/layout/chevron2"/>
    <dgm:cxn modelId="{F37DFC38-C58E-47E6-AC7C-D385D5605C7E}" type="presParOf" srcId="{04F3E215-4C36-4807-9025-1C984571BE24}" destId="{6A4F2188-1C97-49EE-8A46-CB5F5A1A966B}" srcOrd="0" destOrd="0" presId="urn:microsoft.com/office/officeart/2005/8/layout/chevron2"/>
    <dgm:cxn modelId="{AC1665C3-15BE-46E8-9927-066572BC53BB}" type="presParOf" srcId="{04F3E215-4C36-4807-9025-1C984571BE24}" destId="{793BFB62-E8CA-41CA-B284-665E82096F44}" srcOrd="1" destOrd="0" presId="urn:microsoft.com/office/officeart/2005/8/layout/chevron2"/>
    <dgm:cxn modelId="{3B40E40D-3D1E-4F4B-A7F1-D5AC771A97B3}" type="presParOf" srcId="{D796ED5E-D7CF-4963-8B8B-F3BC18D1F570}" destId="{6517D261-C9AD-4829-A587-580CA6E1FFCA}" srcOrd="3" destOrd="0" presId="urn:microsoft.com/office/officeart/2005/8/layout/chevron2"/>
    <dgm:cxn modelId="{23B70352-CC58-4BD9-BAE2-199FA6AF04FE}" type="presParOf" srcId="{D796ED5E-D7CF-4963-8B8B-F3BC18D1F570}" destId="{61E006E9-9119-4603-9A83-BBE07C40B920}" srcOrd="4" destOrd="0" presId="urn:microsoft.com/office/officeart/2005/8/layout/chevron2"/>
    <dgm:cxn modelId="{769DE844-B510-42E3-9E37-E1A2DD20544C}" type="presParOf" srcId="{61E006E9-9119-4603-9A83-BBE07C40B920}" destId="{47E672BC-6210-48FC-B818-0AEB0DEFD009}" srcOrd="0" destOrd="0" presId="urn:microsoft.com/office/officeart/2005/8/layout/chevron2"/>
    <dgm:cxn modelId="{CB0B99D0-A83D-4C5B-94A1-D2DEE31C045D}" type="presParOf" srcId="{61E006E9-9119-4603-9A83-BBE07C40B920}" destId="{6FF227C2-747D-44CC-BD48-F7035A9BB2D1}" srcOrd="1" destOrd="0" presId="urn:microsoft.com/office/officeart/2005/8/layout/chevron2"/>
    <dgm:cxn modelId="{97A9EEC2-7916-4A33-832D-C145AF970CF1}" type="presParOf" srcId="{D796ED5E-D7CF-4963-8B8B-F3BC18D1F570}" destId="{C6E5B98A-9F56-484F-83B4-7CA641EF8605}" srcOrd="5" destOrd="0" presId="urn:microsoft.com/office/officeart/2005/8/layout/chevron2"/>
    <dgm:cxn modelId="{AA9FEE98-410D-4F28-A954-5F93477A3599}" type="presParOf" srcId="{D796ED5E-D7CF-4963-8B8B-F3BC18D1F570}" destId="{0B13BCC5-6F81-4C1D-872B-506880194C5B}" srcOrd="6" destOrd="0" presId="urn:microsoft.com/office/officeart/2005/8/layout/chevron2"/>
    <dgm:cxn modelId="{1B747DA9-E8C3-4950-AB24-B5C9F020E64D}" type="presParOf" srcId="{0B13BCC5-6F81-4C1D-872B-506880194C5B}" destId="{C8862ED8-EEB9-4AF3-B73D-039FE98283B3}" srcOrd="0" destOrd="0" presId="urn:microsoft.com/office/officeart/2005/8/layout/chevron2"/>
    <dgm:cxn modelId="{EE99D13E-8F91-419F-9F17-FD06FC349A44}" type="presParOf" srcId="{0B13BCC5-6F81-4C1D-872B-506880194C5B}" destId="{7B9E3FA5-BD2D-4C8B-8494-572A26DC773E}" srcOrd="1" destOrd="0" presId="urn:microsoft.com/office/officeart/2005/8/layout/chevron2"/>
    <dgm:cxn modelId="{8202F395-6953-4CAE-AF55-857F8F40F118}" type="presParOf" srcId="{D796ED5E-D7CF-4963-8B8B-F3BC18D1F570}" destId="{383E045E-18F0-4F4E-9DDB-0B3964457EC0}" srcOrd="7" destOrd="0" presId="urn:microsoft.com/office/officeart/2005/8/layout/chevron2"/>
    <dgm:cxn modelId="{1B98FDFF-94DE-4117-9468-570EAADA95D5}" type="presParOf" srcId="{D796ED5E-D7CF-4963-8B8B-F3BC18D1F570}" destId="{52D60D95-24E7-48AA-A96B-340FF4E9A2E3}" srcOrd="8" destOrd="0" presId="urn:microsoft.com/office/officeart/2005/8/layout/chevron2"/>
    <dgm:cxn modelId="{988E8E36-0389-4C8E-8A1B-A7785611DD74}" type="presParOf" srcId="{52D60D95-24E7-48AA-A96B-340FF4E9A2E3}" destId="{F84C344E-A1D9-4B38-8A60-2217F5EAE57B}" srcOrd="0" destOrd="0" presId="urn:microsoft.com/office/officeart/2005/8/layout/chevron2"/>
    <dgm:cxn modelId="{F3653406-BD0E-4A70-A2AB-C4C0DA823E54}" type="presParOf" srcId="{52D60D95-24E7-48AA-A96B-340FF4E9A2E3}" destId="{AB2F2A3A-7FB4-41DD-8F55-984D5E9B9B5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852589-DBFF-41A5-8204-0CCD64B5DB12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5E568A-3ECF-4B9A-A9A4-D6B40EFDC95D}">
      <dgm:prSet phldrT="[Текст]" custT="1"/>
      <dgm:spPr/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презентации результатов опыта;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28BC6D-C883-4802-8B80-FD3CA97A0761}" type="parTrans" cxnId="{6EBB62CB-D172-4C52-B09A-767AE1423752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EB9A25-0673-40B5-9EF8-4BFC71320BC1}" type="sibTrans" cxnId="{6EBB62CB-D172-4C52-B09A-767AE1423752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6DC2D0-EBE3-46AD-849D-C488934B2803}">
      <dgm:prSet phldrT="[Текст]" custT="1"/>
      <dgm:spPr/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представление материалов на педагогические конкурсы, в том числе всероссийские и международные;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5E3B5D-8124-4236-9574-6365B005AD03}" type="parTrans" cxnId="{C31C609C-838A-4045-BE71-CA510607C004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22485C-F10C-4873-B216-36964584562E}" type="sibTrans" cxnId="{C31C609C-838A-4045-BE71-CA510607C004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4FFCDE-BFD3-45D8-A29E-9251D9686F80}">
      <dgm:prSet phldrT="[Текст]" custT="1"/>
      <dgm:spPr/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публикации.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3E5953-378E-41C9-B8E1-CB5093EA393A}" type="parTrans" cxnId="{F7BC8A8E-0A0E-411F-A6E6-C2C0AC6B8ACF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217216-CEC8-43B9-88ED-3E68A3B5FCBC}" type="sibTrans" cxnId="{F7BC8A8E-0A0E-411F-A6E6-C2C0AC6B8ACF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DAE429-9F03-4543-8614-A1DD59B66EBA}">
      <dgm:prSet phldrT="[Текст]" custT="1"/>
      <dgm:spPr/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обобщение опыта и представление его на городских и краевых   педагогических конференциях, методическом фестивале, Педагогическом марафоне;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2E8366-16E6-4230-8BAD-1EBB580F0125}" type="parTrans" cxnId="{63D3F8DD-C545-43CC-90B0-2DBB9B9FF6DF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8D2314-9DEF-4F0D-9617-7103EE601E3A}" type="sibTrans" cxnId="{63D3F8DD-C545-43CC-90B0-2DBB9B9FF6DF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19F325-92A9-4F1B-A2AB-13C05C251425}">
      <dgm:prSet phldrT="[Текст]" custT="1"/>
      <dgm:spPr/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описание и тиражирование методических рекомендаций;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7BBAB2-75D6-4B73-B974-CEFA3C8A768E}" type="parTrans" cxnId="{326443CB-CAAA-48FB-8739-4EB53FA3AE90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EF8D71-1162-4931-BF16-90B146D894F6}" type="sibTrans" cxnId="{326443CB-CAAA-48FB-8739-4EB53FA3AE90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E52EEC-00EF-4648-B8F9-CABCAC6241E5}">
      <dgm:prSet phldrT="[Текст]" custT="1"/>
      <dgm:spPr/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семинары  и </a:t>
          </a:r>
          <a:r>
            <a:rPr lang="ru-RU" sz="1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вебинары</a:t>
          </a:r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для педагогов города и края;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0ADEF8-04B5-4F36-A334-B1446DF3998D}" type="parTrans" cxnId="{0F329BF7-61FB-4A4B-B974-D41C2FDD201B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EED042-356A-4D28-AE1C-300945FAA840}" type="sibTrans" cxnId="{0F329BF7-61FB-4A4B-B974-D41C2FDD201B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8C4DF3-B58A-4777-90AB-2241CF2AE5BD}">
      <dgm:prSet phldrT="[Текст]" custT="1"/>
      <dgm:spPr/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мастер-классы педагогов Центра и учащихся-</a:t>
          </a:r>
          <a:r>
            <a:rPr lang="ru-RU" sz="1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тьюторов</a:t>
          </a:r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E40B07-DAB7-439D-9214-DEEB86A06896}" type="parTrans" cxnId="{00DEA2F7-7DCD-48F2-95BB-2BEF8C3FFF8C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1D41EF-431D-4287-83D3-6212BA7A28B4}" type="sibTrans" cxnId="{00DEA2F7-7DCD-48F2-95BB-2BEF8C3FFF8C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E96CC2-455D-475A-9F25-A41FE87727D2}">
      <dgm:prSet/>
      <dgm:spPr/>
      <dgm:t>
        <a:bodyPr/>
        <a:lstStyle/>
        <a:p>
          <a:endParaRPr lang="ru-RU"/>
        </a:p>
      </dgm:t>
    </dgm:pt>
    <dgm:pt modelId="{D4B45C1E-B205-4356-9244-FF61B220B798}" type="parTrans" cxnId="{5AF1D248-6D64-40E7-835F-660C9E233615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B73635-8BE8-4478-B5C8-A85C3C674B5E}" type="sibTrans" cxnId="{5AF1D248-6D64-40E7-835F-660C9E233615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DD80FE-5912-40B9-8FC0-E49E12366213}" type="pres">
      <dgm:prSet presAssocID="{4F852589-DBFF-41A5-8204-0CCD64B5DB1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986B15B-2728-4D59-9EB8-ED0143CF22E7}" type="pres">
      <dgm:prSet presAssocID="{4F852589-DBFF-41A5-8204-0CCD64B5DB12}" presName="Name1" presStyleCnt="0"/>
      <dgm:spPr/>
    </dgm:pt>
    <dgm:pt modelId="{3E7EBEAE-8F16-4C66-8B86-6F0272166CCC}" type="pres">
      <dgm:prSet presAssocID="{4F852589-DBFF-41A5-8204-0CCD64B5DB12}" presName="cycle" presStyleCnt="0"/>
      <dgm:spPr/>
    </dgm:pt>
    <dgm:pt modelId="{4FBC02C6-16B8-43B3-92BC-1BB0FABE3A50}" type="pres">
      <dgm:prSet presAssocID="{4F852589-DBFF-41A5-8204-0CCD64B5DB12}" presName="srcNode" presStyleLbl="node1" presStyleIdx="0" presStyleCnt="7"/>
      <dgm:spPr/>
    </dgm:pt>
    <dgm:pt modelId="{434D0049-9C4A-450B-AFF1-73BFBFFFE574}" type="pres">
      <dgm:prSet presAssocID="{4F852589-DBFF-41A5-8204-0CCD64B5DB12}" presName="conn" presStyleLbl="parChTrans1D2" presStyleIdx="0" presStyleCnt="1"/>
      <dgm:spPr/>
      <dgm:t>
        <a:bodyPr/>
        <a:lstStyle/>
        <a:p>
          <a:endParaRPr lang="ru-RU"/>
        </a:p>
      </dgm:t>
    </dgm:pt>
    <dgm:pt modelId="{7DFCD437-F448-4D79-8381-3067A2827B01}" type="pres">
      <dgm:prSet presAssocID="{4F852589-DBFF-41A5-8204-0CCD64B5DB12}" presName="extraNode" presStyleLbl="node1" presStyleIdx="0" presStyleCnt="7"/>
      <dgm:spPr/>
    </dgm:pt>
    <dgm:pt modelId="{CF4AA48D-2F84-49DB-87F1-32E5FCAA6347}" type="pres">
      <dgm:prSet presAssocID="{4F852589-DBFF-41A5-8204-0CCD64B5DB12}" presName="dstNode" presStyleLbl="node1" presStyleIdx="0" presStyleCnt="7"/>
      <dgm:spPr/>
    </dgm:pt>
    <dgm:pt modelId="{6F4FA695-BEDB-479E-A87B-1A8E26FED70F}" type="pres">
      <dgm:prSet presAssocID="{F65E568A-3ECF-4B9A-A9A4-D6B40EFDC95D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DAEB37-F3CB-4791-9DD8-761E70279A7B}" type="pres">
      <dgm:prSet presAssocID="{F65E568A-3ECF-4B9A-A9A4-D6B40EFDC95D}" presName="accent_1" presStyleCnt="0"/>
      <dgm:spPr/>
    </dgm:pt>
    <dgm:pt modelId="{76A9B03B-E65A-4E3D-9259-C95A56918F30}" type="pres">
      <dgm:prSet presAssocID="{F65E568A-3ECF-4B9A-A9A4-D6B40EFDC95D}" presName="accentRepeatNode" presStyleLbl="solidFgAcc1" presStyleIdx="0" presStyleCnt="7"/>
      <dgm:spPr/>
    </dgm:pt>
    <dgm:pt modelId="{E987D509-4029-4AC0-821B-82C0702679AC}" type="pres">
      <dgm:prSet presAssocID="{D919F325-92A9-4F1B-A2AB-13C05C251425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15A538-F7FB-4BFF-87CB-A42D07FAF968}" type="pres">
      <dgm:prSet presAssocID="{D919F325-92A9-4F1B-A2AB-13C05C251425}" presName="accent_2" presStyleCnt="0"/>
      <dgm:spPr/>
    </dgm:pt>
    <dgm:pt modelId="{B21E2869-50FD-4023-A69F-AF0C0C0FBF06}" type="pres">
      <dgm:prSet presAssocID="{D919F325-92A9-4F1B-A2AB-13C05C251425}" presName="accentRepeatNode" presStyleLbl="solidFgAcc1" presStyleIdx="1" presStyleCnt="7"/>
      <dgm:spPr/>
    </dgm:pt>
    <dgm:pt modelId="{7486A916-9A99-4890-889E-42FF69DB9ED0}" type="pres">
      <dgm:prSet presAssocID="{25E52EEC-00EF-4648-B8F9-CABCAC6241E5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74D904-C2C1-45FF-BAA8-50B98D9DFEB3}" type="pres">
      <dgm:prSet presAssocID="{25E52EEC-00EF-4648-B8F9-CABCAC6241E5}" presName="accent_3" presStyleCnt="0"/>
      <dgm:spPr/>
    </dgm:pt>
    <dgm:pt modelId="{11557725-398A-47F3-AB4B-EA2CAFBC093A}" type="pres">
      <dgm:prSet presAssocID="{25E52EEC-00EF-4648-B8F9-CABCAC6241E5}" presName="accentRepeatNode" presStyleLbl="solidFgAcc1" presStyleIdx="2" presStyleCnt="7"/>
      <dgm:spPr/>
    </dgm:pt>
    <dgm:pt modelId="{30EDE63F-96E5-419B-A974-A6CF4003FB8B}" type="pres">
      <dgm:prSet presAssocID="{8F8C4DF3-B58A-4777-90AB-2241CF2AE5BD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1DF629-04DF-464D-86E8-4140EE010CB1}" type="pres">
      <dgm:prSet presAssocID="{8F8C4DF3-B58A-4777-90AB-2241CF2AE5BD}" presName="accent_4" presStyleCnt="0"/>
      <dgm:spPr/>
    </dgm:pt>
    <dgm:pt modelId="{661F2FA1-0D80-4589-A450-32569BDC78BB}" type="pres">
      <dgm:prSet presAssocID="{8F8C4DF3-B58A-4777-90AB-2241CF2AE5BD}" presName="accentRepeatNode" presStyleLbl="solidFgAcc1" presStyleIdx="3" presStyleCnt="7"/>
      <dgm:spPr/>
    </dgm:pt>
    <dgm:pt modelId="{4B24864C-3C80-47C6-84B8-C8777BB1A6BC}" type="pres">
      <dgm:prSet presAssocID="{DCDAE429-9F03-4543-8614-A1DD59B66EBA}" presName="text_5" presStyleLbl="node1" presStyleIdx="4" presStyleCnt="7" custScaleY="1271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39738E-6E4D-480C-B1AF-E42C12C7297F}" type="pres">
      <dgm:prSet presAssocID="{DCDAE429-9F03-4543-8614-A1DD59B66EBA}" presName="accent_5" presStyleCnt="0"/>
      <dgm:spPr/>
    </dgm:pt>
    <dgm:pt modelId="{2370E408-4342-4AD5-9F00-DE17D3981FED}" type="pres">
      <dgm:prSet presAssocID="{DCDAE429-9F03-4543-8614-A1DD59B66EBA}" presName="accentRepeatNode" presStyleLbl="solidFgAcc1" presStyleIdx="4" presStyleCnt="7"/>
      <dgm:spPr/>
    </dgm:pt>
    <dgm:pt modelId="{D0FAB686-C8D4-45D2-BA69-D4A442F7C747}" type="pres">
      <dgm:prSet presAssocID="{DD6DC2D0-EBE3-46AD-849D-C488934B2803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D32144-B26B-46B3-8F9D-C16254B8872A}" type="pres">
      <dgm:prSet presAssocID="{DD6DC2D0-EBE3-46AD-849D-C488934B2803}" presName="accent_6" presStyleCnt="0"/>
      <dgm:spPr/>
    </dgm:pt>
    <dgm:pt modelId="{2DA5A17C-A96D-4527-9C8D-5103988810BB}" type="pres">
      <dgm:prSet presAssocID="{DD6DC2D0-EBE3-46AD-849D-C488934B2803}" presName="accentRepeatNode" presStyleLbl="solidFgAcc1" presStyleIdx="5" presStyleCnt="7"/>
      <dgm:spPr/>
    </dgm:pt>
    <dgm:pt modelId="{2D0F7FD0-B3E1-459F-9F81-ECBDBE907F27}" type="pres">
      <dgm:prSet presAssocID="{BF4FFCDE-BFD3-45D8-A29E-9251D9686F80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D2DC3F-C42E-4946-AA7E-36E9B97B3E13}" type="pres">
      <dgm:prSet presAssocID="{BF4FFCDE-BFD3-45D8-A29E-9251D9686F80}" presName="accent_7" presStyleCnt="0"/>
      <dgm:spPr/>
    </dgm:pt>
    <dgm:pt modelId="{663BD8C8-3E17-4EF7-BBDF-F781AB2E25DB}" type="pres">
      <dgm:prSet presAssocID="{BF4FFCDE-BFD3-45D8-A29E-9251D9686F80}" presName="accentRepeatNode" presStyleLbl="solidFgAcc1" presStyleIdx="6" presStyleCnt="7"/>
      <dgm:spPr/>
    </dgm:pt>
  </dgm:ptLst>
  <dgm:cxnLst>
    <dgm:cxn modelId="{00DEA2F7-7DCD-48F2-95BB-2BEF8C3FFF8C}" srcId="{4F852589-DBFF-41A5-8204-0CCD64B5DB12}" destId="{8F8C4DF3-B58A-4777-90AB-2241CF2AE5BD}" srcOrd="3" destOrd="0" parTransId="{36E40B07-DAB7-439D-9214-DEEB86A06896}" sibTransId="{FE1D41EF-431D-4287-83D3-6212BA7A28B4}"/>
    <dgm:cxn modelId="{F7BC8A8E-0A0E-411F-A6E6-C2C0AC6B8ACF}" srcId="{4F852589-DBFF-41A5-8204-0CCD64B5DB12}" destId="{BF4FFCDE-BFD3-45D8-A29E-9251D9686F80}" srcOrd="6" destOrd="0" parTransId="{523E5953-378E-41C9-B8E1-CB5093EA393A}" sibTransId="{E1217216-CEC8-43B9-88ED-3E68A3B5FCBC}"/>
    <dgm:cxn modelId="{2D3FF3E6-2491-4875-A203-FF1CEEA28D51}" type="presOf" srcId="{D919F325-92A9-4F1B-A2AB-13C05C251425}" destId="{E987D509-4029-4AC0-821B-82C0702679AC}" srcOrd="0" destOrd="0" presId="urn:microsoft.com/office/officeart/2008/layout/VerticalCurvedList"/>
    <dgm:cxn modelId="{37A747A6-6271-46BD-8103-B76761DDEC30}" type="presOf" srcId="{25E52EEC-00EF-4648-B8F9-CABCAC6241E5}" destId="{7486A916-9A99-4890-889E-42FF69DB9ED0}" srcOrd="0" destOrd="0" presId="urn:microsoft.com/office/officeart/2008/layout/VerticalCurvedList"/>
    <dgm:cxn modelId="{63D3F8DD-C545-43CC-90B0-2DBB9B9FF6DF}" srcId="{4F852589-DBFF-41A5-8204-0CCD64B5DB12}" destId="{DCDAE429-9F03-4543-8614-A1DD59B66EBA}" srcOrd="4" destOrd="0" parTransId="{4A2E8366-16E6-4230-8BAD-1EBB580F0125}" sibTransId="{D88D2314-9DEF-4F0D-9617-7103EE601E3A}"/>
    <dgm:cxn modelId="{3B873178-5C50-4A8A-8741-33B68E5CB0EE}" type="presOf" srcId="{F65E568A-3ECF-4B9A-A9A4-D6B40EFDC95D}" destId="{6F4FA695-BEDB-479E-A87B-1A8E26FED70F}" srcOrd="0" destOrd="0" presId="urn:microsoft.com/office/officeart/2008/layout/VerticalCurvedList"/>
    <dgm:cxn modelId="{C18A9BBA-7E36-4AB1-982E-85F8ADE1A5E5}" type="presOf" srcId="{4F852589-DBFF-41A5-8204-0CCD64B5DB12}" destId="{71DD80FE-5912-40B9-8FC0-E49E12366213}" srcOrd="0" destOrd="0" presId="urn:microsoft.com/office/officeart/2008/layout/VerticalCurvedList"/>
    <dgm:cxn modelId="{DA0E2A76-67FB-42DE-988C-BCBF90C7BEA1}" type="presOf" srcId="{C3EB9A25-0673-40B5-9EF8-4BFC71320BC1}" destId="{434D0049-9C4A-450B-AFF1-73BFBFFFE574}" srcOrd="0" destOrd="0" presId="urn:microsoft.com/office/officeart/2008/layout/VerticalCurvedList"/>
    <dgm:cxn modelId="{7E1B95CF-11A2-414F-8E6C-E59DF27F44BC}" type="presOf" srcId="{DD6DC2D0-EBE3-46AD-849D-C488934B2803}" destId="{D0FAB686-C8D4-45D2-BA69-D4A442F7C747}" srcOrd="0" destOrd="0" presId="urn:microsoft.com/office/officeart/2008/layout/VerticalCurvedList"/>
    <dgm:cxn modelId="{CBFB7C22-DFCC-4F5D-A58F-EDEC1767F603}" type="presOf" srcId="{DCDAE429-9F03-4543-8614-A1DD59B66EBA}" destId="{4B24864C-3C80-47C6-84B8-C8777BB1A6BC}" srcOrd="0" destOrd="0" presId="urn:microsoft.com/office/officeart/2008/layout/VerticalCurvedList"/>
    <dgm:cxn modelId="{FCE51990-B53D-482A-92B2-251D6B89BE90}" type="presOf" srcId="{BF4FFCDE-BFD3-45D8-A29E-9251D9686F80}" destId="{2D0F7FD0-B3E1-459F-9F81-ECBDBE907F27}" srcOrd="0" destOrd="0" presId="urn:microsoft.com/office/officeart/2008/layout/VerticalCurvedList"/>
    <dgm:cxn modelId="{C31C609C-838A-4045-BE71-CA510607C004}" srcId="{4F852589-DBFF-41A5-8204-0CCD64B5DB12}" destId="{DD6DC2D0-EBE3-46AD-849D-C488934B2803}" srcOrd="5" destOrd="0" parTransId="{975E3B5D-8124-4236-9574-6365B005AD03}" sibTransId="{F222485C-F10C-4873-B216-36964584562E}"/>
    <dgm:cxn modelId="{0F329BF7-61FB-4A4B-B974-D41C2FDD201B}" srcId="{4F852589-DBFF-41A5-8204-0CCD64B5DB12}" destId="{25E52EEC-00EF-4648-B8F9-CABCAC6241E5}" srcOrd="2" destOrd="0" parTransId="{DD0ADEF8-04B5-4F36-A334-B1446DF3998D}" sibTransId="{45EED042-356A-4D28-AE1C-300945FAA840}"/>
    <dgm:cxn modelId="{326443CB-CAAA-48FB-8739-4EB53FA3AE90}" srcId="{4F852589-DBFF-41A5-8204-0CCD64B5DB12}" destId="{D919F325-92A9-4F1B-A2AB-13C05C251425}" srcOrd="1" destOrd="0" parTransId="{937BBAB2-75D6-4B73-B974-CEFA3C8A768E}" sibTransId="{A1EF8D71-1162-4931-BF16-90B146D894F6}"/>
    <dgm:cxn modelId="{6EBB62CB-D172-4C52-B09A-767AE1423752}" srcId="{4F852589-DBFF-41A5-8204-0CCD64B5DB12}" destId="{F65E568A-3ECF-4B9A-A9A4-D6B40EFDC95D}" srcOrd="0" destOrd="0" parTransId="{6828BC6D-C883-4802-8B80-FD3CA97A0761}" sibTransId="{C3EB9A25-0673-40B5-9EF8-4BFC71320BC1}"/>
    <dgm:cxn modelId="{5AF1D248-6D64-40E7-835F-660C9E233615}" srcId="{4F852589-DBFF-41A5-8204-0CCD64B5DB12}" destId="{87E96CC2-455D-475A-9F25-A41FE87727D2}" srcOrd="7" destOrd="0" parTransId="{D4B45C1E-B205-4356-9244-FF61B220B798}" sibTransId="{DFB73635-8BE8-4478-B5C8-A85C3C674B5E}"/>
    <dgm:cxn modelId="{BA692DAF-8298-4877-B9AB-7F2834F7837A}" type="presOf" srcId="{8F8C4DF3-B58A-4777-90AB-2241CF2AE5BD}" destId="{30EDE63F-96E5-419B-A974-A6CF4003FB8B}" srcOrd="0" destOrd="0" presId="urn:microsoft.com/office/officeart/2008/layout/VerticalCurvedList"/>
    <dgm:cxn modelId="{E041658D-6EC0-4A4F-8469-59D70A59D743}" type="presParOf" srcId="{71DD80FE-5912-40B9-8FC0-E49E12366213}" destId="{E986B15B-2728-4D59-9EB8-ED0143CF22E7}" srcOrd="0" destOrd="0" presId="urn:microsoft.com/office/officeart/2008/layout/VerticalCurvedList"/>
    <dgm:cxn modelId="{A40421B0-5F86-44F8-A220-E289E3B7F2EE}" type="presParOf" srcId="{E986B15B-2728-4D59-9EB8-ED0143CF22E7}" destId="{3E7EBEAE-8F16-4C66-8B86-6F0272166CCC}" srcOrd="0" destOrd="0" presId="urn:microsoft.com/office/officeart/2008/layout/VerticalCurvedList"/>
    <dgm:cxn modelId="{2BB1C8CF-F642-432D-BC2A-E98F8EA92B88}" type="presParOf" srcId="{3E7EBEAE-8F16-4C66-8B86-6F0272166CCC}" destId="{4FBC02C6-16B8-43B3-92BC-1BB0FABE3A50}" srcOrd="0" destOrd="0" presId="urn:microsoft.com/office/officeart/2008/layout/VerticalCurvedList"/>
    <dgm:cxn modelId="{3E8F7D08-963C-4965-8C47-3CD55D64AB96}" type="presParOf" srcId="{3E7EBEAE-8F16-4C66-8B86-6F0272166CCC}" destId="{434D0049-9C4A-450B-AFF1-73BFBFFFE574}" srcOrd="1" destOrd="0" presId="urn:microsoft.com/office/officeart/2008/layout/VerticalCurvedList"/>
    <dgm:cxn modelId="{C6174331-80D4-40B9-ACB5-A2D33E3AB6E8}" type="presParOf" srcId="{3E7EBEAE-8F16-4C66-8B86-6F0272166CCC}" destId="{7DFCD437-F448-4D79-8381-3067A2827B01}" srcOrd="2" destOrd="0" presId="urn:microsoft.com/office/officeart/2008/layout/VerticalCurvedList"/>
    <dgm:cxn modelId="{5F5D60B3-08E5-4C0E-A768-4B01C1211306}" type="presParOf" srcId="{3E7EBEAE-8F16-4C66-8B86-6F0272166CCC}" destId="{CF4AA48D-2F84-49DB-87F1-32E5FCAA6347}" srcOrd="3" destOrd="0" presId="urn:microsoft.com/office/officeart/2008/layout/VerticalCurvedList"/>
    <dgm:cxn modelId="{929D7E35-EB42-426D-BB05-3D22DD64C62B}" type="presParOf" srcId="{E986B15B-2728-4D59-9EB8-ED0143CF22E7}" destId="{6F4FA695-BEDB-479E-A87B-1A8E26FED70F}" srcOrd="1" destOrd="0" presId="urn:microsoft.com/office/officeart/2008/layout/VerticalCurvedList"/>
    <dgm:cxn modelId="{0FEF9C7D-93D4-4655-8304-F7ACA47D65EA}" type="presParOf" srcId="{E986B15B-2728-4D59-9EB8-ED0143CF22E7}" destId="{6CDAEB37-F3CB-4791-9DD8-761E70279A7B}" srcOrd="2" destOrd="0" presId="urn:microsoft.com/office/officeart/2008/layout/VerticalCurvedList"/>
    <dgm:cxn modelId="{A3213E21-C2EA-48D6-9759-5CD1D1D10F6B}" type="presParOf" srcId="{6CDAEB37-F3CB-4791-9DD8-761E70279A7B}" destId="{76A9B03B-E65A-4E3D-9259-C95A56918F30}" srcOrd="0" destOrd="0" presId="urn:microsoft.com/office/officeart/2008/layout/VerticalCurvedList"/>
    <dgm:cxn modelId="{4A166663-0876-4D54-8788-E050C9A96F49}" type="presParOf" srcId="{E986B15B-2728-4D59-9EB8-ED0143CF22E7}" destId="{E987D509-4029-4AC0-821B-82C0702679AC}" srcOrd="3" destOrd="0" presId="urn:microsoft.com/office/officeart/2008/layout/VerticalCurvedList"/>
    <dgm:cxn modelId="{B80AE81B-A16E-4997-A2DD-E59F29DEAFF0}" type="presParOf" srcId="{E986B15B-2728-4D59-9EB8-ED0143CF22E7}" destId="{FA15A538-F7FB-4BFF-87CB-A42D07FAF968}" srcOrd="4" destOrd="0" presId="urn:microsoft.com/office/officeart/2008/layout/VerticalCurvedList"/>
    <dgm:cxn modelId="{98AECA2F-1E0A-4400-B3AD-38EDFA115334}" type="presParOf" srcId="{FA15A538-F7FB-4BFF-87CB-A42D07FAF968}" destId="{B21E2869-50FD-4023-A69F-AF0C0C0FBF06}" srcOrd="0" destOrd="0" presId="urn:microsoft.com/office/officeart/2008/layout/VerticalCurvedList"/>
    <dgm:cxn modelId="{91FC075E-AC55-4FBD-914F-C93B3C341FA8}" type="presParOf" srcId="{E986B15B-2728-4D59-9EB8-ED0143CF22E7}" destId="{7486A916-9A99-4890-889E-42FF69DB9ED0}" srcOrd="5" destOrd="0" presId="urn:microsoft.com/office/officeart/2008/layout/VerticalCurvedList"/>
    <dgm:cxn modelId="{E7AADE6F-2F84-4788-B28B-9967F0C5C35D}" type="presParOf" srcId="{E986B15B-2728-4D59-9EB8-ED0143CF22E7}" destId="{6F74D904-C2C1-45FF-BAA8-50B98D9DFEB3}" srcOrd="6" destOrd="0" presId="urn:microsoft.com/office/officeart/2008/layout/VerticalCurvedList"/>
    <dgm:cxn modelId="{A6961AB1-74E8-44F4-904F-181DA467B7FD}" type="presParOf" srcId="{6F74D904-C2C1-45FF-BAA8-50B98D9DFEB3}" destId="{11557725-398A-47F3-AB4B-EA2CAFBC093A}" srcOrd="0" destOrd="0" presId="urn:microsoft.com/office/officeart/2008/layout/VerticalCurvedList"/>
    <dgm:cxn modelId="{AC7F483B-75BC-4CFC-9F88-D7DB7835D704}" type="presParOf" srcId="{E986B15B-2728-4D59-9EB8-ED0143CF22E7}" destId="{30EDE63F-96E5-419B-A974-A6CF4003FB8B}" srcOrd="7" destOrd="0" presId="urn:microsoft.com/office/officeart/2008/layout/VerticalCurvedList"/>
    <dgm:cxn modelId="{056D90CA-AD73-4444-A344-0ED1E1350825}" type="presParOf" srcId="{E986B15B-2728-4D59-9EB8-ED0143CF22E7}" destId="{1C1DF629-04DF-464D-86E8-4140EE010CB1}" srcOrd="8" destOrd="0" presId="urn:microsoft.com/office/officeart/2008/layout/VerticalCurvedList"/>
    <dgm:cxn modelId="{3187B392-70EB-43E9-B8B4-65B1F145D6BE}" type="presParOf" srcId="{1C1DF629-04DF-464D-86E8-4140EE010CB1}" destId="{661F2FA1-0D80-4589-A450-32569BDC78BB}" srcOrd="0" destOrd="0" presId="urn:microsoft.com/office/officeart/2008/layout/VerticalCurvedList"/>
    <dgm:cxn modelId="{07A624B5-ED02-4B8F-A82C-2E158E73DA1A}" type="presParOf" srcId="{E986B15B-2728-4D59-9EB8-ED0143CF22E7}" destId="{4B24864C-3C80-47C6-84B8-C8777BB1A6BC}" srcOrd="9" destOrd="0" presId="urn:microsoft.com/office/officeart/2008/layout/VerticalCurvedList"/>
    <dgm:cxn modelId="{4746D111-6EC3-44FA-8FCB-8C99125B2AA4}" type="presParOf" srcId="{E986B15B-2728-4D59-9EB8-ED0143CF22E7}" destId="{2439738E-6E4D-480C-B1AF-E42C12C7297F}" srcOrd="10" destOrd="0" presId="urn:microsoft.com/office/officeart/2008/layout/VerticalCurvedList"/>
    <dgm:cxn modelId="{5B883ADE-CF72-4A56-82FA-2B64BB96EA82}" type="presParOf" srcId="{2439738E-6E4D-480C-B1AF-E42C12C7297F}" destId="{2370E408-4342-4AD5-9F00-DE17D3981FED}" srcOrd="0" destOrd="0" presId="urn:microsoft.com/office/officeart/2008/layout/VerticalCurvedList"/>
    <dgm:cxn modelId="{16A4BD06-C545-4A51-AF53-53D23744E621}" type="presParOf" srcId="{E986B15B-2728-4D59-9EB8-ED0143CF22E7}" destId="{D0FAB686-C8D4-45D2-BA69-D4A442F7C747}" srcOrd="11" destOrd="0" presId="urn:microsoft.com/office/officeart/2008/layout/VerticalCurvedList"/>
    <dgm:cxn modelId="{7DA03D90-C9A8-4BA3-88AB-134410D88106}" type="presParOf" srcId="{E986B15B-2728-4D59-9EB8-ED0143CF22E7}" destId="{D5D32144-B26B-46B3-8F9D-C16254B8872A}" srcOrd="12" destOrd="0" presId="urn:microsoft.com/office/officeart/2008/layout/VerticalCurvedList"/>
    <dgm:cxn modelId="{452C1683-CE94-45E7-BC95-DA6D7BABC1C5}" type="presParOf" srcId="{D5D32144-B26B-46B3-8F9D-C16254B8872A}" destId="{2DA5A17C-A96D-4527-9C8D-5103988810BB}" srcOrd="0" destOrd="0" presId="urn:microsoft.com/office/officeart/2008/layout/VerticalCurvedList"/>
    <dgm:cxn modelId="{3AD7DEED-1CAF-447D-9141-75596F578AD3}" type="presParOf" srcId="{E986B15B-2728-4D59-9EB8-ED0143CF22E7}" destId="{2D0F7FD0-B3E1-459F-9F81-ECBDBE907F27}" srcOrd="13" destOrd="0" presId="urn:microsoft.com/office/officeart/2008/layout/VerticalCurvedList"/>
    <dgm:cxn modelId="{DA82685E-4760-4785-997D-CC2B718CB14B}" type="presParOf" srcId="{E986B15B-2728-4D59-9EB8-ED0143CF22E7}" destId="{DAD2DC3F-C42E-4946-AA7E-36E9B97B3E13}" srcOrd="14" destOrd="0" presId="urn:microsoft.com/office/officeart/2008/layout/VerticalCurvedList"/>
    <dgm:cxn modelId="{C0155B0F-9099-42C2-BAC0-6E22D5B12F08}" type="presParOf" srcId="{DAD2DC3F-C42E-4946-AA7E-36E9B97B3E13}" destId="{663BD8C8-3E17-4EF7-BBDF-F781AB2E25D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770D3-E031-4A4B-9CF0-4363DDC62FB1}">
      <dsp:nvSpPr>
        <dsp:cNvPr id="0" name=""/>
        <dsp:cNvSpPr/>
      </dsp:nvSpPr>
      <dsp:spPr>
        <a:xfrm rot="5400000">
          <a:off x="4023182" y="-1643180"/>
          <a:ext cx="1852240" cy="5256662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состоит в разработке и апробации инновационной интегрированной педагогической системы сетевого  взаимодействия образовательных организаций основного, дополнительного и высшего профессионального образования на основе создания межшкольного  научно-исследовательского Центра с укладом, основанным на устойчивых связях заботы и даяния через </a:t>
          </a:r>
          <a:r>
            <a:rPr lang="ru-RU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педагогизацию</a:t>
          </a: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всего образовательного пространства.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320972" y="149449"/>
        <a:ext cx="5166243" cy="1671402"/>
      </dsp:txXfrm>
    </dsp:sp>
    <dsp:sp modelId="{D4CADBAE-7FF0-42A0-9BF5-4B0BC8E0A584}">
      <dsp:nvSpPr>
        <dsp:cNvPr id="0" name=""/>
        <dsp:cNvSpPr/>
      </dsp:nvSpPr>
      <dsp:spPr>
        <a:xfrm>
          <a:off x="512253" y="2151"/>
          <a:ext cx="1948431" cy="196599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Цель  проекта </a:t>
          </a:r>
          <a:endParaRPr lang="ru-RU" sz="1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7368" y="97266"/>
        <a:ext cx="1758201" cy="1775768"/>
      </dsp:txXfrm>
    </dsp:sp>
    <dsp:sp modelId="{4BB6E8B7-5BAB-4E1B-9B3A-21C01BFF2E61}">
      <dsp:nvSpPr>
        <dsp:cNvPr id="0" name=""/>
        <dsp:cNvSpPr/>
      </dsp:nvSpPr>
      <dsp:spPr>
        <a:xfrm rot="5400000">
          <a:off x="4347498" y="302127"/>
          <a:ext cx="1407199" cy="5266944"/>
        </a:xfrm>
        <a:prstGeom prst="round2SameRect">
          <a:avLst/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3695877"/>
              <a:satOff val="-6408"/>
              <a:lumOff val="-64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межшкольный научно-исследовательский Центр как педагогическая система с </a:t>
          </a:r>
          <a:r>
            <a:rPr lang="ru-RU" sz="1800" kern="1200" dirty="0" err="1" smtClean="0"/>
            <a:t>педагогизированным</a:t>
          </a:r>
          <a:r>
            <a:rPr lang="ru-RU" sz="1800" kern="1200" dirty="0" smtClean="0"/>
            <a:t> образовательным пространством и укладом.</a:t>
          </a:r>
          <a:endParaRPr lang="ru-RU" sz="1800" kern="1200" dirty="0"/>
        </a:p>
      </dsp:txBody>
      <dsp:txXfrm rot="-5400000">
        <a:off x="2417626" y="2300693"/>
        <a:ext cx="5198250" cy="1269811"/>
      </dsp:txXfrm>
    </dsp:sp>
    <dsp:sp modelId="{D4D99DF4-06EF-414D-A01C-84E226DC32D6}">
      <dsp:nvSpPr>
        <dsp:cNvPr id="0" name=""/>
        <dsp:cNvSpPr/>
      </dsp:nvSpPr>
      <dsp:spPr>
        <a:xfrm>
          <a:off x="512253" y="2056099"/>
          <a:ext cx="1905372" cy="1758999"/>
        </a:xfrm>
        <a:prstGeom prst="roundRec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Объект исследования</a:t>
          </a:r>
          <a:endParaRPr lang="ru-RU" sz="1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8120" y="2141966"/>
        <a:ext cx="1733638" cy="1587265"/>
      </dsp:txXfrm>
    </dsp:sp>
    <dsp:sp modelId="{1994EEFB-9F15-4E7C-921D-076AA3E3099E}">
      <dsp:nvSpPr>
        <dsp:cNvPr id="0" name=""/>
        <dsp:cNvSpPr/>
      </dsp:nvSpPr>
      <dsp:spPr>
        <a:xfrm rot="5400000">
          <a:off x="4337218" y="2149077"/>
          <a:ext cx="1407199" cy="5266944"/>
        </a:xfrm>
        <a:prstGeom prst="round2Same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педагогические условия и компоненты </a:t>
          </a:r>
          <a:r>
            <a:rPr lang="ru-RU" sz="1800" kern="1200" dirty="0" err="1" smtClean="0"/>
            <a:t>педагогизированного</a:t>
          </a:r>
          <a:r>
            <a:rPr lang="ru-RU" sz="1800" kern="1200" dirty="0" smtClean="0"/>
            <a:t> уклада, способствующие успешному функционированию межшкольного научно-исследовательского Центра.</a:t>
          </a:r>
          <a:endParaRPr lang="ru-RU" sz="1800" kern="1200" dirty="0"/>
        </a:p>
      </dsp:txBody>
      <dsp:txXfrm rot="-5400000">
        <a:off x="2407346" y="4147643"/>
        <a:ext cx="5198250" cy="1269811"/>
      </dsp:txXfrm>
    </dsp:sp>
    <dsp:sp modelId="{E0B0B51E-6F53-4138-898B-8ED93A8EA370}">
      <dsp:nvSpPr>
        <dsp:cNvPr id="0" name=""/>
        <dsp:cNvSpPr/>
      </dsp:nvSpPr>
      <dsp:spPr>
        <a:xfrm>
          <a:off x="512253" y="3903049"/>
          <a:ext cx="1895092" cy="1758999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Предмет</a:t>
          </a: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исследования</a:t>
          </a:r>
          <a:endParaRPr lang="ru-RU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8120" y="3988916"/>
        <a:ext cx="1723358" cy="15872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88CE16-5FD2-4493-9919-4E463251B33E}">
      <dsp:nvSpPr>
        <dsp:cNvPr id="0" name=""/>
        <dsp:cNvSpPr/>
      </dsp:nvSpPr>
      <dsp:spPr>
        <a:xfrm rot="5400000">
          <a:off x="-151637" y="155164"/>
          <a:ext cx="1010915" cy="707640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357346"/>
        <a:ext cx="707640" cy="303275"/>
      </dsp:txXfrm>
    </dsp:sp>
    <dsp:sp modelId="{C148BE61-90A5-44EC-AA05-28DC0308E719}">
      <dsp:nvSpPr>
        <dsp:cNvPr id="0" name=""/>
        <dsp:cNvSpPr/>
      </dsp:nvSpPr>
      <dsp:spPr>
        <a:xfrm rot="5400000">
          <a:off x="4254372" y="-3543205"/>
          <a:ext cx="657094" cy="77505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разработать методику диагностирования и моделирования отношений в детско-взрослой общности, основанной на устойчивых связях даяния и заботы;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07640" y="35604"/>
        <a:ext cx="7718482" cy="592940"/>
      </dsp:txXfrm>
    </dsp:sp>
    <dsp:sp modelId="{6A4F2188-1C97-49EE-8A46-CB5F5A1A966B}">
      <dsp:nvSpPr>
        <dsp:cNvPr id="0" name=""/>
        <dsp:cNvSpPr/>
      </dsp:nvSpPr>
      <dsp:spPr>
        <a:xfrm rot="5400000">
          <a:off x="-151637" y="1069170"/>
          <a:ext cx="1010915" cy="707640"/>
        </a:xfrm>
        <a:prstGeom prst="chevron">
          <a:avLst/>
        </a:prstGeom>
        <a:gradFill rotWithShape="0">
          <a:gsLst>
            <a:gs pos="0">
              <a:schemeClr val="accent5">
                <a:hueOff val="-1470669"/>
                <a:satOff val="-2046"/>
                <a:lumOff val="-7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470669"/>
                <a:satOff val="-2046"/>
                <a:lumOff val="-7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470669"/>
                <a:satOff val="-2046"/>
                <a:lumOff val="-7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470669"/>
              <a:satOff val="-2046"/>
              <a:lumOff val="-78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1271352"/>
        <a:ext cx="707640" cy="303275"/>
      </dsp:txXfrm>
    </dsp:sp>
    <dsp:sp modelId="{793BFB62-E8CA-41CA-B284-665E82096F44}">
      <dsp:nvSpPr>
        <dsp:cNvPr id="0" name=""/>
        <dsp:cNvSpPr/>
      </dsp:nvSpPr>
      <dsp:spPr>
        <a:xfrm rot="5400000">
          <a:off x="4254372" y="-2629199"/>
          <a:ext cx="657094" cy="77505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1470669"/>
              <a:satOff val="-2046"/>
              <a:lumOff val="-78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провести предварительную диагностику отношений в детско-взрослой общности межшкольного научно-исследовательского Центра (учащийся – педагог – родитель) и выявить их состояние;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07640" y="949610"/>
        <a:ext cx="7718482" cy="592940"/>
      </dsp:txXfrm>
    </dsp:sp>
    <dsp:sp modelId="{47E672BC-6210-48FC-B818-0AEB0DEFD009}">
      <dsp:nvSpPr>
        <dsp:cNvPr id="0" name=""/>
        <dsp:cNvSpPr/>
      </dsp:nvSpPr>
      <dsp:spPr>
        <a:xfrm rot="5400000">
          <a:off x="-151637" y="1983176"/>
          <a:ext cx="1010915" cy="707640"/>
        </a:xfrm>
        <a:prstGeom prst="chevron">
          <a:avLst/>
        </a:prstGeom>
        <a:gradFill rotWithShape="0">
          <a:gsLst>
            <a:gs pos="0">
              <a:schemeClr val="accent5">
                <a:hueOff val="-2941338"/>
                <a:satOff val="-4091"/>
                <a:lumOff val="-15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941338"/>
                <a:satOff val="-4091"/>
                <a:lumOff val="-15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941338"/>
                <a:satOff val="-4091"/>
                <a:lumOff val="-15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941338"/>
              <a:satOff val="-4091"/>
              <a:lumOff val="-156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2185358"/>
        <a:ext cx="707640" cy="303275"/>
      </dsp:txXfrm>
    </dsp:sp>
    <dsp:sp modelId="{6FF227C2-747D-44CC-BD48-F7035A9BB2D1}">
      <dsp:nvSpPr>
        <dsp:cNvPr id="0" name=""/>
        <dsp:cNvSpPr/>
      </dsp:nvSpPr>
      <dsp:spPr>
        <a:xfrm rot="5400000">
          <a:off x="4254372" y="-1715192"/>
          <a:ext cx="657094" cy="77505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2941338"/>
              <a:satOff val="-4091"/>
              <a:lumOff val="-156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разработать теоретическую модель педагогической системы, проработав каждый её компонент;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07640" y="1863617"/>
        <a:ext cx="7718482" cy="592940"/>
      </dsp:txXfrm>
    </dsp:sp>
    <dsp:sp modelId="{C8862ED8-EEB9-4AF3-B73D-039FE98283B3}">
      <dsp:nvSpPr>
        <dsp:cNvPr id="0" name=""/>
        <dsp:cNvSpPr/>
      </dsp:nvSpPr>
      <dsp:spPr>
        <a:xfrm rot="5400000">
          <a:off x="-151637" y="2897182"/>
          <a:ext cx="1010915" cy="707640"/>
        </a:xfrm>
        <a:prstGeom prst="chevron">
          <a:avLst/>
        </a:prstGeom>
        <a:gradFill rotWithShape="0">
          <a:gsLst>
            <a:gs pos="0">
              <a:schemeClr val="accent5">
                <a:hueOff val="-4412007"/>
                <a:satOff val="-6137"/>
                <a:lumOff val="-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412007"/>
                <a:satOff val="-6137"/>
                <a:lumOff val="-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412007"/>
                <a:satOff val="-6137"/>
                <a:lumOff val="-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4412007"/>
              <a:satOff val="-6137"/>
              <a:lumOff val="-235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3099364"/>
        <a:ext cx="707640" cy="303275"/>
      </dsp:txXfrm>
    </dsp:sp>
    <dsp:sp modelId="{7B9E3FA5-BD2D-4C8B-8494-572A26DC773E}">
      <dsp:nvSpPr>
        <dsp:cNvPr id="0" name=""/>
        <dsp:cNvSpPr/>
      </dsp:nvSpPr>
      <dsp:spPr>
        <a:xfrm rot="5400000">
          <a:off x="4254372" y="-801186"/>
          <a:ext cx="657094" cy="77505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4412007"/>
              <a:satOff val="-6137"/>
              <a:lumOff val="-235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smtClean="0">
              <a:latin typeface="Arial" panose="020B0604020202020204" pitchFamily="34" charset="0"/>
              <a:cs typeface="Arial" panose="020B0604020202020204" pitchFamily="34" charset="0"/>
            </a:rPr>
            <a:t>на основе результатов проведённой диагностики и предложенной теоретической модели педагогической системы межшкольного научно-исследовательского Центра выработать стратегию и тактику работы с коллективом по реализации предложенной модели;</a:t>
          </a:r>
          <a:endParaRPr lang="ru-RU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07640" y="2777623"/>
        <a:ext cx="7718482" cy="592940"/>
      </dsp:txXfrm>
    </dsp:sp>
    <dsp:sp modelId="{F84C344E-A1D9-4B38-8A60-2217F5EAE57B}">
      <dsp:nvSpPr>
        <dsp:cNvPr id="0" name=""/>
        <dsp:cNvSpPr/>
      </dsp:nvSpPr>
      <dsp:spPr>
        <a:xfrm rot="5400000">
          <a:off x="-151637" y="3811188"/>
          <a:ext cx="1010915" cy="707640"/>
        </a:xfrm>
        <a:prstGeom prst="chevron">
          <a:avLst/>
        </a:prstGeom>
        <a:gradFill rotWithShape="0">
          <a:gsLst>
            <a:gs pos="0">
              <a:schemeClr val="accent5">
                <a:hueOff val="-5882676"/>
                <a:satOff val="-8182"/>
                <a:lumOff val="-31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882676"/>
                <a:satOff val="-8182"/>
                <a:lumOff val="-31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882676"/>
                <a:satOff val="-8182"/>
                <a:lumOff val="-31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882676"/>
              <a:satOff val="-8182"/>
              <a:lumOff val="-313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4013370"/>
        <a:ext cx="707640" cy="303275"/>
      </dsp:txXfrm>
    </dsp:sp>
    <dsp:sp modelId="{AB2F2A3A-7FB4-41DD-8F55-984D5E9B9B58}">
      <dsp:nvSpPr>
        <dsp:cNvPr id="0" name=""/>
        <dsp:cNvSpPr/>
      </dsp:nvSpPr>
      <dsp:spPr>
        <a:xfrm rot="5400000">
          <a:off x="4254372" y="112819"/>
          <a:ext cx="657094" cy="77505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5882676"/>
              <a:satOff val="-8182"/>
              <a:lumOff val="-313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smtClean="0">
              <a:latin typeface="Arial" panose="020B0604020202020204" pitchFamily="34" charset="0"/>
              <a:cs typeface="Arial" panose="020B0604020202020204" pitchFamily="34" charset="0"/>
            </a:rPr>
            <a:t>выработать формы работы по осмыслению учащимися, педагогами и родителями роли и места доверительных отношений взаимозаботы в их собственном становлении;</a:t>
          </a:r>
          <a:endParaRPr lang="ru-RU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07640" y="3691629"/>
        <a:ext cx="7718482" cy="592940"/>
      </dsp:txXfrm>
    </dsp:sp>
    <dsp:sp modelId="{AF147502-90B6-4D37-BE2D-B44C6EFD8A65}">
      <dsp:nvSpPr>
        <dsp:cNvPr id="0" name=""/>
        <dsp:cNvSpPr/>
      </dsp:nvSpPr>
      <dsp:spPr>
        <a:xfrm rot="5400000">
          <a:off x="-151637" y="4725195"/>
          <a:ext cx="1010915" cy="707640"/>
        </a:xfrm>
        <a:prstGeom prst="chevron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4927377"/>
        <a:ext cx="707640" cy="303275"/>
      </dsp:txXfrm>
    </dsp:sp>
    <dsp:sp modelId="{799D741D-0059-4118-87D6-80478EA6A1A4}">
      <dsp:nvSpPr>
        <dsp:cNvPr id="0" name=""/>
        <dsp:cNvSpPr/>
      </dsp:nvSpPr>
      <dsp:spPr>
        <a:xfrm rot="5400000">
          <a:off x="4254372" y="1026825"/>
          <a:ext cx="657094" cy="77505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smtClean="0">
              <a:latin typeface="Arial" panose="020B0604020202020204" pitchFamily="34" charset="0"/>
              <a:cs typeface="Arial" panose="020B0604020202020204" pitchFamily="34" charset="0"/>
            </a:rPr>
            <a:t>осуществить анализ эффективности деятельности системы через диагностику динамики интеллектуального роста и обученности, с одной стороны, и изменения уровня доверительности, с другой.</a:t>
          </a:r>
          <a:endParaRPr lang="ru-RU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07640" y="4605635"/>
        <a:ext cx="7718482" cy="5929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88CE16-5FD2-4493-9919-4E463251B33E}">
      <dsp:nvSpPr>
        <dsp:cNvPr id="0" name=""/>
        <dsp:cNvSpPr/>
      </dsp:nvSpPr>
      <dsp:spPr>
        <a:xfrm rot="5400000">
          <a:off x="-181514" y="182278"/>
          <a:ext cx="1210096" cy="847067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424298"/>
        <a:ext cx="847067" cy="363029"/>
      </dsp:txXfrm>
    </dsp:sp>
    <dsp:sp modelId="{C148BE61-90A5-44EC-AA05-28DC0308E719}">
      <dsp:nvSpPr>
        <dsp:cNvPr id="0" name=""/>
        <dsp:cNvSpPr/>
      </dsp:nvSpPr>
      <dsp:spPr>
        <a:xfrm rot="5400000">
          <a:off x="4259352" y="-3411520"/>
          <a:ext cx="786562" cy="76111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обеспечивать получение качественного углублённого образования  в рамках  межшкольного научно-исследовательского Центра через использование интенсивных образовательных технологий: обучение через исследование, </a:t>
          </a:r>
          <a:r>
            <a:rPr lang="ru-RU" sz="13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блочно</a:t>
          </a:r>
          <a:r>
            <a:rPr lang="ru-RU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-модульное и проектное обучение, обучение через педагогическую практику и другие формы;</a:t>
          </a:r>
          <a:endParaRPr lang="ru-RU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47068" y="39161"/>
        <a:ext cx="7572735" cy="709768"/>
      </dsp:txXfrm>
    </dsp:sp>
    <dsp:sp modelId="{6A4F2188-1C97-49EE-8A46-CB5F5A1A966B}">
      <dsp:nvSpPr>
        <dsp:cNvPr id="0" name=""/>
        <dsp:cNvSpPr/>
      </dsp:nvSpPr>
      <dsp:spPr>
        <a:xfrm rot="5400000">
          <a:off x="-181514" y="1276372"/>
          <a:ext cx="1210096" cy="847067"/>
        </a:xfrm>
        <a:prstGeom prst="chevron">
          <a:avLst/>
        </a:prstGeom>
        <a:gradFill rotWithShape="0">
          <a:gsLst>
            <a:gs pos="0">
              <a:schemeClr val="accent5">
                <a:hueOff val="-1838336"/>
                <a:satOff val="-2557"/>
                <a:lumOff val="-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838336"/>
                <a:satOff val="-2557"/>
                <a:lumOff val="-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838336"/>
                <a:satOff val="-2557"/>
                <a:lumOff val="-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1518392"/>
        <a:ext cx="847067" cy="363029"/>
      </dsp:txXfrm>
    </dsp:sp>
    <dsp:sp modelId="{793BFB62-E8CA-41CA-B284-665E82096F44}">
      <dsp:nvSpPr>
        <dsp:cNvPr id="0" name=""/>
        <dsp:cNvSpPr/>
      </dsp:nvSpPr>
      <dsp:spPr>
        <a:xfrm rot="5400000">
          <a:off x="4259352" y="-2317426"/>
          <a:ext cx="786562" cy="76111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обеспечивать эти формы обучения качественно иным («интегрированным») педагогическим коллективом, включающим  педагогов основного, дополнительного и высшего профессионального образования, психологов,  социологов, учёных-теоретиков;</a:t>
          </a:r>
          <a:endParaRPr lang="ru-RU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47068" y="1133255"/>
        <a:ext cx="7572735" cy="709768"/>
      </dsp:txXfrm>
    </dsp:sp>
    <dsp:sp modelId="{47E672BC-6210-48FC-B818-0AEB0DEFD009}">
      <dsp:nvSpPr>
        <dsp:cNvPr id="0" name=""/>
        <dsp:cNvSpPr/>
      </dsp:nvSpPr>
      <dsp:spPr>
        <a:xfrm rot="5400000">
          <a:off x="-181514" y="2370466"/>
          <a:ext cx="1210096" cy="847067"/>
        </a:xfrm>
        <a:prstGeom prst="chevron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2612486"/>
        <a:ext cx="847067" cy="363029"/>
      </dsp:txXfrm>
    </dsp:sp>
    <dsp:sp modelId="{6FF227C2-747D-44CC-BD48-F7035A9BB2D1}">
      <dsp:nvSpPr>
        <dsp:cNvPr id="0" name=""/>
        <dsp:cNvSpPr/>
      </dsp:nvSpPr>
      <dsp:spPr>
        <a:xfrm rot="5400000">
          <a:off x="4259352" y="-1223333"/>
          <a:ext cx="786562" cy="76111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обеспечивать выявление и подготовку педагогически одарённых школьников, которые могли бы выступать в роли помощника учителя (</a:t>
          </a:r>
          <a:r>
            <a:rPr lang="ru-RU" sz="13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тьюторство</a:t>
          </a:r>
          <a:r>
            <a:rPr lang="ru-RU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, работа с отстающими, консультирование одноклассников) в своих школах; выступать в роли «лидеров мнений», «</a:t>
          </a:r>
          <a:r>
            <a:rPr lang="ru-RU" sz="13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мотиваторов</a:t>
          </a:r>
          <a:r>
            <a:rPr lang="ru-RU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» и «трансляторов знаний» в среде учащихся;</a:t>
          </a:r>
          <a:endParaRPr lang="ru-RU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47068" y="2227348"/>
        <a:ext cx="7572735" cy="709768"/>
      </dsp:txXfrm>
    </dsp:sp>
    <dsp:sp modelId="{C8862ED8-EEB9-4AF3-B73D-039FE98283B3}">
      <dsp:nvSpPr>
        <dsp:cNvPr id="0" name=""/>
        <dsp:cNvSpPr/>
      </dsp:nvSpPr>
      <dsp:spPr>
        <a:xfrm rot="5400000">
          <a:off x="-181514" y="3464559"/>
          <a:ext cx="1210096" cy="847067"/>
        </a:xfrm>
        <a:prstGeom prst="chevron">
          <a:avLst/>
        </a:prstGeom>
        <a:gradFill rotWithShape="0">
          <a:gsLst>
            <a:gs pos="0">
              <a:schemeClr val="accent5">
                <a:hueOff val="-5515009"/>
                <a:satOff val="-7671"/>
                <a:lumOff val="-29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515009"/>
                <a:satOff val="-7671"/>
                <a:lumOff val="-29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515009"/>
                <a:satOff val="-7671"/>
                <a:lumOff val="-29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3706579"/>
        <a:ext cx="847067" cy="363029"/>
      </dsp:txXfrm>
    </dsp:sp>
    <dsp:sp modelId="{7B9E3FA5-BD2D-4C8B-8494-572A26DC773E}">
      <dsp:nvSpPr>
        <dsp:cNvPr id="0" name=""/>
        <dsp:cNvSpPr/>
      </dsp:nvSpPr>
      <dsp:spPr>
        <a:xfrm rot="5400000">
          <a:off x="4259352" y="-129239"/>
          <a:ext cx="786562" cy="76111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обеспечивать целенаправленную </a:t>
          </a:r>
          <a:r>
            <a:rPr lang="ru-RU" sz="13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профилизацию</a:t>
          </a:r>
          <a:r>
            <a:rPr lang="ru-RU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 и раннюю профессионализацию в сферах естественнонаучного, инженерно-технического, социально-гуманитарного образования на основе взаимодействия с соответствующими вузовскими программами подготовки;</a:t>
          </a:r>
          <a:endParaRPr lang="ru-RU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47068" y="3321442"/>
        <a:ext cx="7572735" cy="709768"/>
      </dsp:txXfrm>
    </dsp:sp>
    <dsp:sp modelId="{F84C344E-A1D9-4B38-8A60-2217F5EAE57B}">
      <dsp:nvSpPr>
        <dsp:cNvPr id="0" name=""/>
        <dsp:cNvSpPr/>
      </dsp:nvSpPr>
      <dsp:spPr>
        <a:xfrm rot="5400000">
          <a:off x="-181514" y="4558653"/>
          <a:ext cx="1210096" cy="847067"/>
        </a:xfrm>
        <a:prstGeom prst="chevron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4800673"/>
        <a:ext cx="847067" cy="363029"/>
      </dsp:txXfrm>
    </dsp:sp>
    <dsp:sp modelId="{AB2F2A3A-7FB4-41DD-8F55-984D5E9B9B58}">
      <dsp:nvSpPr>
        <dsp:cNvPr id="0" name=""/>
        <dsp:cNvSpPr/>
      </dsp:nvSpPr>
      <dsp:spPr>
        <a:xfrm rot="5400000">
          <a:off x="4259352" y="964854"/>
          <a:ext cx="786562" cy="76111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мотивировать интеллектуально одарённых школьников к продолжению обучения в вузах г. Краснодара и формировать для них перспективы дальнейшего трудоустройства в городе и регионе.</a:t>
          </a:r>
          <a:endParaRPr lang="ru-RU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47068" y="4415536"/>
        <a:ext cx="7572735" cy="7097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4D0049-9C4A-450B-AFF1-73BFBFFFE574}">
      <dsp:nvSpPr>
        <dsp:cNvPr id="0" name=""/>
        <dsp:cNvSpPr/>
      </dsp:nvSpPr>
      <dsp:spPr>
        <a:xfrm>
          <a:off x="-5912454" y="-905372"/>
          <a:ext cx="7043145" cy="7043145"/>
        </a:xfrm>
        <a:prstGeom prst="blockArc">
          <a:avLst>
            <a:gd name="adj1" fmla="val 18900000"/>
            <a:gd name="adj2" fmla="val 2700000"/>
            <a:gd name="adj3" fmla="val 30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4FA695-BEDB-479E-A87B-1A8E26FED70F}">
      <dsp:nvSpPr>
        <dsp:cNvPr id="0" name=""/>
        <dsp:cNvSpPr/>
      </dsp:nvSpPr>
      <dsp:spPr>
        <a:xfrm>
          <a:off x="367052" y="237864"/>
          <a:ext cx="6814794" cy="4755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744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презентации результатов опыта;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7052" y="237864"/>
        <a:ext cx="6814794" cy="475520"/>
      </dsp:txXfrm>
    </dsp:sp>
    <dsp:sp modelId="{76A9B03B-E65A-4E3D-9259-C95A56918F30}">
      <dsp:nvSpPr>
        <dsp:cNvPr id="0" name=""/>
        <dsp:cNvSpPr/>
      </dsp:nvSpPr>
      <dsp:spPr>
        <a:xfrm>
          <a:off x="69852" y="178424"/>
          <a:ext cx="594400" cy="5944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87D509-4029-4AC0-821B-82C0702679AC}">
      <dsp:nvSpPr>
        <dsp:cNvPr id="0" name=""/>
        <dsp:cNvSpPr/>
      </dsp:nvSpPr>
      <dsp:spPr>
        <a:xfrm>
          <a:off x="797679" y="951564"/>
          <a:ext cx="6384168" cy="4755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744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описание и тиражирование методических рекомендаций;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7679" y="951564"/>
        <a:ext cx="6384168" cy="475520"/>
      </dsp:txXfrm>
    </dsp:sp>
    <dsp:sp modelId="{B21E2869-50FD-4023-A69F-AF0C0C0FBF06}">
      <dsp:nvSpPr>
        <dsp:cNvPr id="0" name=""/>
        <dsp:cNvSpPr/>
      </dsp:nvSpPr>
      <dsp:spPr>
        <a:xfrm>
          <a:off x="500479" y="892124"/>
          <a:ext cx="594400" cy="5944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86A916-9A99-4890-889E-42FF69DB9ED0}">
      <dsp:nvSpPr>
        <dsp:cNvPr id="0" name=""/>
        <dsp:cNvSpPr/>
      </dsp:nvSpPr>
      <dsp:spPr>
        <a:xfrm>
          <a:off x="1033660" y="1664740"/>
          <a:ext cx="6148186" cy="4755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744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семинары  и </a:t>
          </a:r>
          <a:r>
            <a:rPr lang="ru-RU" sz="1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вебинары</a:t>
          </a: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для педагогов города и края;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33660" y="1664740"/>
        <a:ext cx="6148186" cy="475520"/>
      </dsp:txXfrm>
    </dsp:sp>
    <dsp:sp modelId="{11557725-398A-47F3-AB4B-EA2CAFBC093A}">
      <dsp:nvSpPr>
        <dsp:cNvPr id="0" name=""/>
        <dsp:cNvSpPr/>
      </dsp:nvSpPr>
      <dsp:spPr>
        <a:xfrm>
          <a:off x="736460" y="1605300"/>
          <a:ext cx="594400" cy="5944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EDE63F-96E5-419B-A974-A6CF4003FB8B}">
      <dsp:nvSpPr>
        <dsp:cNvPr id="0" name=""/>
        <dsp:cNvSpPr/>
      </dsp:nvSpPr>
      <dsp:spPr>
        <a:xfrm>
          <a:off x="1109007" y="2378439"/>
          <a:ext cx="6072840" cy="4755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744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мастер-классы педагогов Центра и учащихся-</a:t>
          </a:r>
          <a:r>
            <a:rPr lang="ru-RU" sz="1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тьюторов</a:t>
          </a: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09007" y="2378439"/>
        <a:ext cx="6072840" cy="475520"/>
      </dsp:txXfrm>
    </dsp:sp>
    <dsp:sp modelId="{661F2FA1-0D80-4589-A450-32569BDC78BB}">
      <dsp:nvSpPr>
        <dsp:cNvPr id="0" name=""/>
        <dsp:cNvSpPr/>
      </dsp:nvSpPr>
      <dsp:spPr>
        <a:xfrm>
          <a:off x="811806" y="2318999"/>
          <a:ext cx="594400" cy="5944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24864C-3C80-47C6-84B8-C8777BB1A6BC}">
      <dsp:nvSpPr>
        <dsp:cNvPr id="0" name=""/>
        <dsp:cNvSpPr/>
      </dsp:nvSpPr>
      <dsp:spPr>
        <a:xfrm>
          <a:off x="1033660" y="3027599"/>
          <a:ext cx="6148186" cy="604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744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обобщение опыта и представление его на городских и краевых   педагогических конференциях, методическом фестивале, Педагогическом марафоне;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33660" y="3027599"/>
        <a:ext cx="6148186" cy="604600"/>
      </dsp:txXfrm>
    </dsp:sp>
    <dsp:sp modelId="{2370E408-4342-4AD5-9F00-DE17D3981FED}">
      <dsp:nvSpPr>
        <dsp:cNvPr id="0" name=""/>
        <dsp:cNvSpPr/>
      </dsp:nvSpPr>
      <dsp:spPr>
        <a:xfrm>
          <a:off x="736460" y="3032699"/>
          <a:ext cx="594400" cy="5944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FAB686-C8D4-45D2-BA69-D4A442F7C747}">
      <dsp:nvSpPr>
        <dsp:cNvPr id="0" name=""/>
        <dsp:cNvSpPr/>
      </dsp:nvSpPr>
      <dsp:spPr>
        <a:xfrm>
          <a:off x="797679" y="3805315"/>
          <a:ext cx="6384168" cy="4755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744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представление материалов на педагогические конкурсы, в том числе всероссийские и международные;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7679" y="3805315"/>
        <a:ext cx="6384168" cy="475520"/>
      </dsp:txXfrm>
    </dsp:sp>
    <dsp:sp modelId="{2DA5A17C-A96D-4527-9C8D-5103988810BB}">
      <dsp:nvSpPr>
        <dsp:cNvPr id="0" name=""/>
        <dsp:cNvSpPr/>
      </dsp:nvSpPr>
      <dsp:spPr>
        <a:xfrm>
          <a:off x="500479" y="3745875"/>
          <a:ext cx="594400" cy="5944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F7FD0-B3E1-459F-9F81-ECBDBE907F27}">
      <dsp:nvSpPr>
        <dsp:cNvPr id="0" name=""/>
        <dsp:cNvSpPr/>
      </dsp:nvSpPr>
      <dsp:spPr>
        <a:xfrm>
          <a:off x="367052" y="4519014"/>
          <a:ext cx="6814794" cy="4755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744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публикации.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7052" y="4519014"/>
        <a:ext cx="6814794" cy="475520"/>
      </dsp:txXfrm>
    </dsp:sp>
    <dsp:sp modelId="{663BD8C8-3E17-4EF7-BBDF-F781AB2E25DB}">
      <dsp:nvSpPr>
        <dsp:cNvPr id="0" name=""/>
        <dsp:cNvSpPr/>
      </dsp:nvSpPr>
      <dsp:spPr>
        <a:xfrm>
          <a:off x="69852" y="4459574"/>
          <a:ext cx="594400" cy="5944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2846E-FE41-4C7A-8811-A6905B9270AA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C6F1-D63B-4AFC-911A-6553DCF3B5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9932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2846E-FE41-4C7A-8811-A6905B9270AA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C6F1-D63B-4AFC-911A-6553DCF3B5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0972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2846E-FE41-4C7A-8811-A6905B9270AA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C6F1-D63B-4AFC-911A-6553DCF3B5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5364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2846E-FE41-4C7A-8811-A6905B9270AA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C6F1-D63B-4AFC-911A-6553DCF3B5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935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2846E-FE41-4C7A-8811-A6905B9270AA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C6F1-D63B-4AFC-911A-6553DCF3B5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4381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2846E-FE41-4C7A-8811-A6905B9270AA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C6F1-D63B-4AFC-911A-6553DCF3B5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411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2846E-FE41-4C7A-8811-A6905B9270AA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C6F1-D63B-4AFC-911A-6553DCF3B5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0595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2846E-FE41-4C7A-8811-A6905B9270AA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C6F1-D63B-4AFC-911A-6553DCF3B5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5295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2846E-FE41-4C7A-8811-A6905B9270AA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C6F1-D63B-4AFC-911A-6553DCF3B5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4777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2846E-FE41-4C7A-8811-A6905B9270AA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C6F1-D63B-4AFC-911A-6553DCF3B5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8680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2846E-FE41-4C7A-8811-A6905B9270AA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C6F1-D63B-4AFC-911A-6553DCF3B5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6651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2846E-FE41-4C7A-8811-A6905B9270AA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6C6F1-D63B-4AFC-911A-6553DCF3B5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3518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15.jpeg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ost101.narod.ru/2012_SP_4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photo.vsedomarossii.ru/area_23/city_1128/street_4780/_34836_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1586"/>
          <a:stretch/>
        </p:blipFill>
        <p:spPr bwMode="auto">
          <a:xfrm>
            <a:off x="-1023535" y="545154"/>
            <a:ext cx="11084560" cy="6512946"/>
          </a:xfrm>
          <a:prstGeom prst="rect">
            <a:avLst/>
          </a:prstGeom>
          <a:noFill/>
          <a:effectLst>
            <a:softEdge rad="1270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араллелограмм 9"/>
          <p:cNvSpPr/>
          <p:nvPr/>
        </p:nvSpPr>
        <p:spPr>
          <a:xfrm>
            <a:off x="-10729" y="1001950"/>
            <a:ext cx="8672129" cy="1087388"/>
          </a:xfrm>
          <a:custGeom>
            <a:avLst/>
            <a:gdLst>
              <a:gd name="connsiteX0" fmla="*/ 0 w 9448800"/>
              <a:gd name="connsiteY0" fmla="*/ 1074688 h 1074688"/>
              <a:gd name="connsiteX1" fmla="*/ 459171 w 9448800"/>
              <a:gd name="connsiteY1" fmla="*/ 0 h 1074688"/>
              <a:gd name="connsiteX2" fmla="*/ 9448800 w 9448800"/>
              <a:gd name="connsiteY2" fmla="*/ 0 h 1074688"/>
              <a:gd name="connsiteX3" fmla="*/ 8989629 w 9448800"/>
              <a:gd name="connsiteY3" fmla="*/ 1074688 h 1074688"/>
              <a:gd name="connsiteX4" fmla="*/ 0 w 9448800"/>
              <a:gd name="connsiteY4" fmla="*/ 1074688 h 1074688"/>
              <a:gd name="connsiteX0" fmla="*/ 328229 w 8989629"/>
              <a:gd name="connsiteY0" fmla="*/ 1087388 h 1087388"/>
              <a:gd name="connsiteX1" fmla="*/ 0 w 8989629"/>
              <a:gd name="connsiteY1" fmla="*/ 0 h 1087388"/>
              <a:gd name="connsiteX2" fmla="*/ 8989629 w 8989629"/>
              <a:gd name="connsiteY2" fmla="*/ 0 h 1087388"/>
              <a:gd name="connsiteX3" fmla="*/ 8530458 w 8989629"/>
              <a:gd name="connsiteY3" fmla="*/ 1074688 h 1087388"/>
              <a:gd name="connsiteX4" fmla="*/ 328229 w 8989629"/>
              <a:gd name="connsiteY4" fmla="*/ 1087388 h 1087388"/>
              <a:gd name="connsiteX0" fmla="*/ 10729 w 8672129"/>
              <a:gd name="connsiteY0" fmla="*/ 1087388 h 1087388"/>
              <a:gd name="connsiteX1" fmla="*/ 0 w 8672129"/>
              <a:gd name="connsiteY1" fmla="*/ 25400 h 1087388"/>
              <a:gd name="connsiteX2" fmla="*/ 8672129 w 8672129"/>
              <a:gd name="connsiteY2" fmla="*/ 0 h 1087388"/>
              <a:gd name="connsiteX3" fmla="*/ 8212958 w 8672129"/>
              <a:gd name="connsiteY3" fmla="*/ 1074688 h 1087388"/>
              <a:gd name="connsiteX4" fmla="*/ 10729 w 8672129"/>
              <a:gd name="connsiteY4" fmla="*/ 1087388 h 1087388"/>
              <a:gd name="connsiteX0" fmla="*/ 10729 w 8672129"/>
              <a:gd name="connsiteY0" fmla="*/ 1087388 h 1087388"/>
              <a:gd name="connsiteX1" fmla="*/ 0 w 8672129"/>
              <a:gd name="connsiteY1" fmla="*/ 25400 h 1087388"/>
              <a:gd name="connsiteX2" fmla="*/ 8672129 w 8672129"/>
              <a:gd name="connsiteY2" fmla="*/ 0 h 1087388"/>
              <a:gd name="connsiteX3" fmla="*/ 8314558 w 8672129"/>
              <a:gd name="connsiteY3" fmla="*/ 1074688 h 1087388"/>
              <a:gd name="connsiteX4" fmla="*/ 10729 w 8672129"/>
              <a:gd name="connsiteY4" fmla="*/ 1087388 h 108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72129" h="1087388">
                <a:moveTo>
                  <a:pt x="10729" y="1087388"/>
                </a:moveTo>
                <a:lnTo>
                  <a:pt x="0" y="25400"/>
                </a:lnTo>
                <a:lnTo>
                  <a:pt x="8672129" y="0"/>
                </a:lnTo>
                <a:lnTo>
                  <a:pt x="8314558" y="1074688"/>
                </a:lnTo>
                <a:lnTo>
                  <a:pt x="10729" y="1087388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Номинация: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Инновационные подходы к содержанию и реализации воспитания в  образовательных организациях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араллелограмм 5"/>
          <p:cNvSpPr/>
          <p:nvPr/>
        </p:nvSpPr>
        <p:spPr>
          <a:xfrm>
            <a:off x="86445" y="1954449"/>
            <a:ext cx="8864600" cy="3341451"/>
          </a:xfrm>
          <a:prstGeom prst="parallelogram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81300"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проекта:</a:t>
            </a:r>
          </a:p>
          <a:p>
            <a:pPr marL="2781300" algn="ctr"/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81300"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СТАНОВЛЕНИЕ ЧЕРЕЗ ЗАБОТУ.</a:t>
            </a:r>
          </a:p>
          <a:p>
            <a:pPr marL="2781300"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педагогической системы развития детей через </a:t>
            </a:r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педагогизацию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образовательного пространства и уклада в условиях межшкольного научно-исследовательского Центра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2"/>
          <a:stretch/>
        </p:blipFill>
        <p:spPr>
          <a:xfrm>
            <a:off x="215900" y="2035460"/>
            <a:ext cx="3904380" cy="3179428"/>
          </a:xfrm>
          <a:prstGeom prst="parallelogram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62373" y="2235373"/>
            <a:ext cx="1429299" cy="132430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14751"/>
            <a:ext cx="9144000" cy="629920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15900" y="114267"/>
            <a:ext cx="93016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Краевой образовательный форум «Инновационный поиск»</a:t>
            </a:r>
            <a:endParaRPr lang="ru-RU" sz="22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араллелограмм 10"/>
          <p:cNvSpPr/>
          <p:nvPr/>
        </p:nvSpPr>
        <p:spPr>
          <a:xfrm>
            <a:off x="652992" y="5197376"/>
            <a:ext cx="8864600" cy="1206500"/>
          </a:xfrm>
          <a:prstGeom prst="parallelogram">
            <a:avLst>
              <a:gd name="adj" fmla="val 32368"/>
            </a:avLst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бюджетное образовательное учреждение дополнительного образования детей центр дополнительного образования детей «Малая академия» муниципального образования город Краснодар (МБОУ ДОД ЦДОД «Малая академия»)</a:t>
            </a:r>
          </a:p>
        </p:txBody>
      </p:sp>
    </p:spTree>
    <p:extLst>
      <p:ext uri="{BB962C8B-B14F-4D97-AF65-F5344CB8AC3E}">
        <p14:creationId xmlns:p14="http://schemas.microsoft.com/office/powerpoint/2010/main" xmlns="" val="3958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751"/>
            <a:ext cx="9144000" cy="629920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Востребованность проекта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араллелограмм 9"/>
          <p:cNvSpPr/>
          <p:nvPr/>
        </p:nvSpPr>
        <p:spPr>
          <a:xfrm>
            <a:off x="0" y="811450"/>
            <a:ext cx="7924800" cy="623650"/>
          </a:xfrm>
          <a:custGeom>
            <a:avLst/>
            <a:gdLst>
              <a:gd name="connsiteX0" fmla="*/ 0 w 9448800"/>
              <a:gd name="connsiteY0" fmla="*/ 1074688 h 1074688"/>
              <a:gd name="connsiteX1" fmla="*/ 459171 w 9448800"/>
              <a:gd name="connsiteY1" fmla="*/ 0 h 1074688"/>
              <a:gd name="connsiteX2" fmla="*/ 9448800 w 9448800"/>
              <a:gd name="connsiteY2" fmla="*/ 0 h 1074688"/>
              <a:gd name="connsiteX3" fmla="*/ 8989629 w 9448800"/>
              <a:gd name="connsiteY3" fmla="*/ 1074688 h 1074688"/>
              <a:gd name="connsiteX4" fmla="*/ 0 w 9448800"/>
              <a:gd name="connsiteY4" fmla="*/ 1074688 h 1074688"/>
              <a:gd name="connsiteX0" fmla="*/ 328229 w 8989629"/>
              <a:gd name="connsiteY0" fmla="*/ 1087388 h 1087388"/>
              <a:gd name="connsiteX1" fmla="*/ 0 w 8989629"/>
              <a:gd name="connsiteY1" fmla="*/ 0 h 1087388"/>
              <a:gd name="connsiteX2" fmla="*/ 8989629 w 8989629"/>
              <a:gd name="connsiteY2" fmla="*/ 0 h 1087388"/>
              <a:gd name="connsiteX3" fmla="*/ 8530458 w 8989629"/>
              <a:gd name="connsiteY3" fmla="*/ 1074688 h 1087388"/>
              <a:gd name="connsiteX4" fmla="*/ 328229 w 8989629"/>
              <a:gd name="connsiteY4" fmla="*/ 1087388 h 1087388"/>
              <a:gd name="connsiteX0" fmla="*/ 10729 w 8672129"/>
              <a:gd name="connsiteY0" fmla="*/ 1087388 h 1087388"/>
              <a:gd name="connsiteX1" fmla="*/ 0 w 8672129"/>
              <a:gd name="connsiteY1" fmla="*/ 25400 h 1087388"/>
              <a:gd name="connsiteX2" fmla="*/ 8672129 w 8672129"/>
              <a:gd name="connsiteY2" fmla="*/ 0 h 1087388"/>
              <a:gd name="connsiteX3" fmla="*/ 8212958 w 8672129"/>
              <a:gd name="connsiteY3" fmla="*/ 1074688 h 1087388"/>
              <a:gd name="connsiteX4" fmla="*/ 10729 w 8672129"/>
              <a:gd name="connsiteY4" fmla="*/ 1087388 h 1087388"/>
              <a:gd name="connsiteX0" fmla="*/ 10729 w 8672129"/>
              <a:gd name="connsiteY0" fmla="*/ 1087388 h 1087388"/>
              <a:gd name="connsiteX1" fmla="*/ 0 w 8672129"/>
              <a:gd name="connsiteY1" fmla="*/ 25400 h 1087388"/>
              <a:gd name="connsiteX2" fmla="*/ 8672129 w 8672129"/>
              <a:gd name="connsiteY2" fmla="*/ 0 h 1087388"/>
              <a:gd name="connsiteX3" fmla="*/ 8314558 w 8672129"/>
              <a:gd name="connsiteY3" fmla="*/ 1074688 h 1087388"/>
              <a:gd name="connsiteX4" fmla="*/ 10729 w 8672129"/>
              <a:gd name="connsiteY4" fmla="*/ 1087388 h 108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72129" h="1087388">
                <a:moveTo>
                  <a:pt x="10729" y="1087388"/>
                </a:moveTo>
                <a:lnTo>
                  <a:pt x="0" y="25400"/>
                </a:lnTo>
                <a:lnTo>
                  <a:pt x="8672129" y="0"/>
                </a:lnTo>
                <a:lnTo>
                  <a:pt x="8314558" y="1074688"/>
                </a:lnTo>
                <a:lnTo>
                  <a:pt x="10729" y="1087388"/>
                </a:lnTo>
                <a:close/>
              </a:path>
            </a:pathLst>
          </a:cu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Социальный заказ родителей и учащихся на специализированные  формы и методы обучения одаренных детей  неуклонно возрастает.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0851" y="14751"/>
            <a:ext cx="714650" cy="662151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68068646"/>
              </p:ext>
            </p:extLst>
          </p:nvPr>
        </p:nvGraphicFramePr>
        <p:xfrm>
          <a:off x="825501" y="1988748"/>
          <a:ext cx="7305993" cy="24837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52615"/>
                <a:gridCol w="3653378"/>
              </a:tblGrid>
              <a:tr h="1186252">
                <a:tc>
                  <a:txBody>
                    <a:bodyPr/>
                    <a:lstStyle/>
                    <a:p>
                      <a:pPr algn="just"/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Учебный год</a:t>
                      </a:r>
                      <a:endParaRPr lang="ru-RU" sz="10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воспитанников ЦДОД «Малая академия», желающих целенаправленно заниматься исследовательской работой </a:t>
                      </a:r>
                      <a:endParaRPr lang="ru-RU" sz="10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24365">
                <a:tc>
                  <a:txBody>
                    <a:bodyPr/>
                    <a:lstStyle/>
                    <a:p>
                      <a:pPr algn="just"/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2009-2010</a:t>
                      </a:r>
                      <a:endParaRPr lang="ru-RU" sz="10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1050" b="1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24365">
                <a:tc>
                  <a:txBody>
                    <a:bodyPr/>
                    <a:lstStyle/>
                    <a:p>
                      <a:pPr algn="just"/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2010-2011</a:t>
                      </a:r>
                      <a:endParaRPr lang="ru-RU" sz="10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  <a:endParaRPr lang="ru-RU" sz="1050" b="1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24365">
                <a:tc>
                  <a:txBody>
                    <a:bodyPr/>
                    <a:lstStyle/>
                    <a:p>
                      <a:pPr algn="just"/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2011-2012</a:t>
                      </a:r>
                      <a:endParaRPr lang="ru-RU" sz="10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  <a:endParaRPr lang="ru-RU" sz="1050" b="1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24365">
                <a:tc>
                  <a:txBody>
                    <a:bodyPr/>
                    <a:lstStyle/>
                    <a:p>
                      <a:pPr algn="just"/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2012-2013</a:t>
                      </a:r>
                      <a:endParaRPr lang="ru-RU" sz="10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</a:t>
                      </a:r>
                      <a:endParaRPr lang="ru-RU" sz="105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8038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751"/>
            <a:ext cx="9144000" cy="629920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Востребованность проекта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0851" y="14751"/>
            <a:ext cx="714650" cy="662151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2180907543"/>
              </p:ext>
            </p:extLst>
          </p:nvPr>
        </p:nvGraphicFramePr>
        <p:xfrm>
          <a:off x="508000" y="850900"/>
          <a:ext cx="8229600" cy="566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77701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751"/>
            <a:ext cx="9144000" cy="629920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0851" y="14751"/>
            <a:ext cx="714650" cy="662151"/>
          </a:xfrm>
          <a:prstGeom prst="rect">
            <a:avLst/>
          </a:prstGeom>
        </p:spPr>
      </p:pic>
      <p:sp>
        <p:nvSpPr>
          <p:cNvPr id="5" name="Параллелограмм 7"/>
          <p:cNvSpPr/>
          <p:nvPr/>
        </p:nvSpPr>
        <p:spPr>
          <a:xfrm>
            <a:off x="110851" y="825500"/>
            <a:ext cx="8897336" cy="5854700"/>
          </a:xfrm>
          <a:custGeom>
            <a:avLst/>
            <a:gdLst>
              <a:gd name="connsiteX0" fmla="*/ 0 w 8864600"/>
              <a:gd name="connsiteY0" fmla="*/ 3341451 h 3341451"/>
              <a:gd name="connsiteX1" fmla="*/ 835363 w 8864600"/>
              <a:gd name="connsiteY1" fmla="*/ 0 h 3341451"/>
              <a:gd name="connsiteX2" fmla="*/ 8864600 w 8864600"/>
              <a:gd name="connsiteY2" fmla="*/ 0 h 3341451"/>
              <a:gd name="connsiteX3" fmla="*/ 8029237 w 8864600"/>
              <a:gd name="connsiteY3" fmla="*/ 3341451 h 3341451"/>
              <a:gd name="connsiteX4" fmla="*/ 0 w 8864600"/>
              <a:gd name="connsiteY4" fmla="*/ 3341451 h 3341451"/>
              <a:gd name="connsiteX0" fmla="*/ 0 w 8077200"/>
              <a:gd name="connsiteY0" fmla="*/ 3366851 h 3366851"/>
              <a:gd name="connsiteX1" fmla="*/ 47963 w 8077200"/>
              <a:gd name="connsiteY1" fmla="*/ 0 h 3366851"/>
              <a:gd name="connsiteX2" fmla="*/ 8077200 w 8077200"/>
              <a:gd name="connsiteY2" fmla="*/ 0 h 3366851"/>
              <a:gd name="connsiteX3" fmla="*/ 7241837 w 8077200"/>
              <a:gd name="connsiteY3" fmla="*/ 3341451 h 3366851"/>
              <a:gd name="connsiteX4" fmla="*/ 0 w 8077200"/>
              <a:gd name="connsiteY4" fmla="*/ 3366851 h 3366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7200" h="3366851">
                <a:moveTo>
                  <a:pt x="0" y="3366851"/>
                </a:moveTo>
                <a:lnTo>
                  <a:pt x="47963" y="0"/>
                </a:lnTo>
                <a:lnTo>
                  <a:pt x="8077200" y="0"/>
                </a:lnTo>
                <a:lnTo>
                  <a:pt x="7241837" y="3341451"/>
                </a:lnTo>
                <a:lnTo>
                  <a:pt x="0" y="336685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  <a:tabLst>
                <a:tab pos="0" algn="l"/>
              </a:tabLst>
            </a:pPr>
            <a:endParaRPr lang="ru-RU" sz="1400" dirty="0" smtClean="0">
              <a:solidFill>
                <a:sysClr val="windowText" lastClr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://www.portal21.ru.images.1c-bitrix-cdn.ru/upload/iblock/2bb/2bbeffc5e9493f658efd0cc6cfd82dfb.png?13270306261689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04941" y="857731"/>
            <a:ext cx="3194060" cy="2456969"/>
          </a:xfrm>
          <a:prstGeom prst="parallelogram">
            <a:avLst>
              <a:gd name="adj" fmla="val 15696"/>
            </a:avLst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1264" y="857731"/>
            <a:ext cx="581123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Основная педагогическая гипотеза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проекта заключается в предположении того, что в условиях межшкольного научно-исследовательского Центра возможно создание разновозрастной педагогической системы 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особым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педагогизированным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укладом взаимодействия детей и взрослых, основанным на взаимной заботе и даянии,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которая позволит обеспечить преемственность индивидуальных образовательных  и профессиональных траекторий интеллектуально и педагогически одарённых учащихся.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Дополнительная частная гипотеза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состоит в предположении того, что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педагогизация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образовательного пространства межшкольного научно-исследовательского Центра через создание </a:t>
            </a:r>
            <a:r>
              <a:rPr lang="ru-RU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со-бытийной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взросло-детской общности, основанной на устойчивых связях заботы и даяния, позволит детям проявлять педагогические способности и склонности.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и гипотеза обусловили исследовательские и педагогические 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проекта.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106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751"/>
            <a:ext cx="9144000" cy="629920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Исследовательские задачи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0851" y="14751"/>
            <a:ext cx="714650" cy="662151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3767350811"/>
              </p:ext>
            </p:extLst>
          </p:nvPr>
        </p:nvGraphicFramePr>
        <p:xfrm>
          <a:off x="406400" y="1003300"/>
          <a:ext cx="8458200" cy="55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9188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751"/>
            <a:ext cx="9144000" cy="629920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Педагогические задачи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0851" y="14751"/>
            <a:ext cx="714650" cy="662151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3608496916"/>
              </p:ext>
            </p:extLst>
          </p:nvPr>
        </p:nvGraphicFramePr>
        <p:xfrm>
          <a:off x="406400" y="1003300"/>
          <a:ext cx="8458200" cy="55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40199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751"/>
            <a:ext cx="9144000" cy="629920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Межшкольный научно-исследовательский Центр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0851" y="14751"/>
            <a:ext cx="714650" cy="662151"/>
          </a:xfrm>
          <a:prstGeom prst="rect">
            <a:avLst/>
          </a:prstGeom>
        </p:spPr>
      </p:pic>
      <p:sp>
        <p:nvSpPr>
          <p:cNvPr id="5" name="Параллелограмм 7"/>
          <p:cNvSpPr/>
          <p:nvPr/>
        </p:nvSpPr>
        <p:spPr>
          <a:xfrm>
            <a:off x="0" y="880102"/>
            <a:ext cx="8897336" cy="1139198"/>
          </a:xfrm>
          <a:custGeom>
            <a:avLst/>
            <a:gdLst>
              <a:gd name="connsiteX0" fmla="*/ 0 w 8864600"/>
              <a:gd name="connsiteY0" fmla="*/ 3341451 h 3341451"/>
              <a:gd name="connsiteX1" fmla="*/ 835363 w 8864600"/>
              <a:gd name="connsiteY1" fmla="*/ 0 h 3341451"/>
              <a:gd name="connsiteX2" fmla="*/ 8864600 w 8864600"/>
              <a:gd name="connsiteY2" fmla="*/ 0 h 3341451"/>
              <a:gd name="connsiteX3" fmla="*/ 8029237 w 8864600"/>
              <a:gd name="connsiteY3" fmla="*/ 3341451 h 3341451"/>
              <a:gd name="connsiteX4" fmla="*/ 0 w 8864600"/>
              <a:gd name="connsiteY4" fmla="*/ 3341451 h 3341451"/>
              <a:gd name="connsiteX0" fmla="*/ 0 w 8077200"/>
              <a:gd name="connsiteY0" fmla="*/ 3366851 h 3366851"/>
              <a:gd name="connsiteX1" fmla="*/ 47963 w 8077200"/>
              <a:gd name="connsiteY1" fmla="*/ 0 h 3366851"/>
              <a:gd name="connsiteX2" fmla="*/ 8077200 w 8077200"/>
              <a:gd name="connsiteY2" fmla="*/ 0 h 3366851"/>
              <a:gd name="connsiteX3" fmla="*/ 7241837 w 8077200"/>
              <a:gd name="connsiteY3" fmla="*/ 3341451 h 3366851"/>
              <a:gd name="connsiteX4" fmla="*/ 0 w 8077200"/>
              <a:gd name="connsiteY4" fmla="*/ 3366851 h 3366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7200" h="3366851">
                <a:moveTo>
                  <a:pt x="0" y="3366851"/>
                </a:moveTo>
                <a:lnTo>
                  <a:pt x="47963" y="0"/>
                </a:lnTo>
                <a:lnTo>
                  <a:pt x="8077200" y="0"/>
                </a:lnTo>
                <a:lnTo>
                  <a:pt x="7241837" y="3341451"/>
                </a:lnTo>
                <a:lnTo>
                  <a:pt x="0" y="336685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это </a:t>
            </a:r>
            <a:r>
              <a:rPr lang="ru-RU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сетевая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сопряжённая педагогическая система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«общеобразовательная организация – </a:t>
            </a:r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МБОУ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ДОД ЦДОД «Малая академия»  – вуз». «Малая академия» –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связующее звено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обеспечивающее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организационное и методическое сопровождение сетевого взаимодействия.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841500" y="2819399"/>
            <a:ext cx="1424746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47329731"/>
              </p:ext>
            </p:extLst>
          </p:nvPr>
        </p:nvGraphicFramePr>
        <p:xfrm>
          <a:off x="949325" y="2132013"/>
          <a:ext cx="7245350" cy="4568825"/>
        </p:xfrm>
        <a:graphic>
          <a:graphicData uri="http://schemas.openxmlformats.org/presentationml/2006/ole">
            <p:oleObj spid="_x0000_s10249" name="Picture" r:id="rId4" imgW="10696680" imgH="6560280" progId="Word.Picture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64042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751"/>
            <a:ext cx="9144000" cy="629920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0851" y="14751"/>
            <a:ext cx="714650" cy="662151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841500" y="2819399"/>
            <a:ext cx="1424746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36055006"/>
              </p:ext>
            </p:extLst>
          </p:nvPr>
        </p:nvGraphicFramePr>
        <p:xfrm>
          <a:off x="110851" y="807234"/>
          <a:ext cx="9017000" cy="584096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2504"/>
                <a:gridCol w="315004"/>
                <a:gridCol w="3727552"/>
                <a:gridCol w="4278810"/>
                <a:gridCol w="433130"/>
              </a:tblGrid>
              <a:tr h="5592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65" marR="506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Межшкольный научно-исследовательский Центр   на базе  МБОУДОД ЦДОД «Малая академия» 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65" marR="506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65" marR="5065" marT="0" marB="0"/>
                </a:tc>
              </a:tr>
              <a:tr h="23864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65" marR="506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Школьный компонент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65" marR="50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Вузовский  компонент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65" marR="50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65" marR="5065" marT="0" marB="0"/>
                </a:tc>
              </a:tr>
              <a:tr h="73771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цели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65" marR="5065" marT="0" marB="0" vert="vert2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интеллектуальной и педагогической одарённости, подготовка к будущей профессиональной деятельности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65" marR="50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Отбор интеллектуально и педагогически одарённых абитуриентов. Подготовка конкурентоспособного компетентного специалиста образования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65" marR="50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цели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65" marR="5065" marT="0" marB="0" vert="vert"/>
                </a:tc>
              </a:tr>
              <a:tr h="9394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Общие цели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Раннее выявление педагогически одарённых детей, развитие устойчивой мотивации, подготовка к профессиональной деятельности и развитие профессиональной компетентности будущего специалиста путём раннего активного включения в учебно-воспитательный процесс комплекса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65" marR="506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18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содержание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65" marR="5065" marT="0" marB="0" vert="vert27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Традиционное, соответствующее профилю школ содержание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65" marR="5065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65" marR="50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Углублённое, направленное на подготовку к вузу содержание. Введение специальных курсов "Основы психолого-педагогических знаний", "Педагогическое мастерство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", Организация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педагогической практики для педагогически одарённых учащихся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65" marR="50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содержание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65" marR="5065" marT="0" marB="0" vert="vert"/>
                </a:tc>
              </a:tr>
              <a:tr h="868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средства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65" marR="5065" marT="0" marB="0" vert="vert27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Педагогизация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уклада посредством «доминанты на другого», </a:t>
                      </a: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взаимозабота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взаимообучение</a:t>
                      </a: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разновозрастная организация, замена установки потребления на установку даяния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65" marR="5065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65" marR="50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Интенсивные образовательные технологии (блочно-модульное, концентрированное и др. виды обучения)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65" marR="50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средства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65" marR="5065" marT="0" marB="0" vert="vert"/>
                </a:tc>
              </a:tr>
              <a:tr h="55925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Традиционные педагогические методики и технологии и частично совпадающие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школьные средства, изучение которых составляет часть профессионального компонента вузовского содержания. 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65" marR="506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09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ученики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65" marR="5065" marT="0" marB="0" vert="vert27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Смешанный контингент учащихся, включающий социально-адаптированных интеллектуально одарённых учеников, имеющих педагогические наклонности и желание связать свою жизнь с педагогической деятельностью, и учащихся, ориентированных на другие профили.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65" marR="506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ученики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65" marR="5065" marT="0" marB="0" vert="vert"/>
                </a:tc>
              </a:tr>
              <a:tr h="2079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педагоги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65" marR="5065" marT="0" marB="0" vert="vert27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Педагогический состав  межшкольного научно-исследовательского Центра составляют штатные педагоги, педагоги-совместители, работающие в вузах, а также педагогически одарённые ученики, которые могут быть консультантами и помощниками педагогов как в  межшкольном научно-исследовательском Центре, так и в своих школах; выпускники «Малой академии» – студенты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65" marR="506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педагоги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65" marR="5065" marT="0" marB="0" vert="vert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2988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751"/>
            <a:ext cx="9144000" cy="629920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0851" y="14751"/>
            <a:ext cx="714650" cy="662151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841500" y="2819399"/>
            <a:ext cx="1424746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35458396"/>
              </p:ext>
            </p:extLst>
          </p:nvPr>
        </p:nvGraphicFramePr>
        <p:xfrm>
          <a:off x="139700" y="732235"/>
          <a:ext cx="8750300" cy="5729525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298700"/>
                <a:gridCol w="2451100"/>
                <a:gridCol w="1905000"/>
                <a:gridCol w="2095500"/>
              </a:tblGrid>
              <a:tr h="7917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2900" algn="l"/>
                          <a:tab pos="800100" algn="l"/>
                          <a:tab pos="5829300" algn="l"/>
                        </a:tabLst>
                      </a:pPr>
                      <a:r>
                        <a:rPr lang="ru-RU" sz="1200" dirty="0">
                          <a:effectLst/>
                        </a:rPr>
                        <a:t>Обучающиеся в </a:t>
                      </a:r>
                      <a:r>
                        <a:rPr lang="ru-RU" sz="1200" dirty="0" err="1">
                          <a:effectLst/>
                        </a:rPr>
                        <a:t>разноуровневых</a:t>
                      </a:r>
                      <a:r>
                        <a:rPr lang="ru-RU" sz="1200" dirty="0">
                          <a:effectLst/>
                        </a:rPr>
                        <a:t> разновозрастных группах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146" marR="42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2900" algn="l"/>
                          <a:tab pos="800100" algn="l"/>
                          <a:tab pos="5829300" algn="l"/>
                        </a:tabLst>
                      </a:pPr>
                      <a:r>
                        <a:rPr lang="ru-RU" sz="1200">
                          <a:effectLst/>
                        </a:rPr>
                        <a:t>Цели образования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146" marR="42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2900" algn="l"/>
                          <a:tab pos="800100" algn="l"/>
                          <a:tab pos="5829300" algn="l"/>
                        </a:tabLst>
                      </a:pPr>
                      <a:r>
                        <a:rPr lang="ru-RU" sz="1200">
                          <a:effectLst/>
                        </a:rPr>
                        <a:t>Содержание учебной деятельности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146" marR="42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2900" algn="l"/>
                          <a:tab pos="800100" algn="l"/>
                          <a:tab pos="5829300" algn="l"/>
                        </a:tabLst>
                      </a:pPr>
                      <a:r>
                        <a:rPr lang="ru-RU" sz="1200">
                          <a:effectLst/>
                        </a:rPr>
                        <a:t>Ведущее образовательное средство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146" marR="42146" marT="0" marB="0"/>
                </a:tc>
              </a:tr>
              <a:tr h="1292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2900" algn="l"/>
                          <a:tab pos="800100" algn="l"/>
                          <a:tab pos="5829300" algn="l"/>
                        </a:tabLst>
                      </a:pPr>
                      <a:r>
                        <a:rPr lang="ru-RU" sz="1200" dirty="0">
                          <a:effectLst/>
                        </a:rPr>
                        <a:t>Интеллектуально одарённые школьники, имеющие педагогические наклонности и желание связать свою жизнь с педагогической деятельностью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146" marR="42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2900" algn="l"/>
                          <a:tab pos="800100" algn="l"/>
                          <a:tab pos="5829300" algn="l"/>
                        </a:tabLst>
                      </a:pPr>
                      <a:r>
                        <a:rPr lang="ru-RU" sz="1200" dirty="0">
                          <a:effectLst/>
                        </a:rPr>
                        <a:t>Развитие педагогической одарённости и подготовка к будущей профессиональной педагогической деятельности посредством  активного включения в неё.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146" marR="42146" marT="0" marB="0"/>
                </a:tc>
                <a:tc rowSpan="3">
                  <a:txBody>
                    <a:bodyPr/>
                    <a:lstStyle/>
                    <a:p>
                      <a:pPr indent="27051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углублённое  профильное</a:t>
                      </a:r>
                    </a:p>
                    <a:p>
                      <a:pPr indent="27051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обучение</a:t>
                      </a:r>
                    </a:p>
                    <a:p>
                      <a:pPr indent="27051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 ориентацией на конкретные вузы</a:t>
                      </a:r>
                    </a:p>
                    <a:p>
                      <a:pPr indent="27051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 на подготовку к олимпиадам </a:t>
                      </a:r>
                    </a:p>
                    <a:p>
                      <a:pPr indent="27051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 конкурсам</a:t>
                      </a:r>
                    </a:p>
                    <a:p>
                      <a:pPr indent="27051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indent="27051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собственная</a:t>
                      </a:r>
                    </a:p>
                    <a:p>
                      <a:pPr indent="27051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 совместная</a:t>
                      </a:r>
                    </a:p>
                    <a:p>
                      <a:pPr indent="27051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 педагогами</a:t>
                      </a:r>
                    </a:p>
                    <a:p>
                      <a:pPr indent="27051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исследователь-</a:t>
                      </a:r>
                    </a:p>
                    <a:p>
                      <a:pPr indent="270510"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ская</a:t>
                      </a:r>
                      <a:r>
                        <a:rPr lang="ru-RU" sz="1200" dirty="0">
                          <a:effectLst/>
                        </a:rPr>
                        <a:t> деятельность</a:t>
                      </a:r>
                    </a:p>
                    <a:p>
                      <a:pPr indent="27051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учащихся</a:t>
                      </a:r>
                    </a:p>
                    <a:p>
                      <a:pPr indent="27051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indent="27051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indent="27051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обучение</a:t>
                      </a:r>
                    </a:p>
                    <a:p>
                      <a:pPr indent="27051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педагогически</a:t>
                      </a:r>
                    </a:p>
                    <a:p>
                      <a:pPr indent="27051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одарённых</a:t>
                      </a:r>
                    </a:p>
                    <a:p>
                      <a:pPr indent="27051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учащихся</a:t>
                      </a:r>
                    </a:p>
                    <a:p>
                      <a:pPr indent="27051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основам</a:t>
                      </a:r>
                    </a:p>
                    <a:p>
                      <a:pPr indent="27051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психолого-педагогических</a:t>
                      </a:r>
                    </a:p>
                    <a:p>
                      <a:pPr indent="27051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знаний и</a:t>
                      </a:r>
                    </a:p>
                    <a:p>
                      <a:pPr indent="27051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педагогического мастерства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146" marR="42146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2900" algn="l"/>
                          <a:tab pos="800100" algn="l"/>
                          <a:tab pos="5829300" algn="l"/>
                        </a:tabLs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2900" algn="l"/>
                          <a:tab pos="800100" algn="l"/>
                          <a:tab pos="5829300" algn="l"/>
                        </a:tabLst>
                      </a:pPr>
                      <a:r>
                        <a:rPr lang="ru-RU" sz="1200" dirty="0">
                          <a:effectLst/>
                        </a:rPr>
                        <a:t>ОСОБЫЙ УКЛАД ВЗАИМОДЕЙСТВИЯ,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2900" algn="l"/>
                          <a:tab pos="800100" algn="l"/>
                          <a:tab pos="5829300" algn="l"/>
                        </a:tabLst>
                      </a:pPr>
                      <a:r>
                        <a:rPr lang="ru-RU" sz="1200" dirty="0">
                          <a:effectLst/>
                        </a:rPr>
                        <a:t>основанный на </a:t>
                      </a:r>
                      <a:r>
                        <a:rPr lang="ru-RU" sz="1200" dirty="0" err="1">
                          <a:effectLst/>
                        </a:rPr>
                        <a:t>педагогизации</a:t>
                      </a:r>
                      <a:r>
                        <a:rPr lang="ru-RU" sz="1200" dirty="0">
                          <a:effectLst/>
                        </a:rPr>
                        <a:t>  всего образовательного пространства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2900" algn="l"/>
                          <a:tab pos="800100" algn="l"/>
                          <a:tab pos="5829300" algn="l"/>
                        </a:tabLst>
                      </a:pPr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2900" algn="l"/>
                          <a:tab pos="800100" algn="l"/>
                          <a:tab pos="5829300" algn="l"/>
                        </a:tabLst>
                      </a:pPr>
                      <a:r>
                        <a:rPr lang="ru-RU" sz="1200" u="sng" dirty="0">
                          <a:effectLst/>
                        </a:rPr>
                        <a:t>ВЗАИМООБУЧЕНИЕ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2900" algn="l"/>
                          <a:tab pos="800100" algn="l"/>
                          <a:tab pos="5829300" algn="l"/>
                        </a:tabLst>
                      </a:pPr>
                      <a:r>
                        <a:rPr lang="ru-RU" sz="1200" u="sng" dirty="0">
                          <a:effectLst/>
                        </a:rPr>
                        <a:t>ВЗАИМОЗАБОТА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2900" algn="l"/>
                          <a:tab pos="800100" algn="l"/>
                          <a:tab pos="5829300" algn="l"/>
                        </a:tabLst>
                      </a:pPr>
                      <a:r>
                        <a:rPr lang="ru-RU" sz="1200" u="sng" dirty="0">
                          <a:effectLst/>
                        </a:rPr>
                        <a:t>ВЗАИМОДАЯНИЕ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2900" algn="l"/>
                          <a:tab pos="800100" algn="l"/>
                          <a:tab pos="5829300" algn="l"/>
                        </a:tabLst>
                      </a:pPr>
                      <a:r>
                        <a:rPr lang="ru-RU" sz="1200" u="sng" dirty="0">
                          <a:effectLst/>
                        </a:rPr>
                        <a:t>ВЗАИМООТДАЧА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146" marR="42146" marT="0" marB="0"/>
                </a:tc>
              </a:tr>
              <a:tr h="1292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2900" algn="l"/>
                          <a:tab pos="800100" algn="l"/>
                          <a:tab pos="5829300" algn="l"/>
                        </a:tabLst>
                      </a:pPr>
                      <a:r>
                        <a:rPr lang="ru-RU" sz="1200">
                          <a:effectLst/>
                        </a:rPr>
                        <a:t>Интеллектуально одарённые школьники, не имеющие педагогических наклонностей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146" marR="42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2900" algn="l"/>
                          <a:tab pos="800100" algn="l"/>
                          <a:tab pos="5829300" algn="l"/>
                        </a:tabLst>
                      </a:pPr>
                      <a:r>
                        <a:rPr lang="ru-RU" sz="1200" dirty="0">
                          <a:effectLst/>
                        </a:rPr>
                        <a:t>Получение качественного углублённого образования по выбранному профилю путём активной </a:t>
                      </a:r>
                      <a:r>
                        <a:rPr lang="ru-RU" sz="1200" dirty="0" err="1">
                          <a:effectLst/>
                        </a:rPr>
                        <a:t>включённости</a:t>
                      </a:r>
                      <a:r>
                        <a:rPr lang="ru-RU" sz="1200" dirty="0">
                          <a:effectLst/>
                        </a:rPr>
                        <a:t> во </a:t>
                      </a:r>
                      <a:r>
                        <a:rPr lang="ru-RU" sz="1200" dirty="0" err="1">
                          <a:effectLst/>
                        </a:rPr>
                        <a:t>взаимообучение</a:t>
                      </a:r>
                      <a:r>
                        <a:rPr lang="ru-RU" sz="1200" dirty="0">
                          <a:effectLst/>
                        </a:rPr>
                        <a:t> и исследовательскую деятельность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146" marR="4214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632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2900" algn="l"/>
                          <a:tab pos="800100" algn="l"/>
                          <a:tab pos="5829300" algn="l"/>
                        </a:tabLst>
                      </a:pPr>
                      <a:r>
                        <a:rPr lang="ru-RU" sz="1200">
                          <a:effectLst/>
                        </a:rPr>
                        <a:t>Школьники с «неочевидными» («неразбуженными», потенциальными) способностями, но с выраженной познавательной  мотивацией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146" marR="42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2900" algn="l"/>
                          <a:tab pos="800100" algn="l"/>
                          <a:tab pos="5829300" algn="l"/>
                        </a:tabLst>
                      </a:pPr>
                      <a:r>
                        <a:rPr lang="ru-RU" sz="1200" dirty="0">
                          <a:effectLst/>
                        </a:rPr>
                        <a:t>Повышение академической успешности на основе раскрытия потенциальных способностей в комфортной образовательной среде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146" marR="4214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9196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араллелограмм 7"/>
          <p:cNvSpPr/>
          <p:nvPr/>
        </p:nvSpPr>
        <p:spPr>
          <a:xfrm>
            <a:off x="85967" y="3564679"/>
            <a:ext cx="5689600" cy="2092020"/>
          </a:xfrm>
          <a:prstGeom prst="parallelogram">
            <a:avLst>
              <a:gd name="adj" fmla="val 38356"/>
            </a:avLst>
          </a:prstGeom>
          <a:solidFill>
            <a:srgbClr val="00B0F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46-ти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межрегиональных, Всероссийских и международных научных конференциях в Москве, Санкт-Петербурге,  Ярославле, Обнинске,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Непецино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Ростове-на-Дону, Королёве, Сочи, Анапе</a:t>
            </a:r>
            <a:endParaRPr lang="ru-RU" dirty="0"/>
          </a:p>
        </p:txBody>
      </p:sp>
      <p:sp>
        <p:nvSpPr>
          <p:cNvPr id="10" name="Параллелограмм 7"/>
          <p:cNvSpPr/>
          <p:nvPr/>
        </p:nvSpPr>
        <p:spPr>
          <a:xfrm>
            <a:off x="1023695" y="877967"/>
            <a:ext cx="5424624" cy="1974826"/>
          </a:xfrm>
          <a:prstGeom prst="parallelogram">
            <a:avLst>
              <a:gd name="adj" fmla="val 44936"/>
            </a:avLst>
          </a:prstGeom>
          <a:solidFill>
            <a:srgbClr val="0000FF">
              <a:alpha val="7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ctr">
              <a:lnSpc>
                <a:spcPct val="115000"/>
              </a:lnSpc>
              <a:spcAft>
                <a:spcPts val="1000"/>
              </a:spcAft>
              <a:tabLst>
                <a:tab pos="342900" algn="l"/>
                <a:tab pos="800100" algn="l"/>
                <a:tab pos="5829300" algn="l"/>
              </a:tabLst>
            </a:pPr>
            <a:r>
              <a:rPr lang="ru-RU" sz="4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226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первых и призовых мест воспитанников  </a:t>
            </a:r>
            <a:endParaRPr lang="ru-RU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4751"/>
            <a:ext cx="9144000" cy="629920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ctr">
              <a:lnSpc>
                <a:spcPct val="115000"/>
              </a:lnSpc>
              <a:spcAft>
                <a:spcPts val="1000"/>
              </a:spcAft>
              <a:tabLst>
                <a:tab pos="342900" algn="l"/>
                <a:tab pos="800100" algn="l"/>
                <a:tab pos="5829300" algn="l"/>
              </a:tabLst>
            </a:pPr>
            <a:r>
              <a:rPr lang="ru-RU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3 года реализации проекта в рамках МИП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0851" y="14751"/>
            <a:ext cx="714650" cy="662151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841500" y="2819399"/>
            <a:ext cx="1424746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7782"/>
          <a:stretch/>
        </p:blipFill>
        <p:spPr>
          <a:xfrm>
            <a:off x="5424624" y="792674"/>
            <a:ext cx="3751126" cy="2120452"/>
          </a:xfrm>
          <a:prstGeom prst="parallelogram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445483" y="2684964"/>
            <a:ext cx="3619500" cy="2151701"/>
          </a:xfrm>
          <a:prstGeom prst="parallelogram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434632" y="4546600"/>
            <a:ext cx="3569668" cy="2127786"/>
          </a:xfrm>
          <a:prstGeom prst="parallelogram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4947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араллелограмм 7"/>
          <p:cNvSpPr/>
          <p:nvPr/>
        </p:nvSpPr>
        <p:spPr>
          <a:xfrm>
            <a:off x="212967" y="1117413"/>
            <a:ext cx="8564805" cy="1974826"/>
          </a:xfrm>
          <a:prstGeom prst="parallelogram">
            <a:avLst>
              <a:gd name="adj" fmla="val 44936"/>
            </a:avLst>
          </a:prstGeom>
          <a:solidFill>
            <a:srgbClr val="0000FF">
              <a:alpha val="7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Разновозрастная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среда изначально внутренне не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конкурентна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не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отчуждающа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не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соревновательна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 ибо в ней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собраны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воедино разные по возрасту, по уровню и по интересам люди,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готовые к взаимной помощи и заботе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детско-взрослой общности, мотивированной на научно-исследовательскую деятельность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возникает  благоприятная среда  для развития как интеллектуальных способностей, так и личностных качеств детей.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4751"/>
            <a:ext cx="9144000" cy="629920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ctr">
              <a:lnSpc>
                <a:spcPct val="115000"/>
              </a:lnSpc>
              <a:spcAft>
                <a:spcPts val="1000"/>
              </a:spcAft>
              <a:tabLst>
                <a:tab pos="342900" algn="l"/>
                <a:tab pos="800100" algn="l"/>
                <a:tab pos="5829300" algn="l"/>
              </a:tabLst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0851" y="14751"/>
            <a:ext cx="714650" cy="662151"/>
          </a:xfrm>
          <a:prstGeom prst="rect">
            <a:avLst/>
          </a:prstGeom>
        </p:spPr>
      </p:pic>
      <p:pic>
        <p:nvPicPr>
          <p:cNvPr id="15366" name="Picture 6" descr="https://pp.vk.me/c616518/v616518186/12825/ZBGBLhv8hxI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4231065"/>
            <a:ext cx="3371734" cy="2249684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841500" y="2819399"/>
            <a:ext cx="1424746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362" name="Picture 2" descr="https://pp.vk.me/c616518/v616518186/12705/k3j6uCPFnrs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51772" y="3881907"/>
            <a:ext cx="3333897" cy="2224439"/>
          </a:xfrm>
          <a:prstGeom prst="parallelogram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pp.vk.me/c616518/v616518186/1274d/iB4ZVlixn3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05407" y="3458126"/>
            <a:ext cx="3738593" cy="2494460"/>
          </a:xfrm>
          <a:prstGeom prst="parallelogram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4276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араллелограмм 7"/>
          <p:cNvSpPr/>
          <p:nvPr/>
        </p:nvSpPr>
        <p:spPr>
          <a:xfrm>
            <a:off x="246664" y="5348866"/>
            <a:ext cx="8897336" cy="1191634"/>
          </a:xfrm>
          <a:custGeom>
            <a:avLst/>
            <a:gdLst>
              <a:gd name="connsiteX0" fmla="*/ 0 w 8864600"/>
              <a:gd name="connsiteY0" fmla="*/ 3341451 h 3341451"/>
              <a:gd name="connsiteX1" fmla="*/ 835363 w 8864600"/>
              <a:gd name="connsiteY1" fmla="*/ 0 h 3341451"/>
              <a:gd name="connsiteX2" fmla="*/ 8864600 w 8864600"/>
              <a:gd name="connsiteY2" fmla="*/ 0 h 3341451"/>
              <a:gd name="connsiteX3" fmla="*/ 8029237 w 8864600"/>
              <a:gd name="connsiteY3" fmla="*/ 3341451 h 3341451"/>
              <a:gd name="connsiteX4" fmla="*/ 0 w 8864600"/>
              <a:gd name="connsiteY4" fmla="*/ 3341451 h 3341451"/>
              <a:gd name="connsiteX0" fmla="*/ 0 w 8077200"/>
              <a:gd name="connsiteY0" fmla="*/ 3366851 h 3366851"/>
              <a:gd name="connsiteX1" fmla="*/ 47963 w 8077200"/>
              <a:gd name="connsiteY1" fmla="*/ 0 h 3366851"/>
              <a:gd name="connsiteX2" fmla="*/ 8077200 w 8077200"/>
              <a:gd name="connsiteY2" fmla="*/ 0 h 3366851"/>
              <a:gd name="connsiteX3" fmla="*/ 7241837 w 8077200"/>
              <a:gd name="connsiteY3" fmla="*/ 3341451 h 3366851"/>
              <a:gd name="connsiteX4" fmla="*/ 0 w 8077200"/>
              <a:gd name="connsiteY4" fmla="*/ 3366851 h 3366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7200" h="3366851">
                <a:moveTo>
                  <a:pt x="0" y="3366851"/>
                </a:moveTo>
                <a:lnTo>
                  <a:pt x="47963" y="0"/>
                </a:lnTo>
                <a:lnTo>
                  <a:pt x="8077200" y="0"/>
                </a:lnTo>
                <a:lnTo>
                  <a:pt x="7241837" y="3341451"/>
                </a:lnTo>
                <a:lnTo>
                  <a:pt x="0" y="336685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  <a:tabLst>
                <a:tab pos="0" algn="l"/>
              </a:tabLst>
            </a:pPr>
            <a:endParaRPr lang="ru-RU" sz="1400" dirty="0" smtClean="0">
              <a:solidFill>
                <a:sysClr val="windowText" lastClr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4751"/>
            <a:ext cx="9144000" cy="629920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араллелограмм 9"/>
          <p:cNvSpPr/>
          <p:nvPr/>
        </p:nvSpPr>
        <p:spPr>
          <a:xfrm>
            <a:off x="0" y="1001950"/>
            <a:ext cx="4138229" cy="433150"/>
          </a:xfrm>
          <a:custGeom>
            <a:avLst/>
            <a:gdLst>
              <a:gd name="connsiteX0" fmla="*/ 0 w 9448800"/>
              <a:gd name="connsiteY0" fmla="*/ 1074688 h 1074688"/>
              <a:gd name="connsiteX1" fmla="*/ 459171 w 9448800"/>
              <a:gd name="connsiteY1" fmla="*/ 0 h 1074688"/>
              <a:gd name="connsiteX2" fmla="*/ 9448800 w 9448800"/>
              <a:gd name="connsiteY2" fmla="*/ 0 h 1074688"/>
              <a:gd name="connsiteX3" fmla="*/ 8989629 w 9448800"/>
              <a:gd name="connsiteY3" fmla="*/ 1074688 h 1074688"/>
              <a:gd name="connsiteX4" fmla="*/ 0 w 9448800"/>
              <a:gd name="connsiteY4" fmla="*/ 1074688 h 1074688"/>
              <a:gd name="connsiteX0" fmla="*/ 328229 w 8989629"/>
              <a:gd name="connsiteY0" fmla="*/ 1087388 h 1087388"/>
              <a:gd name="connsiteX1" fmla="*/ 0 w 8989629"/>
              <a:gd name="connsiteY1" fmla="*/ 0 h 1087388"/>
              <a:gd name="connsiteX2" fmla="*/ 8989629 w 8989629"/>
              <a:gd name="connsiteY2" fmla="*/ 0 h 1087388"/>
              <a:gd name="connsiteX3" fmla="*/ 8530458 w 8989629"/>
              <a:gd name="connsiteY3" fmla="*/ 1074688 h 1087388"/>
              <a:gd name="connsiteX4" fmla="*/ 328229 w 8989629"/>
              <a:gd name="connsiteY4" fmla="*/ 1087388 h 1087388"/>
              <a:gd name="connsiteX0" fmla="*/ 10729 w 8672129"/>
              <a:gd name="connsiteY0" fmla="*/ 1087388 h 1087388"/>
              <a:gd name="connsiteX1" fmla="*/ 0 w 8672129"/>
              <a:gd name="connsiteY1" fmla="*/ 25400 h 1087388"/>
              <a:gd name="connsiteX2" fmla="*/ 8672129 w 8672129"/>
              <a:gd name="connsiteY2" fmla="*/ 0 h 1087388"/>
              <a:gd name="connsiteX3" fmla="*/ 8212958 w 8672129"/>
              <a:gd name="connsiteY3" fmla="*/ 1074688 h 1087388"/>
              <a:gd name="connsiteX4" fmla="*/ 10729 w 8672129"/>
              <a:gd name="connsiteY4" fmla="*/ 1087388 h 1087388"/>
              <a:gd name="connsiteX0" fmla="*/ 10729 w 8672129"/>
              <a:gd name="connsiteY0" fmla="*/ 1087388 h 1087388"/>
              <a:gd name="connsiteX1" fmla="*/ 0 w 8672129"/>
              <a:gd name="connsiteY1" fmla="*/ 25400 h 1087388"/>
              <a:gd name="connsiteX2" fmla="*/ 8672129 w 8672129"/>
              <a:gd name="connsiteY2" fmla="*/ 0 h 1087388"/>
              <a:gd name="connsiteX3" fmla="*/ 8314558 w 8672129"/>
              <a:gd name="connsiteY3" fmla="*/ 1074688 h 1087388"/>
              <a:gd name="connsiteX4" fmla="*/ 10729 w 8672129"/>
              <a:gd name="connsiteY4" fmla="*/ 1087388 h 108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72129" h="1087388">
                <a:moveTo>
                  <a:pt x="10729" y="1087388"/>
                </a:moveTo>
                <a:lnTo>
                  <a:pt x="0" y="25400"/>
                </a:lnTo>
                <a:lnTo>
                  <a:pt x="8672129" y="0"/>
                </a:lnTo>
                <a:lnTo>
                  <a:pt x="8314558" y="1074688"/>
                </a:lnTo>
                <a:lnTo>
                  <a:pt x="10729" y="1087388"/>
                </a:lnTo>
                <a:close/>
              </a:path>
            </a:pathLst>
          </a:cu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Авторский коллектив проекта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5000" y="5120405"/>
            <a:ext cx="7645400" cy="1324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  <a:tab pos="800100" algn="l"/>
                <a:tab pos="5829300" algn="l"/>
              </a:tabLs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группа педагогов дополнительного образования, в том числе преподавателей высшей школы, а также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тьюторов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из числа выпускников и воспитанников МБОУДОД ЦДОД «Малая академия»  – всего 20 человек.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араллелограмм 9"/>
          <p:cNvSpPr/>
          <p:nvPr/>
        </p:nvSpPr>
        <p:spPr>
          <a:xfrm>
            <a:off x="1" y="4915715"/>
            <a:ext cx="3009900" cy="433150"/>
          </a:xfrm>
          <a:custGeom>
            <a:avLst/>
            <a:gdLst>
              <a:gd name="connsiteX0" fmla="*/ 0 w 9448800"/>
              <a:gd name="connsiteY0" fmla="*/ 1074688 h 1074688"/>
              <a:gd name="connsiteX1" fmla="*/ 459171 w 9448800"/>
              <a:gd name="connsiteY1" fmla="*/ 0 h 1074688"/>
              <a:gd name="connsiteX2" fmla="*/ 9448800 w 9448800"/>
              <a:gd name="connsiteY2" fmla="*/ 0 h 1074688"/>
              <a:gd name="connsiteX3" fmla="*/ 8989629 w 9448800"/>
              <a:gd name="connsiteY3" fmla="*/ 1074688 h 1074688"/>
              <a:gd name="connsiteX4" fmla="*/ 0 w 9448800"/>
              <a:gd name="connsiteY4" fmla="*/ 1074688 h 1074688"/>
              <a:gd name="connsiteX0" fmla="*/ 328229 w 8989629"/>
              <a:gd name="connsiteY0" fmla="*/ 1087388 h 1087388"/>
              <a:gd name="connsiteX1" fmla="*/ 0 w 8989629"/>
              <a:gd name="connsiteY1" fmla="*/ 0 h 1087388"/>
              <a:gd name="connsiteX2" fmla="*/ 8989629 w 8989629"/>
              <a:gd name="connsiteY2" fmla="*/ 0 h 1087388"/>
              <a:gd name="connsiteX3" fmla="*/ 8530458 w 8989629"/>
              <a:gd name="connsiteY3" fmla="*/ 1074688 h 1087388"/>
              <a:gd name="connsiteX4" fmla="*/ 328229 w 8989629"/>
              <a:gd name="connsiteY4" fmla="*/ 1087388 h 1087388"/>
              <a:gd name="connsiteX0" fmla="*/ 10729 w 8672129"/>
              <a:gd name="connsiteY0" fmla="*/ 1087388 h 1087388"/>
              <a:gd name="connsiteX1" fmla="*/ 0 w 8672129"/>
              <a:gd name="connsiteY1" fmla="*/ 25400 h 1087388"/>
              <a:gd name="connsiteX2" fmla="*/ 8672129 w 8672129"/>
              <a:gd name="connsiteY2" fmla="*/ 0 h 1087388"/>
              <a:gd name="connsiteX3" fmla="*/ 8212958 w 8672129"/>
              <a:gd name="connsiteY3" fmla="*/ 1074688 h 1087388"/>
              <a:gd name="connsiteX4" fmla="*/ 10729 w 8672129"/>
              <a:gd name="connsiteY4" fmla="*/ 1087388 h 1087388"/>
              <a:gd name="connsiteX0" fmla="*/ 10729 w 8672129"/>
              <a:gd name="connsiteY0" fmla="*/ 1087388 h 1087388"/>
              <a:gd name="connsiteX1" fmla="*/ 0 w 8672129"/>
              <a:gd name="connsiteY1" fmla="*/ 25400 h 1087388"/>
              <a:gd name="connsiteX2" fmla="*/ 8672129 w 8672129"/>
              <a:gd name="connsiteY2" fmla="*/ 0 h 1087388"/>
              <a:gd name="connsiteX3" fmla="*/ 8314558 w 8672129"/>
              <a:gd name="connsiteY3" fmla="*/ 1074688 h 1087388"/>
              <a:gd name="connsiteX4" fmla="*/ 10729 w 8672129"/>
              <a:gd name="connsiteY4" fmla="*/ 1087388 h 108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72129" h="1087388">
                <a:moveTo>
                  <a:pt x="10729" y="1087388"/>
                </a:moveTo>
                <a:lnTo>
                  <a:pt x="0" y="25400"/>
                </a:lnTo>
                <a:lnTo>
                  <a:pt x="8672129" y="0"/>
                </a:lnTo>
                <a:lnTo>
                  <a:pt x="8314558" y="1074688"/>
                </a:lnTo>
                <a:lnTo>
                  <a:pt x="10729" y="1087388"/>
                </a:lnTo>
                <a:close/>
              </a:path>
            </a:pathLst>
          </a:cu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Исполнители проекта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араллелограмм 7"/>
          <p:cNvSpPr/>
          <p:nvPr/>
        </p:nvSpPr>
        <p:spPr>
          <a:xfrm>
            <a:off x="246664" y="1435100"/>
            <a:ext cx="8897336" cy="3366851"/>
          </a:xfrm>
          <a:custGeom>
            <a:avLst/>
            <a:gdLst>
              <a:gd name="connsiteX0" fmla="*/ 0 w 8864600"/>
              <a:gd name="connsiteY0" fmla="*/ 3341451 h 3341451"/>
              <a:gd name="connsiteX1" fmla="*/ 835363 w 8864600"/>
              <a:gd name="connsiteY1" fmla="*/ 0 h 3341451"/>
              <a:gd name="connsiteX2" fmla="*/ 8864600 w 8864600"/>
              <a:gd name="connsiteY2" fmla="*/ 0 h 3341451"/>
              <a:gd name="connsiteX3" fmla="*/ 8029237 w 8864600"/>
              <a:gd name="connsiteY3" fmla="*/ 3341451 h 3341451"/>
              <a:gd name="connsiteX4" fmla="*/ 0 w 8864600"/>
              <a:gd name="connsiteY4" fmla="*/ 3341451 h 3341451"/>
              <a:gd name="connsiteX0" fmla="*/ 0 w 8077200"/>
              <a:gd name="connsiteY0" fmla="*/ 3366851 h 3366851"/>
              <a:gd name="connsiteX1" fmla="*/ 47963 w 8077200"/>
              <a:gd name="connsiteY1" fmla="*/ 0 h 3366851"/>
              <a:gd name="connsiteX2" fmla="*/ 8077200 w 8077200"/>
              <a:gd name="connsiteY2" fmla="*/ 0 h 3366851"/>
              <a:gd name="connsiteX3" fmla="*/ 7241837 w 8077200"/>
              <a:gd name="connsiteY3" fmla="*/ 3341451 h 3366851"/>
              <a:gd name="connsiteX4" fmla="*/ 0 w 8077200"/>
              <a:gd name="connsiteY4" fmla="*/ 3366851 h 3366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7200" h="3366851">
                <a:moveTo>
                  <a:pt x="0" y="3366851"/>
                </a:moveTo>
                <a:lnTo>
                  <a:pt x="47963" y="0"/>
                </a:lnTo>
                <a:lnTo>
                  <a:pt x="8077200" y="0"/>
                </a:lnTo>
                <a:lnTo>
                  <a:pt x="7241837" y="3341451"/>
                </a:lnTo>
                <a:lnTo>
                  <a:pt x="0" y="336685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  <a:tabLst>
                <a:tab pos="0" algn="l"/>
              </a:tabLst>
            </a:pPr>
            <a:endParaRPr lang="ru-RU" sz="1400" dirty="0" smtClean="0">
              <a:solidFill>
                <a:sysClr val="windowText" lastClr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9250" y="1548864"/>
            <a:ext cx="82169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Мишарева Наталия Юрьевна </a:t>
            </a:r>
            <a:r>
              <a:rPr lang="ru-RU" dirty="0" smtClean="0"/>
              <a:t>– директор МБОУДОД ЦДОД «Малая академия», руководитель проекта</a:t>
            </a:r>
          </a:p>
          <a:p>
            <a:r>
              <a:rPr lang="ru-RU" b="1" dirty="0" smtClean="0"/>
              <a:t>Остапенко Андрей Александрович</a:t>
            </a:r>
            <a:r>
              <a:rPr lang="ru-RU" dirty="0" smtClean="0"/>
              <a:t>, доктор педагогических наук, профессор </a:t>
            </a:r>
            <a:r>
              <a:rPr lang="ru-RU" dirty="0" err="1" smtClean="0"/>
              <a:t>КубГУ</a:t>
            </a:r>
            <a:r>
              <a:rPr lang="ru-RU" dirty="0" smtClean="0"/>
              <a:t>– научный руководитель проекта, автор теоретического блока</a:t>
            </a:r>
          </a:p>
          <a:p>
            <a:r>
              <a:rPr lang="ru-RU" b="1" dirty="0" err="1" smtClean="0"/>
              <a:t>Хагуров</a:t>
            </a:r>
            <a:r>
              <a:rPr lang="ru-RU" b="1" dirty="0" smtClean="0"/>
              <a:t> </a:t>
            </a:r>
            <a:r>
              <a:rPr lang="ru-RU" b="1" dirty="0" err="1" smtClean="0"/>
              <a:t>Темыр</a:t>
            </a:r>
            <a:r>
              <a:rPr lang="ru-RU" b="1" dirty="0" smtClean="0"/>
              <a:t> </a:t>
            </a:r>
            <a:r>
              <a:rPr lang="ru-RU" b="1" dirty="0" err="1" smtClean="0"/>
              <a:t>Айтечевич</a:t>
            </a:r>
            <a:r>
              <a:rPr lang="ru-RU" dirty="0" smtClean="0"/>
              <a:t>,  доктор социологических наук, профессор </a:t>
            </a:r>
            <a:r>
              <a:rPr lang="ru-RU" dirty="0" err="1" smtClean="0"/>
              <a:t>КубГУ</a:t>
            </a:r>
            <a:r>
              <a:rPr lang="ru-RU" dirty="0" smtClean="0"/>
              <a:t>– научный руководитель проекта, автор теоретического блока</a:t>
            </a:r>
          </a:p>
          <a:p>
            <a:r>
              <a:rPr lang="ru-RU" b="1" dirty="0" smtClean="0"/>
              <a:t>Паскевич Наталья Яковлевна</a:t>
            </a:r>
            <a:r>
              <a:rPr lang="ru-RU" dirty="0" smtClean="0"/>
              <a:t>, заместитель директора МБОУДОД ЦДОД «Малая академия»  – разработчик проекта, ответственный за реализацию проекта</a:t>
            </a:r>
          </a:p>
          <a:p>
            <a:r>
              <a:rPr lang="ru-RU" b="1" dirty="0" smtClean="0"/>
              <a:t>Бачурина Наталья Валерьевна</a:t>
            </a:r>
            <a:r>
              <a:rPr lang="ru-RU" dirty="0" smtClean="0"/>
              <a:t>, заместитель директора МБОУДОД ЦДОД «Малая академия», педагог-психолог – разработчик мониторингового блока, ответственный за мониторинг  результативности проекта.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0851" y="14751"/>
            <a:ext cx="714650" cy="6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046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араллелограмм 7"/>
          <p:cNvSpPr/>
          <p:nvPr/>
        </p:nvSpPr>
        <p:spPr>
          <a:xfrm>
            <a:off x="454267" y="823307"/>
            <a:ext cx="8564805" cy="893205"/>
          </a:xfrm>
          <a:prstGeom prst="parallelogram">
            <a:avLst>
              <a:gd name="adj" fmla="val 44936"/>
            </a:avLst>
          </a:prstGeom>
          <a:solidFill>
            <a:srgbClr val="0000FF">
              <a:alpha val="7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Лишь внутренняя потребность даяния даёт внутреннюю свободу человеку.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А.Остапенко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4751"/>
            <a:ext cx="9144000" cy="629920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ctr">
              <a:lnSpc>
                <a:spcPct val="115000"/>
              </a:lnSpc>
              <a:spcAft>
                <a:spcPts val="1000"/>
              </a:spcAft>
              <a:tabLst>
                <a:tab pos="342900" algn="l"/>
                <a:tab pos="800100" algn="l"/>
                <a:tab pos="5829300" algn="l"/>
              </a:tabLst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0851" y="14751"/>
            <a:ext cx="714650" cy="6621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5899" y="1983669"/>
            <a:ext cx="3200399" cy="2135366"/>
          </a:xfrm>
          <a:prstGeom prst="parallelogram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075" y="4066040"/>
            <a:ext cx="3477149" cy="2320018"/>
          </a:xfrm>
          <a:prstGeom prst="parallelogram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9882" y="2396325"/>
            <a:ext cx="3652844" cy="2437245"/>
          </a:xfrm>
          <a:prstGeom prst="parallelogram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1975" y="4342303"/>
            <a:ext cx="3641503" cy="2429679"/>
          </a:xfrm>
          <a:prstGeom prst="parallelogram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2621" y="1862917"/>
            <a:ext cx="3381379" cy="2256118"/>
          </a:xfrm>
          <a:prstGeom prst="parallelogram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0867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751"/>
            <a:ext cx="9144000" cy="629920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ctr">
              <a:lnSpc>
                <a:spcPct val="115000"/>
              </a:lnSpc>
              <a:spcAft>
                <a:spcPts val="1000"/>
              </a:spcAft>
              <a:tabLst>
                <a:tab pos="342900" algn="l"/>
                <a:tab pos="800100" algn="l"/>
                <a:tab pos="5829300" algn="l"/>
              </a:tabLst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Разновозрастное научно-исследовательское  сообщество может носить:</a:t>
            </a: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0851" y="14751"/>
            <a:ext cx="714650" cy="662151"/>
          </a:xfrm>
          <a:prstGeom prst="rect">
            <a:avLst/>
          </a:prstGeom>
        </p:spPr>
      </p:pic>
      <p:sp>
        <p:nvSpPr>
          <p:cNvPr id="12" name="Параллелограмм 7"/>
          <p:cNvSpPr/>
          <p:nvPr/>
        </p:nvSpPr>
        <p:spPr>
          <a:xfrm>
            <a:off x="110851" y="877967"/>
            <a:ext cx="5591450" cy="1974826"/>
          </a:xfrm>
          <a:prstGeom prst="parallelogram">
            <a:avLst>
              <a:gd name="adj" fmla="val 44936"/>
            </a:avLst>
          </a:prstGeom>
          <a:solidFill>
            <a:srgbClr val="00B0F0">
              <a:alpha val="7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постоянный характер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(разновозрастное объединение, работающее в течение учебного года)</a:t>
            </a:r>
            <a:endParaRPr lang="ru-RU" sz="20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877967"/>
            <a:ext cx="3441699" cy="2294466"/>
          </a:xfrm>
          <a:prstGeom prst="parallelogram">
            <a:avLst>
              <a:gd name="adj" fmla="val 40544"/>
            </a:avLst>
          </a:prstGeom>
        </p:spPr>
      </p:pic>
      <p:sp>
        <p:nvSpPr>
          <p:cNvPr id="13" name="Параллелограмм 7"/>
          <p:cNvSpPr/>
          <p:nvPr/>
        </p:nvSpPr>
        <p:spPr>
          <a:xfrm>
            <a:off x="199751" y="3710067"/>
            <a:ext cx="5591450" cy="1974826"/>
          </a:xfrm>
          <a:prstGeom prst="parallelogram">
            <a:avLst>
              <a:gd name="adj" fmla="val 44936"/>
            </a:avLst>
          </a:prstGeom>
          <a:solidFill>
            <a:srgbClr val="0070C0">
              <a:alpha val="7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временный  характер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(отряд в летнем профильном лагере, группа участников мастер-класса…)</a:t>
            </a:r>
            <a:endParaRPr lang="ru-RU" sz="20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470" t="496" r="2073" b="-496"/>
          <a:stretch/>
        </p:blipFill>
        <p:spPr>
          <a:xfrm>
            <a:off x="4305299" y="3549296"/>
            <a:ext cx="3797301" cy="2474313"/>
          </a:xfrm>
          <a:prstGeom prst="parallelogram">
            <a:avLst>
              <a:gd name="adj" fmla="val 33685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5755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751"/>
            <a:ext cx="9144000" cy="629920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Практическая значимость  и ожидаемые эффекты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0851" y="14751"/>
            <a:ext cx="714650" cy="662151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13134162"/>
              </p:ext>
            </p:extLst>
          </p:nvPr>
        </p:nvGraphicFramePr>
        <p:xfrm>
          <a:off x="825501" y="3233793"/>
          <a:ext cx="7938453" cy="3416716"/>
        </p:xfrm>
        <a:graphic>
          <a:graphicData uri="http://schemas.openxmlformats.org/drawingml/2006/table">
            <a:tbl>
              <a:tblPr firstRow="1" firstCol="1" bandRow="1">
                <a:tableStyleId>{8FD4443E-F989-4FC4-A0C8-D5A2AF1F390B}</a:tableStyleId>
              </a:tblPr>
              <a:tblGrid>
                <a:gridCol w="4299761"/>
                <a:gridCol w="3638692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Предполагаемые участники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Ожидаемый результат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732488">
                <a:tc>
                  <a:txBody>
                    <a:bodyPr/>
                    <a:lstStyle/>
                    <a:p>
                      <a:pPr marL="17970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готовые к сотрудничеству общеобразовательные организации не только города Краснодара, но и территориально прилегающих к нему районов  Краснодарского края и Республики Адыгея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 вузы г. Краснодара придёт контингент студентов, полностью адаптированных к получению высшего образования, способных и готовых активно развивать студенческую научно-исследовательскую работу, переходящую в серьёзные исследования на уровне магистратуры, а затем и аспирантуры.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4708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организация-партнёр –  коммунальное внешкольное  учебное  заведение  «Малая академия наук учащейся молодёжи» г.Севастополя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сотрудничество в сфере образования, взаимообогащение опытом работы с интеллектуально одарёнными детьми двух субъектов РФ – Краснодарского края и Республики Крым.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7410" name="Picture 2" descr="http://sevman.org/wp-content/themes/delicate/images/header/he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386308"/>
            <a:ext cx="8128000" cy="1704622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&amp;Mcy;&amp;acy;&amp;lcy;&amp;acy;&amp;yacy; &amp;acy;&amp;kcy;&amp;acy;&amp;dcy;&amp;iecy;&amp;mcy;&amp;icy;&amp;yacy; &amp;ncy;&amp;acy;&amp;ucy;&amp;kcy; (&amp;Mcy;&amp;Acy;&amp;Ncy;) &amp;gcy;. &amp;Scy;&amp;iecy;&amp;vcy;&amp;acy;&amp;scy;&amp;tcy;&amp;ocy;&amp;pcy;&amp;ocy;&amp;lcy;&amp;ya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851" y="965267"/>
            <a:ext cx="2857500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340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751"/>
            <a:ext cx="9144000" cy="629920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Практическая значимость  и ожидаемые эффекты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0851" y="14751"/>
            <a:ext cx="714650" cy="662151"/>
          </a:xfrm>
          <a:prstGeom prst="rect">
            <a:avLst/>
          </a:prstGeom>
        </p:spPr>
      </p:pic>
      <p:sp>
        <p:nvSpPr>
          <p:cNvPr id="9" name="Параллелограмм 7"/>
          <p:cNvSpPr/>
          <p:nvPr/>
        </p:nvSpPr>
        <p:spPr>
          <a:xfrm>
            <a:off x="-457200" y="795953"/>
            <a:ext cx="7137400" cy="2594947"/>
          </a:xfrm>
          <a:prstGeom prst="parallelogram">
            <a:avLst>
              <a:gd name="adj" fmla="val 44936"/>
            </a:avLst>
          </a:prstGeom>
          <a:solidFill>
            <a:srgbClr val="00B0F0">
              <a:alpha val="7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79705"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Конкурентные преимущества образовательных организаций-партнёров, участников проекта,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сравнению со школами-«одиночками» в динамично меняющейся, жёстко-конкурентной среде, требующей инновационных преобразований, постоянного поиска концептуального, технологического и других ресурсов, могут состоять в следующем: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8519"/>
          <a:stretch/>
        </p:blipFill>
        <p:spPr>
          <a:xfrm>
            <a:off x="5065723" y="1209821"/>
            <a:ext cx="4078277" cy="1816100"/>
          </a:xfrm>
          <a:prstGeom prst="parallelogram">
            <a:avLst/>
          </a:prstGeom>
        </p:spPr>
      </p:pic>
      <p:sp>
        <p:nvSpPr>
          <p:cNvPr id="10" name="Параллелограмм 7"/>
          <p:cNvSpPr/>
          <p:nvPr/>
        </p:nvSpPr>
        <p:spPr>
          <a:xfrm>
            <a:off x="-876300" y="3390900"/>
            <a:ext cx="10020300" cy="2946400"/>
          </a:xfrm>
          <a:prstGeom prst="parallelogram">
            <a:avLst>
              <a:gd name="adj" fmla="val 44936"/>
            </a:avLst>
          </a:prstGeom>
          <a:solidFill>
            <a:schemeClr val="bg1">
              <a:alpha val="7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79705" algn="just">
              <a:spcAft>
                <a:spcPts val="0"/>
              </a:spcAft>
            </a:pPr>
            <a:r>
              <a:rPr lang="ru-RU" sz="14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1.Обоюдная выгода различных образовательных и научных структур, участвующих в сети: </a:t>
            </a:r>
            <a:r>
              <a:rPr lang="ru-RU" sz="1400" i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вуз </a:t>
            </a:r>
            <a:r>
              <a:rPr lang="ru-RU" sz="14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получает «своего» абитуриента, готового к серьёзной научно-исследовательской работе; </a:t>
            </a:r>
            <a:r>
              <a:rPr lang="ru-RU" sz="1400" i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общеобразовательная организация</a:t>
            </a:r>
            <a:r>
              <a:rPr lang="ru-RU" sz="14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положительную динамику достижений в интеллектуальных соревнованиях; благоприятные условия для развития  интеллектуальных способностей учащихся; а также школьников-</a:t>
            </a:r>
            <a:r>
              <a:rPr lang="ru-RU" sz="14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тьюторов</a:t>
            </a:r>
            <a:r>
              <a:rPr lang="ru-RU" sz="14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готовых организовать исследовательское обучение и </a:t>
            </a:r>
            <a:r>
              <a:rPr lang="ru-RU" sz="14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взаимообучение</a:t>
            </a:r>
            <a:r>
              <a:rPr lang="ru-RU" sz="14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на уроках и во внеурочной деятельности.</a:t>
            </a:r>
          </a:p>
          <a:p>
            <a:pPr indent="179705" algn="just">
              <a:spcAft>
                <a:spcPts val="0"/>
              </a:spcAft>
            </a:pPr>
            <a:r>
              <a:rPr lang="ru-RU" sz="14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2.Соотнесение различных конкретных стратегий инновационной деятельности и адаптивных типов поведения организации в меняющейся среде. </a:t>
            </a:r>
          </a:p>
          <a:p>
            <a:pPr indent="179705" algn="just">
              <a:spcAft>
                <a:spcPts val="0"/>
              </a:spcAft>
            </a:pPr>
            <a:r>
              <a:rPr lang="ru-RU" sz="14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З.Совместное</a:t>
            </a:r>
            <a:r>
              <a:rPr lang="ru-RU" sz="14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формирование «интеллектуальной продукции» по различным аспектам и направлениям инновационной деятельности, значимой для практиков и учёных  как в Краснодаре, так и в других территориях края. </a:t>
            </a:r>
          </a:p>
          <a:p>
            <a:pPr indent="179705" algn="just">
              <a:spcAft>
                <a:spcPts val="0"/>
              </a:spcAft>
            </a:pPr>
            <a:r>
              <a:rPr lang="ru-RU" sz="14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Создание общего Интернет-сайта сети.</a:t>
            </a:r>
            <a:endParaRPr lang="ru-RU" sz="14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927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68176" y="774700"/>
            <a:ext cx="8245750" cy="3810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79705" algn="just">
              <a:spcAft>
                <a:spcPts val="0"/>
              </a:spcAft>
            </a:pPr>
            <a:endParaRPr lang="ru-RU" sz="14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4751"/>
            <a:ext cx="9144000" cy="629920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Насколько реалистично осуществление данного проекта?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0851" y="14751"/>
            <a:ext cx="714650" cy="66215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5395" y="806931"/>
            <a:ext cx="77851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705" algn="just"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нормативно-правовой базы инновационной деятельности. 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79705" algn="just"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79705" algn="just"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результатов образовательной деятельности. 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79705" algn="just"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79705" algn="just"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 кадровых ресурсов.  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79705" algn="just"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79705" algn="just"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программно-методического обеспечения. 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79705" algn="just"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79705" algn="just"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 задела, необходимого для реализации поставленных целей. 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79705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предыдущего инновационного проекта (МИП)  были разработаны и успешно апробированы модель педагогического уклада; методика работы в разновозрастном учебно-исследовательском коллективе; методика проведения занятий студентом-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тьютором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старшеклассником-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тьютором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469" y="4963167"/>
            <a:ext cx="2593084" cy="1730154"/>
          </a:xfrm>
          <a:prstGeom prst="parallelogram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1469" y="4981918"/>
            <a:ext cx="2609850" cy="1741340"/>
          </a:xfrm>
          <a:prstGeom prst="parallelogram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43711" y="4981918"/>
            <a:ext cx="2600289" cy="1734961"/>
          </a:xfrm>
          <a:prstGeom prst="parallelogram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7945" y="4963167"/>
            <a:ext cx="2609850" cy="1741340"/>
          </a:xfrm>
          <a:prstGeom prst="parallelogram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621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751"/>
            <a:ext cx="9144000" cy="629920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Формы  трансляции  инновационного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продукта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0851" y="14751"/>
            <a:ext cx="714650" cy="662151"/>
          </a:xfrm>
          <a:prstGeom prst="rect">
            <a:avLst/>
          </a:prstGeom>
        </p:spPr>
      </p:pic>
      <p:sp>
        <p:nvSpPr>
          <p:cNvPr id="9" name="Параллелограмм 7"/>
          <p:cNvSpPr/>
          <p:nvPr/>
        </p:nvSpPr>
        <p:spPr>
          <a:xfrm>
            <a:off x="-457200" y="795953"/>
            <a:ext cx="8547100" cy="867747"/>
          </a:xfrm>
          <a:prstGeom prst="parallelogram">
            <a:avLst>
              <a:gd name="adj" fmla="val 44936"/>
            </a:avLst>
          </a:prstGeom>
          <a:solidFill>
            <a:srgbClr val="00B0F0">
              <a:alpha val="7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Распространение и внедрение результатов инновационного проекта в практику  может происходить через: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2492394105"/>
              </p:ext>
            </p:extLst>
          </p:nvPr>
        </p:nvGraphicFramePr>
        <p:xfrm>
          <a:off x="110851" y="1625600"/>
          <a:ext cx="7251700" cy="52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36324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751"/>
            <a:ext cx="9144000" cy="629920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Этапы реализации проекта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0851" y="14751"/>
            <a:ext cx="714650" cy="662151"/>
          </a:xfrm>
          <a:prstGeom prst="rect">
            <a:avLst/>
          </a:prstGeom>
        </p:spPr>
      </p:pic>
      <p:sp>
        <p:nvSpPr>
          <p:cNvPr id="9" name="Параллелограмм 7"/>
          <p:cNvSpPr/>
          <p:nvPr/>
        </p:nvSpPr>
        <p:spPr>
          <a:xfrm>
            <a:off x="-457200" y="795953"/>
            <a:ext cx="9093200" cy="334347"/>
          </a:xfrm>
          <a:prstGeom prst="parallelogram">
            <a:avLst>
              <a:gd name="adj" fmla="val 44936"/>
            </a:avLst>
          </a:prstGeom>
          <a:solidFill>
            <a:srgbClr val="00B0F0">
              <a:alpha val="7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Диагностико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-прогностический, организационный   этап   2014-2015 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учебный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11076299"/>
              </p:ext>
            </p:extLst>
          </p:nvPr>
        </p:nvGraphicFramePr>
        <p:xfrm>
          <a:off x="264050" y="1228725"/>
          <a:ext cx="8524350" cy="55606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350"/>
                <a:gridCol w="3084957"/>
                <a:gridCol w="2107765"/>
                <a:gridCol w="1531139"/>
                <a:gridCol w="1531139"/>
              </a:tblGrid>
              <a:tr h="6000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задачи</a:t>
                      </a:r>
                      <a:endParaRPr lang="ru-RU" sz="1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(И – исследовательские,</a:t>
                      </a:r>
                      <a:endParaRPr lang="ru-RU" sz="1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 – педагогические)</a:t>
                      </a:r>
                      <a:endParaRPr lang="ru-RU" sz="1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мероприятия</a:t>
                      </a:r>
                      <a:endParaRPr lang="ru-RU" sz="1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реализа-ции (месяц)</a:t>
                      </a:r>
                      <a:endParaRPr lang="ru-RU" sz="1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Ожидаемый конечный результат реализации проекта</a:t>
                      </a:r>
                      <a:endParaRPr lang="ru-RU" sz="1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473" marR="35473" marT="0" marB="0"/>
                </a:tc>
              </a:tr>
              <a:tr h="3783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Разработать теоретическую модель педагогической системы, проработав каждый её компонент (И)</a:t>
                      </a:r>
                      <a:endParaRPr lang="ru-RU" sz="1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 и корректи-рование  модели, апробиро-ванной в рамках МИП</a:t>
                      </a:r>
                      <a:endParaRPr lang="ru-RU" sz="1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октябрь </a:t>
                      </a:r>
                      <a:endParaRPr lang="ru-RU" sz="1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ru-RU" sz="1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Откорректиро-ванная модель</a:t>
                      </a:r>
                      <a:endParaRPr lang="ru-RU" sz="1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473" marR="35473" marT="0" marB="0"/>
                </a:tc>
              </a:tr>
              <a:tr h="4729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Сформировать</a:t>
                      </a:r>
                      <a:endParaRPr lang="ru-RU" sz="1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контингент  учащихся и педагогов межшкольного научно-исследовательского Центра (П)</a:t>
                      </a:r>
                      <a:endParaRPr lang="ru-RU" sz="1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Формирование контингента учащихся и педагогов с учётом изменения образовательной среды</a:t>
                      </a:r>
                      <a:endParaRPr lang="ru-RU" sz="1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октябрь</a:t>
                      </a:r>
                      <a:endParaRPr lang="ru-RU" sz="1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ru-RU" sz="1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Сформированный контингент учащихся и педагогов</a:t>
                      </a:r>
                      <a:endParaRPr lang="ru-RU" sz="1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473" marR="35473" marT="0" marB="0"/>
                </a:tc>
              </a:tr>
              <a:tr h="567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Разработать методику диагностирования и моделирования отношений в детско-взрослой общности, основанной на устойчивых связях даяния и заботы (И)</a:t>
                      </a:r>
                      <a:endParaRPr lang="ru-RU" sz="1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 методики</a:t>
                      </a:r>
                      <a:endParaRPr lang="ru-RU" sz="1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октябрь</a:t>
                      </a:r>
                      <a:endParaRPr lang="ru-RU" sz="1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ru-RU" sz="1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Методика диагностирования</a:t>
                      </a:r>
                      <a:endParaRPr lang="ru-RU" sz="1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473" marR="35473" marT="0" marB="0"/>
                </a:tc>
              </a:tr>
              <a:tr h="567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Провести предварительную диагностику отношений в детско-взрослой общности межшкольного научно-исследовательского Центра  (И)</a:t>
                      </a:r>
                      <a:endParaRPr lang="ru-RU" sz="1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Диагностика отношений учащийся – педагог – родитель</a:t>
                      </a:r>
                      <a:endParaRPr lang="ru-RU" sz="1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ноябрь </a:t>
                      </a:r>
                      <a:endParaRPr lang="ru-RU" sz="1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ru-RU" sz="1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Отчёт и диаграмма по результатам диагностики</a:t>
                      </a:r>
                      <a:endParaRPr lang="ru-RU" sz="1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473" marR="35473" marT="0" marB="0"/>
                </a:tc>
              </a:tr>
              <a:tr h="3783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Выработать стратегию и тактику работы с коллективом по реализации предложенной модели (И)</a:t>
                      </a:r>
                      <a:endParaRPr lang="ru-RU" sz="1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 стратегии и тактики работы с коллективом</a:t>
                      </a:r>
                      <a:endParaRPr lang="ru-RU" sz="1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январь </a:t>
                      </a:r>
                      <a:endParaRPr lang="ru-RU" sz="1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ru-RU" sz="1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Методические рекомендации</a:t>
                      </a:r>
                      <a:endParaRPr lang="ru-RU" sz="1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473" marR="35473" marT="0" marB="0"/>
                </a:tc>
              </a:tr>
              <a:tr h="378377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473" marR="35473" marT="0" marB="0"/>
                </a:tc>
                <a:tc rowSpan="4">
                  <a:txBody>
                    <a:bodyPr/>
                    <a:lstStyle/>
                    <a:p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Обеспечить получение качественного углублённого образования  в рамках  межшкольного научно-исследовательского Центра через использование интенсивных образовательных технологий (П);</a:t>
                      </a:r>
                      <a:endParaRPr lang="ru-RU" sz="1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обеспечить выявление и подготовку педагогически одарённых школьников(П)</a:t>
                      </a:r>
                      <a:endParaRPr lang="ru-RU" sz="1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473" marR="35473" marT="0" marB="0"/>
                </a:tc>
                <a:tc rowSpan="4">
                  <a:txBody>
                    <a:bodyPr/>
                    <a:lstStyle/>
                    <a:p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Пилотная организация  учебного процесса в межшкольном научно-исследовательском Центре в рамках сопряженной педагогической системы</a:t>
                      </a:r>
                      <a:endParaRPr lang="ru-RU" sz="1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октябрь </a:t>
                      </a:r>
                      <a:endParaRPr lang="ru-RU" sz="1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 –</a:t>
                      </a:r>
                      <a:endParaRPr lang="ru-RU" sz="1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июнь 2015</a:t>
                      </a:r>
                      <a:endParaRPr lang="ru-RU" sz="1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Полный пакет нормативно-правовых документов</a:t>
                      </a:r>
                      <a:endParaRPr lang="ru-RU" sz="1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473" marR="35473" marT="0" marB="0"/>
                </a:tc>
              </a:tr>
              <a:tr h="4729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июнь 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Динамика результативности участия  уч-ся в научных конференциях</a:t>
                      </a:r>
                      <a:endParaRPr lang="ru-RU" sz="1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473" marR="35473" marT="0" marB="0"/>
                </a:tc>
              </a:tr>
              <a:tr h="3783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июнь </a:t>
                      </a:r>
                      <a:endParaRPr lang="ru-RU" sz="1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ru-RU" sz="1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Отчёт и диаграмма по результатам диагностики</a:t>
                      </a:r>
                      <a:endParaRPr lang="ru-RU" sz="1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473" marR="35473" marT="0" marB="0"/>
                </a:tc>
              </a:tr>
              <a:tr h="2837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март-июнь </a:t>
                      </a:r>
                      <a:endParaRPr lang="ru-RU" sz="1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ru-RU" sz="1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473" marR="35473" marT="0" marB="0"/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Публикации об опыте работы по данной теме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473" marR="3547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223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751"/>
            <a:ext cx="9144000" cy="629920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Этапы реализации проекта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0851" y="14751"/>
            <a:ext cx="714650" cy="662151"/>
          </a:xfrm>
          <a:prstGeom prst="rect">
            <a:avLst/>
          </a:prstGeom>
        </p:spPr>
      </p:pic>
      <p:sp>
        <p:nvSpPr>
          <p:cNvPr id="9" name="Параллелограмм 7"/>
          <p:cNvSpPr/>
          <p:nvPr/>
        </p:nvSpPr>
        <p:spPr>
          <a:xfrm>
            <a:off x="-215900" y="821353"/>
            <a:ext cx="6045200" cy="334347"/>
          </a:xfrm>
          <a:prstGeom prst="parallelogram">
            <a:avLst>
              <a:gd name="adj" fmla="val 44936"/>
            </a:avLst>
          </a:prstGeom>
          <a:solidFill>
            <a:srgbClr val="00B0F0">
              <a:alpha val="7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Практический  этап  2015-2016 учебный год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36869272"/>
              </p:ext>
            </p:extLst>
          </p:nvPr>
        </p:nvGraphicFramePr>
        <p:xfrm>
          <a:off x="123551" y="1332382"/>
          <a:ext cx="8303721" cy="44818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021"/>
                <a:gridCol w="2489200"/>
                <a:gridCol w="1600200"/>
                <a:gridCol w="1181100"/>
                <a:gridCol w="2743200"/>
              </a:tblGrid>
              <a:tr h="6592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задачи</a:t>
                      </a:r>
                      <a:endParaRPr lang="ru-RU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(И – исследовательские,</a:t>
                      </a:r>
                      <a:endParaRPr lang="ru-RU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 – педагогические)</a:t>
                      </a:r>
                      <a:endParaRPr lang="ru-RU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мероприятия</a:t>
                      </a:r>
                      <a:endParaRPr lang="ru-RU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реализа-ции (месяц)</a:t>
                      </a:r>
                      <a:endParaRPr lang="ru-RU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Ожидаемый конечный результат реализации проекта</a:t>
                      </a:r>
                      <a:endParaRPr lang="ru-RU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/>
                </a:tc>
              </a:tr>
              <a:tr h="9230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Апробировать интегрированную педагогическую систему сетевого  взаимодействия  на основе межшкольного   научно-исследовательского Центра (И,П)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/>
                </a:tc>
                <a:tc rowSpan="4">
                  <a:txBody>
                    <a:bodyPr/>
                    <a:lstStyle/>
                    <a:p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Организация и сопровождение деятельности  межшкольного научно-исследовательского Центра</a:t>
                      </a:r>
                      <a:endParaRPr lang="ru-RU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сентябрь </a:t>
                      </a:r>
                      <a:endParaRPr lang="ru-RU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 –</a:t>
                      </a:r>
                      <a:endParaRPr lang="ru-RU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июнь 2016</a:t>
                      </a:r>
                      <a:endParaRPr lang="ru-RU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Отчет по результатам работы</a:t>
                      </a:r>
                      <a:endParaRPr lang="ru-RU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Пакет учебно-методических материалов </a:t>
                      </a:r>
                      <a:endParaRPr lang="ru-RU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/>
                </a:tc>
              </a:tr>
              <a:tr h="9230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Выработать формы работы по осмыслению учащимися, педагогами и родителями роли и места доверительных отношений взаимозаботы в их собственном становлении (И)</a:t>
                      </a:r>
                      <a:endParaRPr lang="ru-RU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апрель </a:t>
                      </a:r>
                      <a:endParaRPr lang="ru-RU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ru-RU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Статья с описанием форм работы</a:t>
                      </a:r>
                      <a:endParaRPr lang="ru-RU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/>
                </a:tc>
              </a:tr>
              <a:tr h="659294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/>
                </a:tc>
                <a:tc rowSpan="2">
                  <a:txBody>
                    <a:bodyPr/>
                    <a:lstStyle/>
                    <a:p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Обеспечить получение качественного углублённого образования  в рамках  межшкольного научно-исследовательского Центра (П)</a:t>
                      </a:r>
                      <a:endParaRPr lang="ru-RU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сентябрь </a:t>
                      </a:r>
                      <a:endParaRPr lang="ru-RU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 –</a:t>
                      </a:r>
                      <a:endParaRPr lang="ru-RU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июнь 2016</a:t>
                      </a:r>
                      <a:endParaRPr lang="ru-RU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Положительная динамика результативности участия  уч-ся  в конференциях</a:t>
                      </a:r>
                      <a:endParaRPr lang="ru-RU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/>
                </a:tc>
              </a:tr>
              <a:tr h="2637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июнь </a:t>
                      </a:r>
                      <a:endParaRPr lang="ru-RU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ru-RU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Публикации об опыте работы </a:t>
                      </a:r>
                      <a:endParaRPr lang="ru-RU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/>
                </a:tc>
              </a:tr>
              <a:tr h="9230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Осуществить анализ эффективности деятельности системы через диагностику динамики интеллектуального роста и обученности; изменения уровня доверительности(И)</a:t>
                      </a:r>
                      <a:endParaRPr lang="ru-RU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Организация и проведение диагностики</a:t>
                      </a:r>
                      <a:endParaRPr lang="ru-RU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октябрь </a:t>
                      </a:r>
                      <a:endParaRPr lang="ru-RU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ru-RU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Отчёт и диаграмма по результатам мониторинга 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47" marR="4944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0134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751"/>
            <a:ext cx="9144000" cy="629920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Этапы реализации проекта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0851" y="14751"/>
            <a:ext cx="714650" cy="662151"/>
          </a:xfrm>
          <a:prstGeom prst="rect">
            <a:avLst/>
          </a:prstGeom>
        </p:spPr>
      </p:pic>
      <p:sp>
        <p:nvSpPr>
          <p:cNvPr id="9" name="Параллелограмм 7"/>
          <p:cNvSpPr/>
          <p:nvPr/>
        </p:nvSpPr>
        <p:spPr>
          <a:xfrm>
            <a:off x="-215900" y="821353"/>
            <a:ext cx="6045200" cy="334347"/>
          </a:xfrm>
          <a:prstGeom prst="parallelogram">
            <a:avLst>
              <a:gd name="adj" fmla="val 44936"/>
            </a:avLst>
          </a:prstGeom>
          <a:solidFill>
            <a:srgbClr val="00B0F0">
              <a:alpha val="7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Обобщающий  этап 2016-2017 учебный год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20137859"/>
              </p:ext>
            </p:extLst>
          </p:nvPr>
        </p:nvGraphicFramePr>
        <p:xfrm>
          <a:off x="174351" y="1430814"/>
          <a:ext cx="8661400" cy="51047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8592"/>
                <a:gridCol w="2741808"/>
                <a:gridCol w="2146300"/>
                <a:gridCol w="1231900"/>
                <a:gridCol w="2082800"/>
              </a:tblGrid>
              <a:tr h="5059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0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48" marR="3794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задачи</a:t>
                      </a:r>
                      <a:endParaRPr lang="ru-RU" sz="10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(И – исследовательские,</a:t>
                      </a:r>
                      <a:endParaRPr lang="ru-RU" sz="10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 – педагогические)</a:t>
                      </a:r>
                      <a:endParaRPr lang="ru-RU" sz="10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948" marR="3794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мероприятия</a:t>
                      </a:r>
                      <a:endParaRPr lang="ru-RU" sz="10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948" marR="3794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</a:t>
                      </a:r>
                      <a:r>
                        <a:rPr lang="ru-RU" sz="11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реализа-ции</a:t>
                      </a:r>
                      <a:r>
                        <a:rPr lang="ru-RU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(месяц)</a:t>
                      </a:r>
                      <a:endParaRPr lang="ru-RU" sz="10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948" marR="3794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Ожидаемый конечный результат реализации проекта</a:t>
                      </a:r>
                      <a:endParaRPr lang="ru-RU" sz="10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948" marR="37948" marT="0" marB="0"/>
                </a:tc>
              </a:tr>
              <a:tr h="910745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48" marR="37948" marT="0" marB="0"/>
                </a:tc>
                <a:tc rowSpan="3"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Обеспечить формализацию и обобщение опыта деятельности межшкольного научно-исследовательского Центра (И)</a:t>
                      </a:r>
                      <a:endParaRPr lang="ru-RU" sz="105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948" marR="37948" marT="0" marB="0"/>
                </a:tc>
                <a:tc rowSpan="3"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Формирование пакета организационно-методических материалов, позволяющих транслировать опыт деятельности в другие образовательные  организации и регионы</a:t>
                      </a:r>
                      <a:endParaRPr lang="ru-RU" sz="105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948" marR="37948" marT="0" marB="0"/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март </a:t>
                      </a:r>
                      <a:endParaRPr lang="ru-RU" sz="105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ru-RU" sz="105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948" marR="37948" marT="0" marB="0"/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Отчет по результатам работы</a:t>
                      </a:r>
                      <a:endParaRPr lang="ru-RU" sz="105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Пакет организаци-онно-методических материалов</a:t>
                      </a:r>
                      <a:endParaRPr lang="ru-RU" sz="105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948" marR="37948" marT="0" marB="0"/>
                </a:tc>
              </a:tr>
              <a:tr h="5059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сентябрь </a:t>
                      </a:r>
                      <a:endParaRPr lang="ru-RU" sz="105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 –</a:t>
                      </a:r>
                      <a:endParaRPr lang="ru-RU" sz="105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июнь 2017</a:t>
                      </a:r>
                      <a:endParaRPr lang="ru-RU" sz="105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948" marR="37948" marT="0" marB="0"/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Положительная динамика результативности участия  уч-ся  в конференциях</a:t>
                      </a:r>
                      <a:endParaRPr lang="ru-RU" sz="105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948" marR="37948" marT="0" marB="0"/>
                </a:tc>
              </a:tr>
              <a:tr h="2023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июнь </a:t>
                      </a:r>
                      <a:endParaRPr lang="ru-RU" sz="105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ru-RU" sz="105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948" marR="37948" marT="0" marB="0"/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Публикации об опыте работы </a:t>
                      </a:r>
                      <a:endParaRPr lang="ru-RU" sz="105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948" marR="37948" marT="0" marB="0"/>
                </a:tc>
              </a:tr>
              <a:tr h="7083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48" marR="37948" marT="0" marB="0"/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Продолжить анализ эффективности деятельности системы через диагностику динамики интеллектуального роста и обученности и изменения уровня доверительности (И)</a:t>
                      </a:r>
                      <a:endParaRPr lang="ru-RU" sz="105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948" marR="37948" marT="0" marB="0"/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Организация и проведение диагностики</a:t>
                      </a:r>
                      <a:endParaRPr lang="ru-RU" sz="105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948" marR="37948" marT="0" marB="0"/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октябрь </a:t>
                      </a:r>
                      <a:endParaRPr lang="ru-RU" sz="105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ru-RU" sz="105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948" marR="37948" marT="0" marB="0"/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Отчёт и диаграмма по результатам мониторинга </a:t>
                      </a:r>
                      <a:endParaRPr lang="ru-RU" sz="105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948" marR="37948" marT="0" marB="0"/>
                </a:tc>
              </a:tr>
              <a:tr h="6071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48" marR="37948" marT="0" marB="0"/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Провести итоговую диагностику отношений в детско-взрослой общности межшкольного научно-исследовательского Центра (И)</a:t>
                      </a:r>
                      <a:endParaRPr lang="ru-RU" sz="105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948" marR="37948" marT="0" marB="0"/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Диагностика отношений учащийся – педагог – родитель</a:t>
                      </a:r>
                      <a:endParaRPr lang="ru-RU" sz="105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948" marR="37948" marT="0" marB="0"/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май </a:t>
                      </a:r>
                      <a:endParaRPr lang="ru-RU" sz="105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ru-RU" sz="105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948" marR="37948" marT="0" marB="0"/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Отчёт и диаграмма по результатам диагностики</a:t>
                      </a:r>
                      <a:endParaRPr lang="ru-RU" sz="105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948" marR="37948" marT="0" marB="0"/>
                </a:tc>
              </a:tr>
              <a:tr h="9107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48" marR="37948" marT="0" marB="0"/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Определить перспективы дальнейшего совершенствования  образовательного процесса на базе межшкольного научно-исследовательского Центра (И)</a:t>
                      </a:r>
                      <a:endParaRPr lang="ru-RU" sz="105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948" marR="37948" marT="0" marB="0"/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Формирование пакета предложений по дальнейшему  совершенствованию образовательного процесса на базе межшкольного научно-исследовательского Центра</a:t>
                      </a:r>
                      <a:endParaRPr lang="ru-RU" sz="105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948" marR="37948" marT="0" marB="0"/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июнь </a:t>
                      </a:r>
                      <a:endParaRPr lang="ru-RU" sz="105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ru-RU" sz="105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948" marR="37948" marT="0" marB="0"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Пакет предложений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948" marR="3794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355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751"/>
            <a:ext cx="9144000" cy="629920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0851" y="14751"/>
            <a:ext cx="714650" cy="662151"/>
          </a:xfrm>
          <a:prstGeom prst="rect">
            <a:avLst/>
          </a:prstGeom>
        </p:spPr>
      </p:pic>
      <p:sp>
        <p:nvSpPr>
          <p:cNvPr id="6" name="Параллелограмм 7"/>
          <p:cNvSpPr/>
          <p:nvPr/>
        </p:nvSpPr>
        <p:spPr>
          <a:xfrm>
            <a:off x="110851" y="4569579"/>
            <a:ext cx="8681436" cy="1285122"/>
          </a:xfrm>
          <a:custGeom>
            <a:avLst/>
            <a:gdLst>
              <a:gd name="connsiteX0" fmla="*/ 0 w 8864600"/>
              <a:gd name="connsiteY0" fmla="*/ 3341451 h 3341451"/>
              <a:gd name="connsiteX1" fmla="*/ 835363 w 8864600"/>
              <a:gd name="connsiteY1" fmla="*/ 0 h 3341451"/>
              <a:gd name="connsiteX2" fmla="*/ 8864600 w 8864600"/>
              <a:gd name="connsiteY2" fmla="*/ 0 h 3341451"/>
              <a:gd name="connsiteX3" fmla="*/ 8029237 w 8864600"/>
              <a:gd name="connsiteY3" fmla="*/ 3341451 h 3341451"/>
              <a:gd name="connsiteX4" fmla="*/ 0 w 8864600"/>
              <a:gd name="connsiteY4" fmla="*/ 3341451 h 3341451"/>
              <a:gd name="connsiteX0" fmla="*/ 0 w 8077200"/>
              <a:gd name="connsiteY0" fmla="*/ 3366851 h 3366851"/>
              <a:gd name="connsiteX1" fmla="*/ 47963 w 8077200"/>
              <a:gd name="connsiteY1" fmla="*/ 0 h 3366851"/>
              <a:gd name="connsiteX2" fmla="*/ 8077200 w 8077200"/>
              <a:gd name="connsiteY2" fmla="*/ 0 h 3366851"/>
              <a:gd name="connsiteX3" fmla="*/ 7241837 w 8077200"/>
              <a:gd name="connsiteY3" fmla="*/ 3341451 h 3366851"/>
              <a:gd name="connsiteX4" fmla="*/ 0 w 8077200"/>
              <a:gd name="connsiteY4" fmla="*/ 3366851 h 3366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7200" h="3366851">
                <a:moveTo>
                  <a:pt x="0" y="3366851"/>
                </a:moveTo>
                <a:lnTo>
                  <a:pt x="47963" y="0"/>
                </a:lnTo>
                <a:lnTo>
                  <a:pt x="8077200" y="0"/>
                </a:lnTo>
                <a:lnTo>
                  <a:pt x="7241837" y="3341451"/>
                </a:lnTo>
                <a:lnTo>
                  <a:pt x="0" y="336685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Бюджетные средства (в том числе программно-целевое финансирование, гранты)  1 297 000,00 рублей</a:t>
            </a:r>
            <a:endParaRPr lang="ru-RU" sz="140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Внебюджетные средства от приносящей доход деятельности </a:t>
            </a:r>
            <a:endParaRPr lang="ru-RU" sz="140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1 300 000,00 рублей</a:t>
            </a:r>
            <a:endParaRPr lang="ru-RU" sz="140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араллелограмм 7"/>
          <p:cNvSpPr/>
          <p:nvPr/>
        </p:nvSpPr>
        <p:spPr>
          <a:xfrm>
            <a:off x="-44232" y="1379853"/>
            <a:ext cx="9188231" cy="2595247"/>
          </a:xfrm>
          <a:custGeom>
            <a:avLst/>
            <a:gdLst>
              <a:gd name="connsiteX0" fmla="*/ 0 w 8864600"/>
              <a:gd name="connsiteY0" fmla="*/ 3341451 h 3341451"/>
              <a:gd name="connsiteX1" fmla="*/ 835363 w 8864600"/>
              <a:gd name="connsiteY1" fmla="*/ 0 h 3341451"/>
              <a:gd name="connsiteX2" fmla="*/ 8864600 w 8864600"/>
              <a:gd name="connsiteY2" fmla="*/ 0 h 3341451"/>
              <a:gd name="connsiteX3" fmla="*/ 8029237 w 8864600"/>
              <a:gd name="connsiteY3" fmla="*/ 3341451 h 3341451"/>
              <a:gd name="connsiteX4" fmla="*/ 0 w 8864600"/>
              <a:gd name="connsiteY4" fmla="*/ 3341451 h 3341451"/>
              <a:gd name="connsiteX0" fmla="*/ 0 w 8077200"/>
              <a:gd name="connsiteY0" fmla="*/ 3366851 h 3366851"/>
              <a:gd name="connsiteX1" fmla="*/ 47963 w 8077200"/>
              <a:gd name="connsiteY1" fmla="*/ 0 h 3366851"/>
              <a:gd name="connsiteX2" fmla="*/ 8077200 w 8077200"/>
              <a:gd name="connsiteY2" fmla="*/ 0 h 3366851"/>
              <a:gd name="connsiteX3" fmla="*/ 7241837 w 8077200"/>
              <a:gd name="connsiteY3" fmla="*/ 3341451 h 3366851"/>
              <a:gd name="connsiteX4" fmla="*/ 0 w 8077200"/>
              <a:gd name="connsiteY4" fmla="*/ 3366851 h 3366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7200" h="3366851">
                <a:moveTo>
                  <a:pt x="0" y="3366851"/>
                </a:moveTo>
                <a:lnTo>
                  <a:pt x="47963" y="0"/>
                </a:lnTo>
                <a:lnTo>
                  <a:pt x="8077200" y="0"/>
                </a:lnTo>
                <a:lnTo>
                  <a:pt x="7241837" y="3341451"/>
                </a:lnTo>
                <a:lnTo>
                  <a:pt x="0" y="336685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  <a:tabLst>
                <a:tab pos="0" algn="l"/>
              </a:tabLst>
            </a:pPr>
            <a:endParaRPr lang="ru-RU" sz="1400" dirty="0" smtClean="0">
              <a:solidFill>
                <a:sysClr val="windowText" lastClr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араллелограмм 9"/>
          <p:cNvSpPr/>
          <p:nvPr/>
        </p:nvSpPr>
        <p:spPr>
          <a:xfrm>
            <a:off x="0" y="1001950"/>
            <a:ext cx="7924800" cy="433150"/>
          </a:xfrm>
          <a:custGeom>
            <a:avLst/>
            <a:gdLst>
              <a:gd name="connsiteX0" fmla="*/ 0 w 9448800"/>
              <a:gd name="connsiteY0" fmla="*/ 1074688 h 1074688"/>
              <a:gd name="connsiteX1" fmla="*/ 459171 w 9448800"/>
              <a:gd name="connsiteY1" fmla="*/ 0 h 1074688"/>
              <a:gd name="connsiteX2" fmla="*/ 9448800 w 9448800"/>
              <a:gd name="connsiteY2" fmla="*/ 0 h 1074688"/>
              <a:gd name="connsiteX3" fmla="*/ 8989629 w 9448800"/>
              <a:gd name="connsiteY3" fmla="*/ 1074688 h 1074688"/>
              <a:gd name="connsiteX4" fmla="*/ 0 w 9448800"/>
              <a:gd name="connsiteY4" fmla="*/ 1074688 h 1074688"/>
              <a:gd name="connsiteX0" fmla="*/ 328229 w 8989629"/>
              <a:gd name="connsiteY0" fmla="*/ 1087388 h 1087388"/>
              <a:gd name="connsiteX1" fmla="*/ 0 w 8989629"/>
              <a:gd name="connsiteY1" fmla="*/ 0 h 1087388"/>
              <a:gd name="connsiteX2" fmla="*/ 8989629 w 8989629"/>
              <a:gd name="connsiteY2" fmla="*/ 0 h 1087388"/>
              <a:gd name="connsiteX3" fmla="*/ 8530458 w 8989629"/>
              <a:gd name="connsiteY3" fmla="*/ 1074688 h 1087388"/>
              <a:gd name="connsiteX4" fmla="*/ 328229 w 8989629"/>
              <a:gd name="connsiteY4" fmla="*/ 1087388 h 1087388"/>
              <a:gd name="connsiteX0" fmla="*/ 10729 w 8672129"/>
              <a:gd name="connsiteY0" fmla="*/ 1087388 h 1087388"/>
              <a:gd name="connsiteX1" fmla="*/ 0 w 8672129"/>
              <a:gd name="connsiteY1" fmla="*/ 25400 h 1087388"/>
              <a:gd name="connsiteX2" fmla="*/ 8672129 w 8672129"/>
              <a:gd name="connsiteY2" fmla="*/ 0 h 1087388"/>
              <a:gd name="connsiteX3" fmla="*/ 8212958 w 8672129"/>
              <a:gd name="connsiteY3" fmla="*/ 1074688 h 1087388"/>
              <a:gd name="connsiteX4" fmla="*/ 10729 w 8672129"/>
              <a:gd name="connsiteY4" fmla="*/ 1087388 h 1087388"/>
              <a:gd name="connsiteX0" fmla="*/ 10729 w 8672129"/>
              <a:gd name="connsiteY0" fmla="*/ 1087388 h 1087388"/>
              <a:gd name="connsiteX1" fmla="*/ 0 w 8672129"/>
              <a:gd name="connsiteY1" fmla="*/ 25400 h 1087388"/>
              <a:gd name="connsiteX2" fmla="*/ 8672129 w 8672129"/>
              <a:gd name="connsiteY2" fmla="*/ 0 h 1087388"/>
              <a:gd name="connsiteX3" fmla="*/ 8314558 w 8672129"/>
              <a:gd name="connsiteY3" fmla="*/ 1074688 h 1087388"/>
              <a:gd name="connsiteX4" fmla="*/ 10729 w 8672129"/>
              <a:gd name="connsiteY4" fmla="*/ 1087388 h 108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72129" h="1087388">
                <a:moveTo>
                  <a:pt x="10729" y="1087388"/>
                </a:moveTo>
                <a:lnTo>
                  <a:pt x="0" y="25400"/>
                </a:lnTo>
                <a:lnTo>
                  <a:pt x="8672129" y="0"/>
                </a:lnTo>
                <a:lnTo>
                  <a:pt x="8314558" y="1074688"/>
                </a:lnTo>
                <a:lnTo>
                  <a:pt x="10729" y="1087388"/>
                </a:lnTo>
                <a:close/>
              </a:path>
            </a:pathLst>
          </a:cu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Условия, необходимые для проведения работы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араллелограмм 9"/>
          <p:cNvSpPr/>
          <p:nvPr/>
        </p:nvSpPr>
        <p:spPr>
          <a:xfrm>
            <a:off x="0" y="4136428"/>
            <a:ext cx="7924800" cy="433150"/>
          </a:xfrm>
          <a:custGeom>
            <a:avLst/>
            <a:gdLst>
              <a:gd name="connsiteX0" fmla="*/ 0 w 9448800"/>
              <a:gd name="connsiteY0" fmla="*/ 1074688 h 1074688"/>
              <a:gd name="connsiteX1" fmla="*/ 459171 w 9448800"/>
              <a:gd name="connsiteY1" fmla="*/ 0 h 1074688"/>
              <a:gd name="connsiteX2" fmla="*/ 9448800 w 9448800"/>
              <a:gd name="connsiteY2" fmla="*/ 0 h 1074688"/>
              <a:gd name="connsiteX3" fmla="*/ 8989629 w 9448800"/>
              <a:gd name="connsiteY3" fmla="*/ 1074688 h 1074688"/>
              <a:gd name="connsiteX4" fmla="*/ 0 w 9448800"/>
              <a:gd name="connsiteY4" fmla="*/ 1074688 h 1074688"/>
              <a:gd name="connsiteX0" fmla="*/ 328229 w 8989629"/>
              <a:gd name="connsiteY0" fmla="*/ 1087388 h 1087388"/>
              <a:gd name="connsiteX1" fmla="*/ 0 w 8989629"/>
              <a:gd name="connsiteY1" fmla="*/ 0 h 1087388"/>
              <a:gd name="connsiteX2" fmla="*/ 8989629 w 8989629"/>
              <a:gd name="connsiteY2" fmla="*/ 0 h 1087388"/>
              <a:gd name="connsiteX3" fmla="*/ 8530458 w 8989629"/>
              <a:gd name="connsiteY3" fmla="*/ 1074688 h 1087388"/>
              <a:gd name="connsiteX4" fmla="*/ 328229 w 8989629"/>
              <a:gd name="connsiteY4" fmla="*/ 1087388 h 1087388"/>
              <a:gd name="connsiteX0" fmla="*/ 10729 w 8672129"/>
              <a:gd name="connsiteY0" fmla="*/ 1087388 h 1087388"/>
              <a:gd name="connsiteX1" fmla="*/ 0 w 8672129"/>
              <a:gd name="connsiteY1" fmla="*/ 25400 h 1087388"/>
              <a:gd name="connsiteX2" fmla="*/ 8672129 w 8672129"/>
              <a:gd name="connsiteY2" fmla="*/ 0 h 1087388"/>
              <a:gd name="connsiteX3" fmla="*/ 8212958 w 8672129"/>
              <a:gd name="connsiteY3" fmla="*/ 1074688 h 1087388"/>
              <a:gd name="connsiteX4" fmla="*/ 10729 w 8672129"/>
              <a:gd name="connsiteY4" fmla="*/ 1087388 h 1087388"/>
              <a:gd name="connsiteX0" fmla="*/ 10729 w 8672129"/>
              <a:gd name="connsiteY0" fmla="*/ 1087388 h 1087388"/>
              <a:gd name="connsiteX1" fmla="*/ 0 w 8672129"/>
              <a:gd name="connsiteY1" fmla="*/ 25400 h 1087388"/>
              <a:gd name="connsiteX2" fmla="*/ 8672129 w 8672129"/>
              <a:gd name="connsiteY2" fmla="*/ 0 h 1087388"/>
              <a:gd name="connsiteX3" fmla="*/ 8314558 w 8672129"/>
              <a:gd name="connsiteY3" fmla="*/ 1074688 h 1087388"/>
              <a:gd name="connsiteX4" fmla="*/ 10729 w 8672129"/>
              <a:gd name="connsiteY4" fmla="*/ 1087388 h 108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72129" h="1087388">
                <a:moveTo>
                  <a:pt x="10729" y="1087388"/>
                </a:moveTo>
                <a:lnTo>
                  <a:pt x="0" y="25400"/>
                </a:lnTo>
                <a:lnTo>
                  <a:pt x="8672129" y="0"/>
                </a:lnTo>
                <a:lnTo>
                  <a:pt x="8314558" y="1074688"/>
                </a:lnTo>
                <a:lnTo>
                  <a:pt x="10729" y="1087388"/>
                </a:lnTo>
                <a:close/>
              </a:path>
            </a:pathLst>
          </a:cu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Бюджет проекта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0851" y="1499843"/>
            <a:ext cx="85634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1. Наличие договоров о сетевом взаимодействии участников проекта, заинтересованных в его реализации.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2. Наличие кадров (из сферы  как высшего профессионального, так и дополнительного образования), готовых  к реализации проекта и заинтересованных в  этой реализации.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3. Наличие методического обеспечения для работы с разновозрастными коллективами (технологии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взаимообучения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технология подготовки учеников-консультантов, техника интеграции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разноуровневого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учебного материала, технологии обучения через исследование, адаптированные для школьников).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4. Согласие родителей детей, участвующих в проекте, на осуществление экспериментальной педагогической работы, а также желательно 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включённость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родителей в эту работу. </a:t>
            </a:r>
          </a:p>
        </p:txBody>
      </p:sp>
    </p:spTree>
    <p:extLst>
      <p:ext uri="{BB962C8B-B14F-4D97-AF65-F5344CB8AC3E}">
        <p14:creationId xmlns:p14="http://schemas.microsoft.com/office/powerpoint/2010/main" xmlns="" val="402561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араллелограмм 7"/>
          <p:cNvSpPr/>
          <p:nvPr/>
        </p:nvSpPr>
        <p:spPr>
          <a:xfrm>
            <a:off x="246664" y="3490646"/>
            <a:ext cx="8681436" cy="2084653"/>
          </a:xfrm>
          <a:custGeom>
            <a:avLst/>
            <a:gdLst>
              <a:gd name="connsiteX0" fmla="*/ 0 w 8864600"/>
              <a:gd name="connsiteY0" fmla="*/ 3341451 h 3341451"/>
              <a:gd name="connsiteX1" fmla="*/ 835363 w 8864600"/>
              <a:gd name="connsiteY1" fmla="*/ 0 h 3341451"/>
              <a:gd name="connsiteX2" fmla="*/ 8864600 w 8864600"/>
              <a:gd name="connsiteY2" fmla="*/ 0 h 3341451"/>
              <a:gd name="connsiteX3" fmla="*/ 8029237 w 8864600"/>
              <a:gd name="connsiteY3" fmla="*/ 3341451 h 3341451"/>
              <a:gd name="connsiteX4" fmla="*/ 0 w 8864600"/>
              <a:gd name="connsiteY4" fmla="*/ 3341451 h 3341451"/>
              <a:gd name="connsiteX0" fmla="*/ 0 w 8077200"/>
              <a:gd name="connsiteY0" fmla="*/ 3366851 h 3366851"/>
              <a:gd name="connsiteX1" fmla="*/ 47963 w 8077200"/>
              <a:gd name="connsiteY1" fmla="*/ 0 h 3366851"/>
              <a:gd name="connsiteX2" fmla="*/ 8077200 w 8077200"/>
              <a:gd name="connsiteY2" fmla="*/ 0 h 3366851"/>
              <a:gd name="connsiteX3" fmla="*/ 7241837 w 8077200"/>
              <a:gd name="connsiteY3" fmla="*/ 3341451 h 3366851"/>
              <a:gd name="connsiteX4" fmla="*/ 0 w 8077200"/>
              <a:gd name="connsiteY4" fmla="*/ 3366851 h 3366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7200" h="3366851">
                <a:moveTo>
                  <a:pt x="0" y="3366851"/>
                </a:moveTo>
                <a:lnTo>
                  <a:pt x="47963" y="0"/>
                </a:lnTo>
                <a:lnTo>
                  <a:pt x="8077200" y="0"/>
                </a:lnTo>
                <a:lnTo>
                  <a:pt x="7241837" y="3341451"/>
                </a:lnTo>
                <a:lnTo>
                  <a:pt x="0" y="336685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  <a:tabLst>
                <a:tab pos="0" algn="l"/>
              </a:tabLst>
            </a:pPr>
            <a:endParaRPr lang="ru-RU" sz="1400" dirty="0" smtClean="0">
              <a:solidFill>
                <a:sysClr val="windowText" lastClr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араллелограмм 7"/>
          <p:cNvSpPr/>
          <p:nvPr/>
        </p:nvSpPr>
        <p:spPr>
          <a:xfrm>
            <a:off x="246664" y="1368009"/>
            <a:ext cx="7767036" cy="990599"/>
          </a:xfrm>
          <a:custGeom>
            <a:avLst/>
            <a:gdLst>
              <a:gd name="connsiteX0" fmla="*/ 0 w 8864600"/>
              <a:gd name="connsiteY0" fmla="*/ 3341451 h 3341451"/>
              <a:gd name="connsiteX1" fmla="*/ 835363 w 8864600"/>
              <a:gd name="connsiteY1" fmla="*/ 0 h 3341451"/>
              <a:gd name="connsiteX2" fmla="*/ 8864600 w 8864600"/>
              <a:gd name="connsiteY2" fmla="*/ 0 h 3341451"/>
              <a:gd name="connsiteX3" fmla="*/ 8029237 w 8864600"/>
              <a:gd name="connsiteY3" fmla="*/ 3341451 h 3341451"/>
              <a:gd name="connsiteX4" fmla="*/ 0 w 8864600"/>
              <a:gd name="connsiteY4" fmla="*/ 3341451 h 3341451"/>
              <a:gd name="connsiteX0" fmla="*/ 0 w 8077200"/>
              <a:gd name="connsiteY0" fmla="*/ 3366851 h 3366851"/>
              <a:gd name="connsiteX1" fmla="*/ 47963 w 8077200"/>
              <a:gd name="connsiteY1" fmla="*/ 0 h 3366851"/>
              <a:gd name="connsiteX2" fmla="*/ 8077200 w 8077200"/>
              <a:gd name="connsiteY2" fmla="*/ 0 h 3366851"/>
              <a:gd name="connsiteX3" fmla="*/ 7241837 w 8077200"/>
              <a:gd name="connsiteY3" fmla="*/ 3341451 h 3366851"/>
              <a:gd name="connsiteX4" fmla="*/ 0 w 8077200"/>
              <a:gd name="connsiteY4" fmla="*/ 3366851 h 3366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7200" h="3366851">
                <a:moveTo>
                  <a:pt x="0" y="3366851"/>
                </a:moveTo>
                <a:lnTo>
                  <a:pt x="47963" y="0"/>
                </a:lnTo>
                <a:lnTo>
                  <a:pt x="8077200" y="0"/>
                </a:lnTo>
                <a:lnTo>
                  <a:pt x="7241837" y="3341451"/>
                </a:lnTo>
                <a:lnTo>
                  <a:pt x="0" y="336685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  <a:tabLst>
                <a:tab pos="0" algn="l"/>
              </a:tabLst>
            </a:pPr>
            <a:endParaRPr lang="ru-RU" sz="1400" dirty="0" smtClean="0">
              <a:solidFill>
                <a:sysClr val="windowText" lastClr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4751"/>
            <a:ext cx="9144000" cy="629920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араллелограмм 9"/>
          <p:cNvSpPr/>
          <p:nvPr/>
        </p:nvSpPr>
        <p:spPr>
          <a:xfrm>
            <a:off x="0" y="1001950"/>
            <a:ext cx="7924800" cy="433150"/>
          </a:xfrm>
          <a:custGeom>
            <a:avLst/>
            <a:gdLst>
              <a:gd name="connsiteX0" fmla="*/ 0 w 9448800"/>
              <a:gd name="connsiteY0" fmla="*/ 1074688 h 1074688"/>
              <a:gd name="connsiteX1" fmla="*/ 459171 w 9448800"/>
              <a:gd name="connsiteY1" fmla="*/ 0 h 1074688"/>
              <a:gd name="connsiteX2" fmla="*/ 9448800 w 9448800"/>
              <a:gd name="connsiteY2" fmla="*/ 0 h 1074688"/>
              <a:gd name="connsiteX3" fmla="*/ 8989629 w 9448800"/>
              <a:gd name="connsiteY3" fmla="*/ 1074688 h 1074688"/>
              <a:gd name="connsiteX4" fmla="*/ 0 w 9448800"/>
              <a:gd name="connsiteY4" fmla="*/ 1074688 h 1074688"/>
              <a:gd name="connsiteX0" fmla="*/ 328229 w 8989629"/>
              <a:gd name="connsiteY0" fmla="*/ 1087388 h 1087388"/>
              <a:gd name="connsiteX1" fmla="*/ 0 w 8989629"/>
              <a:gd name="connsiteY1" fmla="*/ 0 h 1087388"/>
              <a:gd name="connsiteX2" fmla="*/ 8989629 w 8989629"/>
              <a:gd name="connsiteY2" fmla="*/ 0 h 1087388"/>
              <a:gd name="connsiteX3" fmla="*/ 8530458 w 8989629"/>
              <a:gd name="connsiteY3" fmla="*/ 1074688 h 1087388"/>
              <a:gd name="connsiteX4" fmla="*/ 328229 w 8989629"/>
              <a:gd name="connsiteY4" fmla="*/ 1087388 h 1087388"/>
              <a:gd name="connsiteX0" fmla="*/ 10729 w 8672129"/>
              <a:gd name="connsiteY0" fmla="*/ 1087388 h 1087388"/>
              <a:gd name="connsiteX1" fmla="*/ 0 w 8672129"/>
              <a:gd name="connsiteY1" fmla="*/ 25400 h 1087388"/>
              <a:gd name="connsiteX2" fmla="*/ 8672129 w 8672129"/>
              <a:gd name="connsiteY2" fmla="*/ 0 h 1087388"/>
              <a:gd name="connsiteX3" fmla="*/ 8212958 w 8672129"/>
              <a:gd name="connsiteY3" fmla="*/ 1074688 h 1087388"/>
              <a:gd name="connsiteX4" fmla="*/ 10729 w 8672129"/>
              <a:gd name="connsiteY4" fmla="*/ 1087388 h 1087388"/>
              <a:gd name="connsiteX0" fmla="*/ 10729 w 8672129"/>
              <a:gd name="connsiteY0" fmla="*/ 1087388 h 1087388"/>
              <a:gd name="connsiteX1" fmla="*/ 0 w 8672129"/>
              <a:gd name="connsiteY1" fmla="*/ 25400 h 1087388"/>
              <a:gd name="connsiteX2" fmla="*/ 8672129 w 8672129"/>
              <a:gd name="connsiteY2" fmla="*/ 0 h 1087388"/>
              <a:gd name="connsiteX3" fmla="*/ 8314558 w 8672129"/>
              <a:gd name="connsiteY3" fmla="*/ 1074688 h 1087388"/>
              <a:gd name="connsiteX4" fmla="*/ 10729 w 8672129"/>
              <a:gd name="connsiteY4" fmla="*/ 1087388 h 108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72129" h="1087388">
                <a:moveTo>
                  <a:pt x="10729" y="1087388"/>
                </a:moveTo>
                <a:lnTo>
                  <a:pt x="0" y="25400"/>
                </a:lnTo>
                <a:lnTo>
                  <a:pt x="8672129" y="0"/>
                </a:lnTo>
                <a:lnTo>
                  <a:pt x="8314558" y="1074688"/>
                </a:lnTo>
                <a:lnTo>
                  <a:pt x="10729" y="1087388"/>
                </a:lnTo>
                <a:close/>
              </a:path>
            </a:pathLst>
          </a:cu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Научное руководство  проектом осуществляют профессора 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КубГУ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9250" y="3327233"/>
            <a:ext cx="7645400" cy="1962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RU" sz="14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720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  <a:tab pos="800100" algn="l"/>
                <a:tab pos="5829300" algn="l"/>
              </a:tabLs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Доктора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филологических наук  Исаева Л.А.,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Жиркова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Е.А., Соловьёв Г.М., 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Шахбазян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М.А., доктор исторических наук 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Минц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С.С.(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КубГУ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), доктор психологических наук  Горская Г.Б.(КГУФКСТ), доктор биологических наук 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Чукуриди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С.С., кандидат сельскохозяйственных наук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Барчукова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А.Я. 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КубГАУ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Параллелограмм 9"/>
          <p:cNvSpPr/>
          <p:nvPr/>
        </p:nvSpPr>
        <p:spPr>
          <a:xfrm>
            <a:off x="0" y="3074803"/>
            <a:ext cx="7924800" cy="433150"/>
          </a:xfrm>
          <a:custGeom>
            <a:avLst/>
            <a:gdLst>
              <a:gd name="connsiteX0" fmla="*/ 0 w 9448800"/>
              <a:gd name="connsiteY0" fmla="*/ 1074688 h 1074688"/>
              <a:gd name="connsiteX1" fmla="*/ 459171 w 9448800"/>
              <a:gd name="connsiteY1" fmla="*/ 0 h 1074688"/>
              <a:gd name="connsiteX2" fmla="*/ 9448800 w 9448800"/>
              <a:gd name="connsiteY2" fmla="*/ 0 h 1074688"/>
              <a:gd name="connsiteX3" fmla="*/ 8989629 w 9448800"/>
              <a:gd name="connsiteY3" fmla="*/ 1074688 h 1074688"/>
              <a:gd name="connsiteX4" fmla="*/ 0 w 9448800"/>
              <a:gd name="connsiteY4" fmla="*/ 1074688 h 1074688"/>
              <a:gd name="connsiteX0" fmla="*/ 328229 w 8989629"/>
              <a:gd name="connsiteY0" fmla="*/ 1087388 h 1087388"/>
              <a:gd name="connsiteX1" fmla="*/ 0 w 8989629"/>
              <a:gd name="connsiteY1" fmla="*/ 0 h 1087388"/>
              <a:gd name="connsiteX2" fmla="*/ 8989629 w 8989629"/>
              <a:gd name="connsiteY2" fmla="*/ 0 h 1087388"/>
              <a:gd name="connsiteX3" fmla="*/ 8530458 w 8989629"/>
              <a:gd name="connsiteY3" fmla="*/ 1074688 h 1087388"/>
              <a:gd name="connsiteX4" fmla="*/ 328229 w 8989629"/>
              <a:gd name="connsiteY4" fmla="*/ 1087388 h 1087388"/>
              <a:gd name="connsiteX0" fmla="*/ 10729 w 8672129"/>
              <a:gd name="connsiteY0" fmla="*/ 1087388 h 1087388"/>
              <a:gd name="connsiteX1" fmla="*/ 0 w 8672129"/>
              <a:gd name="connsiteY1" fmla="*/ 25400 h 1087388"/>
              <a:gd name="connsiteX2" fmla="*/ 8672129 w 8672129"/>
              <a:gd name="connsiteY2" fmla="*/ 0 h 1087388"/>
              <a:gd name="connsiteX3" fmla="*/ 8212958 w 8672129"/>
              <a:gd name="connsiteY3" fmla="*/ 1074688 h 1087388"/>
              <a:gd name="connsiteX4" fmla="*/ 10729 w 8672129"/>
              <a:gd name="connsiteY4" fmla="*/ 1087388 h 1087388"/>
              <a:gd name="connsiteX0" fmla="*/ 10729 w 8672129"/>
              <a:gd name="connsiteY0" fmla="*/ 1087388 h 1087388"/>
              <a:gd name="connsiteX1" fmla="*/ 0 w 8672129"/>
              <a:gd name="connsiteY1" fmla="*/ 25400 h 1087388"/>
              <a:gd name="connsiteX2" fmla="*/ 8672129 w 8672129"/>
              <a:gd name="connsiteY2" fmla="*/ 0 h 1087388"/>
              <a:gd name="connsiteX3" fmla="*/ 8314558 w 8672129"/>
              <a:gd name="connsiteY3" fmla="*/ 1074688 h 1087388"/>
              <a:gd name="connsiteX4" fmla="*/ 10729 w 8672129"/>
              <a:gd name="connsiteY4" fmla="*/ 1087388 h 108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72129" h="1087388">
                <a:moveTo>
                  <a:pt x="10729" y="1087388"/>
                </a:moveTo>
                <a:lnTo>
                  <a:pt x="0" y="25400"/>
                </a:lnTo>
                <a:lnTo>
                  <a:pt x="8672129" y="0"/>
                </a:lnTo>
                <a:lnTo>
                  <a:pt x="8314558" y="1074688"/>
                </a:lnTo>
                <a:lnTo>
                  <a:pt x="10729" y="1087388"/>
                </a:lnTo>
                <a:close/>
              </a:path>
            </a:pathLst>
          </a:cu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Научное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консультирование по отдельным вопросам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9250" y="1548864"/>
            <a:ext cx="8216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Остапенко А.А., доктор педагогических наук,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Хагуров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Т.А.,  доктор социологических наук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0851" y="14751"/>
            <a:ext cx="714650" cy="6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402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751"/>
            <a:ext cx="9144000" cy="629920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Диагностические методики, используемые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мониторинговых исследований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0851" y="14751"/>
            <a:ext cx="714650" cy="662151"/>
          </a:xfrm>
          <a:prstGeom prst="rect">
            <a:avLst/>
          </a:prstGeom>
        </p:spPr>
      </p:pic>
      <p:sp>
        <p:nvSpPr>
          <p:cNvPr id="7" name="Параллелограмм 7"/>
          <p:cNvSpPr/>
          <p:nvPr/>
        </p:nvSpPr>
        <p:spPr>
          <a:xfrm>
            <a:off x="0" y="860587"/>
            <a:ext cx="9436100" cy="4720309"/>
          </a:xfrm>
          <a:custGeom>
            <a:avLst/>
            <a:gdLst>
              <a:gd name="connsiteX0" fmla="*/ 0 w 8864600"/>
              <a:gd name="connsiteY0" fmla="*/ 3341451 h 3341451"/>
              <a:gd name="connsiteX1" fmla="*/ 835363 w 8864600"/>
              <a:gd name="connsiteY1" fmla="*/ 0 h 3341451"/>
              <a:gd name="connsiteX2" fmla="*/ 8864600 w 8864600"/>
              <a:gd name="connsiteY2" fmla="*/ 0 h 3341451"/>
              <a:gd name="connsiteX3" fmla="*/ 8029237 w 8864600"/>
              <a:gd name="connsiteY3" fmla="*/ 3341451 h 3341451"/>
              <a:gd name="connsiteX4" fmla="*/ 0 w 8864600"/>
              <a:gd name="connsiteY4" fmla="*/ 3341451 h 3341451"/>
              <a:gd name="connsiteX0" fmla="*/ 0 w 8077200"/>
              <a:gd name="connsiteY0" fmla="*/ 3366851 h 3366851"/>
              <a:gd name="connsiteX1" fmla="*/ 47963 w 8077200"/>
              <a:gd name="connsiteY1" fmla="*/ 0 h 3366851"/>
              <a:gd name="connsiteX2" fmla="*/ 8077200 w 8077200"/>
              <a:gd name="connsiteY2" fmla="*/ 0 h 3366851"/>
              <a:gd name="connsiteX3" fmla="*/ 7241837 w 8077200"/>
              <a:gd name="connsiteY3" fmla="*/ 3341451 h 3366851"/>
              <a:gd name="connsiteX4" fmla="*/ 0 w 8077200"/>
              <a:gd name="connsiteY4" fmla="*/ 3366851 h 3366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7200" h="3366851">
                <a:moveTo>
                  <a:pt x="0" y="3366851"/>
                </a:moveTo>
                <a:lnTo>
                  <a:pt x="47963" y="0"/>
                </a:lnTo>
                <a:lnTo>
                  <a:pt x="8077200" y="0"/>
                </a:lnTo>
                <a:lnTo>
                  <a:pt x="7241837" y="3341451"/>
                </a:lnTo>
                <a:lnTo>
                  <a:pt x="0" y="336685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  <a:tabLst>
                <a:tab pos="0" algn="l"/>
              </a:tabLst>
            </a:pPr>
            <a:endParaRPr lang="ru-RU" sz="1400" dirty="0" smtClean="0">
              <a:solidFill>
                <a:sysClr val="windowText" lastClr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4950" y="1063787"/>
            <a:ext cx="8299450" cy="4476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i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Динамика в развитии общих и творческих способностей учащихся:</a:t>
            </a:r>
            <a:r>
              <a:rPr lang="ru-RU" sz="1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«Культурно-свободный тест интеллекта» </a:t>
            </a:r>
            <a:r>
              <a:rPr lang="ru-RU" sz="1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Р.Кеттелла</a:t>
            </a:r>
            <a:r>
              <a:rPr lang="ru-RU" sz="1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КОТ, ГИТ,  «Прогрессивные матрицы» Равенна, тест творческого мышления </a:t>
            </a:r>
            <a:r>
              <a:rPr lang="ru-RU" sz="1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П.Торренса</a:t>
            </a:r>
            <a:r>
              <a:rPr lang="ru-RU" sz="1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методика изучения детской креативности  </a:t>
            </a:r>
            <a:r>
              <a:rPr lang="ru-RU" sz="1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Р.В.Овчаровой</a:t>
            </a:r>
            <a:r>
              <a:rPr lang="ru-RU" sz="1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вербальный тест творческого мышления «Необычное использование» </a:t>
            </a:r>
            <a:r>
              <a:rPr lang="ru-RU" sz="1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И.С.Авериной</a:t>
            </a:r>
            <a:r>
              <a:rPr lang="ru-RU" sz="1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Е.И.Щеблановой</a:t>
            </a:r>
            <a:r>
              <a:rPr lang="ru-RU" sz="1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i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Создание психологически комфортной среды, снижение уровня тревожности учащихся:</a:t>
            </a:r>
            <a:r>
              <a:rPr lang="ru-RU" sz="1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тест школьной тревожности </a:t>
            </a:r>
            <a:r>
              <a:rPr lang="ru-RU" sz="1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Филлипса</a:t>
            </a:r>
            <a:r>
              <a:rPr lang="ru-RU" sz="1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диагностика тревожности </a:t>
            </a:r>
            <a:r>
              <a:rPr lang="ru-RU" sz="1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А.М.Прихожан</a:t>
            </a:r>
            <a:r>
              <a:rPr lang="ru-RU" sz="1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определение уровня тревожности по </a:t>
            </a:r>
            <a:r>
              <a:rPr lang="ru-RU" sz="1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Ч.Д.Спилбергеру</a:t>
            </a:r>
            <a:r>
              <a:rPr lang="ru-RU" sz="1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Ю.Л.Ханину</a:t>
            </a:r>
            <a:r>
              <a:rPr lang="ru-RU" sz="1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опросник «Уровень комфортности», «Шкала социально-психологической адаптации </a:t>
            </a:r>
            <a:r>
              <a:rPr lang="ru-RU" sz="1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А.К.Осницкого</a:t>
            </a:r>
            <a:r>
              <a:rPr lang="ru-RU" sz="1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Сформированность</a:t>
            </a:r>
            <a:r>
              <a:rPr lang="ru-RU" sz="1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профессиональной  направленности  и профессиональной мотивации учащихся:</a:t>
            </a:r>
            <a:r>
              <a:rPr lang="ru-RU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методика «Карта интереса» </a:t>
            </a:r>
            <a:r>
              <a:rPr lang="ru-RU" sz="14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Голмштока</a:t>
            </a:r>
            <a:r>
              <a:rPr lang="ru-RU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методика определения типа личности  </a:t>
            </a:r>
            <a:r>
              <a:rPr lang="ru-RU" sz="14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Холланда</a:t>
            </a:r>
            <a:r>
              <a:rPr lang="ru-RU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опросник «ДДО» </a:t>
            </a:r>
            <a:r>
              <a:rPr lang="ru-RU" sz="14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Е.Климова</a:t>
            </a:r>
            <a:r>
              <a:rPr lang="ru-RU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12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Формирование у учащихся склонности к исследовательской деятельности, навыков исследовательской деятельности:</a:t>
            </a:r>
            <a:r>
              <a:rPr lang="ru-RU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методика «Идеальный компьютер» М.А. Холодной (модификация </a:t>
            </a:r>
            <a:r>
              <a:rPr lang="ru-RU" sz="14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Н.Бачуриной</a:t>
            </a:r>
            <a:r>
              <a:rPr lang="ru-RU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методика оценки исследовательского  поведения   учащихся </a:t>
            </a:r>
            <a:r>
              <a:rPr lang="ru-RU" sz="14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А.И.Савенкова</a:t>
            </a:r>
            <a:r>
              <a:rPr lang="ru-RU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12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1400" i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Выбор  учащимися индивидуальной образовательной траектории, наличие педагогических способностей:</a:t>
            </a:r>
            <a:r>
              <a:rPr lang="ru-RU" sz="1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методика «ЛПП (Личный перспективный план)» </a:t>
            </a:r>
            <a:r>
              <a:rPr lang="ru-RU" sz="1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Е.Климова</a:t>
            </a:r>
            <a:r>
              <a:rPr lang="ru-RU" sz="1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методика </a:t>
            </a:r>
            <a:r>
              <a:rPr lang="ru-RU" sz="1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Б.Б.Коссова</a:t>
            </a:r>
            <a:r>
              <a:rPr lang="ru-RU" sz="1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«Определение стиля жизнедеятельности», «Изучение педагогических способностей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0851" y="5548665"/>
            <a:ext cx="8728349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17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Диагностические  методики  апробированы в течение 3-4 лет на количестве испытуемых не менее 200 человек, в том числе в рамках муниципальной инновационной площадки;  обладают достаточной надежностью,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валидностью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достоверностью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603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751"/>
            <a:ext cx="9144000" cy="629920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Перечень научных и  учебно-методических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разработок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теме проекта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0851" y="14751"/>
            <a:ext cx="714650" cy="662151"/>
          </a:xfrm>
          <a:prstGeom prst="rect">
            <a:avLst/>
          </a:prstGeom>
        </p:spPr>
      </p:pic>
      <p:sp>
        <p:nvSpPr>
          <p:cNvPr id="7" name="Параллелограмм 7"/>
          <p:cNvSpPr/>
          <p:nvPr/>
        </p:nvSpPr>
        <p:spPr>
          <a:xfrm>
            <a:off x="0" y="699273"/>
            <a:ext cx="9144000" cy="5997413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Остапенко А.А., Мишарева Н.Ю., Паскевич Н.Я., Ткач Д.С., Касатиков А.А., </a:t>
            </a:r>
            <a:r>
              <a:rPr lang="ru-RU" sz="1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Хагуров</a:t>
            </a:r>
            <a:r>
              <a:rPr lang="ru-RU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Т.А.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Сопряжённые образовательные системы: модели, структура, возможности // Школьные технологии. – 2012. – № 6. – С. 41-59.</a:t>
            </a:r>
          </a:p>
          <a:p>
            <a:r>
              <a:rPr lang="ru-RU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Остапенко А.А., Ткач Д.С.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Сопряжение систем как условие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педагогизации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образовательного процесса // Педагогическое образование: актуальные исследования и перспективы непрерывного педагогического образования. Мат-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лы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конгресса. 17-18 октября 2012 г. / Под. ред. З.М. Большаковой, Н.Н.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Тулькибаевой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– Челябинск: Изд-во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Челяб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гос.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ун-та, 2013. – С. 140-145.</a:t>
            </a:r>
          </a:p>
          <a:p>
            <a:r>
              <a:rPr lang="ru-RU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Остапенко А.А., Ткач Д.С.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Сопряжённая образовательная система: понятие, структура, педагогический потенциал //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Journal of Contemporary Education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2012.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(1). № 1. С. 34-39.</a:t>
            </a:r>
          </a:p>
          <a:p>
            <a:r>
              <a:rPr lang="ru-RU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Остапенко А.А., </a:t>
            </a:r>
            <a:r>
              <a:rPr lang="ru-RU" sz="1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Хагуров</a:t>
            </a:r>
            <a:r>
              <a:rPr lang="ru-RU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Т.А.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Интеллект на службе милосердия, или Спасение через развитие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// Социальная педагогика. – 2012. – № 4. – С. 89-94.</a:t>
            </a:r>
          </a:p>
          <a:p>
            <a:r>
              <a:rPr lang="ru-RU" sz="1200" i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опряжённые образовательные системы: модели, структура, возможности</a:t>
            </a:r>
            <a:r>
              <a:rPr lang="ru-RU" sz="1200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Сб. науч. тр. / под ред. А.А. Остапенко. Краснодар: Просвещение-Юг, 2012. 47 с.</a:t>
            </a:r>
          </a:p>
          <a:p>
            <a:r>
              <a:rPr lang="ru-RU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Мишарева Н.Ю., Остапенко А.А., Паскевич Н.Я., </a:t>
            </a:r>
            <a:r>
              <a:rPr lang="ru-RU" sz="1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Хагуров</a:t>
            </a:r>
            <a:r>
              <a:rPr lang="ru-RU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Т.А.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Как учить интеллектуально и педагогически одарённых старшеклассников?//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льн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технолог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[Киев].- 2010.-№ 1. С.108-116.</a:t>
            </a:r>
          </a:p>
          <a:p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Мишарева Н.Ю., Остапенко А.А., Паскевич Н.Я., </a:t>
            </a:r>
            <a:r>
              <a:rPr lang="ru-RU" sz="1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Хагуров</a:t>
            </a:r>
            <a:r>
              <a:rPr lang="ru-RU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Т.А.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Как учить интеллектуально и педагогически одарённых старшеклассников?//Школьные технологии.2009.№ 4. – С.108-116.	</a:t>
            </a:r>
          </a:p>
          <a:p>
            <a:r>
              <a:rPr lang="ru-RU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Бачурина Н.В.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Психология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тьюторства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 Образование: взгляд в будущее. Сборник материалов Всероссийского педагогического форума. – Обнинск, 2009.</a:t>
            </a:r>
          </a:p>
          <a:p>
            <a:r>
              <a:rPr lang="ru-RU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Паскевич Н.Я.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Методика вовлечения школьников в объединения как средство формирования имиджа образовательного учреждения дополнительного образования// Инновационные направления в образовании. Сборник материалов Международной научно-практической конференции. Ч.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– Екатеринбург, УрГПУ,2009. - С.296-302.	</a:t>
            </a:r>
          </a:p>
          <a:p>
            <a:r>
              <a:rPr lang="ru-RU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Паскевич Н.Я.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Читательская активность как «естественное состояние ребёнка»// Современный ребёнок: эффективные технологии обучения, воспитания и развития. Сборник материалов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Всероссийской научно-практической конференции с международным участием. – СПб.: Центр поддержки инновационных технологий, 2010.  </a:t>
            </a:r>
          </a:p>
          <a:p>
            <a:r>
              <a:rPr lang="ru-RU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Паскевич Н.Я.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Формирование читательской активности подростков в условиях Летней филологической школы//Психология и педагогика: методика и проблемы практического применения. Сборник материалов Х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Международной научно-практической конференции. – Новосибирск, Центр развития научного сотрудничества, 2010.		</a:t>
            </a:r>
          </a:p>
          <a:p>
            <a:r>
              <a:rPr lang="ru-RU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Паскевич Н.Я.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Краеведческая образовательная экспедиция как форма литературного образования и патриотического воспитания  подростков //Теория и практика патриотического воспитания. Сборник «Мир детства в пространстве Родины». Выпуск 1.  – СПб.: Центр поддержки инновационных технологий, 2010.</a:t>
            </a:r>
          </a:p>
        </p:txBody>
      </p:sp>
    </p:spTree>
    <p:extLst>
      <p:ext uri="{BB962C8B-B14F-4D97-AF65-F5344CB8AC3E}">
        <p14:creationId xmlns:p14="http://schemas.microsoft.com/office/powerpoint/2010/main" xmlns="" val="264398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751"/>
            <a:ext cx="9144000" cy="629920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0851" y="14751"/>
            <a:ext cx="714650" cy="662151"/>
          </a:xfrm>
          <a:prstGeom prst="rect">
            <a:avLst/>
          </a:prstGeom>
        </p:spPr>
      </p:pic>
      <p:sp>
        <p:nvSpPr>
          <p:cNvPr id="5" name="Параллелограмм 7"/>
          <p:cNvSpPr/>
          <p:nvPr/>
        </p:nvSpPr>
        <p:spPr>
          <a:xfrm>
            <a:off x="110850" y="877966"/>
            <a:ext cx="7407549" cy="2332613"/>
          </a:xfrm>
          <a:prstGeom prst="parallelogram">
            <a:avLst>
              <a:gd name="adj" fmla="val 44936"/>
            </a:avLst>
          </a:prstGeom>
          <a:solidFill>
            <a:srgbClr val="00B0F0">
              <a:alpha val="7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Основная педагогическая гипотеза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проекта заключается в предположении того, что в условиях межшкольного научно-исследовательского Центра возможно создание разновозрастной педагогической системы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 особым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педагогизированным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укладом взаимодействия детей и взрослых, основанным на взаимной заботе и даянии,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которая позволит обеспечить преемственность индивидуальных образовательных  и профессиональных траекторий интеллектуально и педагогически одарённых учащихся.</a:t>
            </a:r>
          </a:p>
          <a:p>
            <a:endParaRPr lang="ru-RU" sz="14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Параллелограмм 7"/>
          <p:cNvSpPr/>
          <p:nvPr/>
        </p:nvSpPr>
        <p:spPr>
          <a:xfrm>
            <a:off x="199750" y="3710066"/>
            <a:ext cx="6836050" cy="2462133"/>
          </a:xfrm>
          <a:prstGeom prst="parallelogram">
            <a:avLst>
              <a:gd name="adj" fmla="val 44936"/>
            </a:avLst>
          </a:prstGeom>
          <a:solidFill>
            <a:srgbClr val="0070C0">
              <a:alpha val="7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Дополнительная частная гипотеза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состоит в предположении того, что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педагогизация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образовательного пространства межшкольного научно-исследовательского Центра через создание 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со-бытийной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взросло-детской общности, основанной на устойчивых связях заботы и даяния, позволит детям проявлять педагогические способности и склонности.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2" name="AutoShape 2" descr="data:image/jpeg;base64,/9j/4AAQSkZJRgABAQAAAQABAAD/2wCEAAkGBhQSERUUExQVFRUWFBQWFxgYFhQXFxUVFBQVFBUYFxgYHSYeGBkkGRQVHy8gJCcpLCwsFR4xNTAqNSYtLCkBCQoKDgwOFw8PGikgHBwvLCwpLCwpLCwpLCktKSwpLCwsLCksKSkqKSksLCkpKSksLCkpLCwsLCksKSwsLCwsLP/AABEIALwBDAMBIgACEQEDEQH/xAAcAAABBQEBAQAAAAAAAAAAAAAAAgMEBQYHAQj/xAA/EAACAQIDBAYGCQMEAwEAAAABAgADEQQhMQUSQVEGE2FxgZEHIjJCobEjUmJygpLB0fAUU+EVM0OiNMLxsv/EABoBAQADAQEBAAAAAAAAAAAAAAABAgMEBQb/xAAxEQACAgECBAMGBQUAAAAAAAAAAQIRAyExBBJBUQUiYRMycZGhsTOB0eHwI0JDYsH/2gAMAwEAAhEDEQA/AOmwhCZnAEIQgBCEIAQhCAEIQgBCEIAQhCAEISh2500w+GuC2+49xLG33joPn2SSUm9i/lDt7pjQwoILb9T6ikX/ABH3fnMBtn0g4mvdUPVIeCa27W18rTMM/M5+cmjeOHuabbXTvEYi6qeqT6qEgnvbU+FpQNj6nGo/gx/eMXJ7J4VtLGyVbEj+uqfXb8zX+c8ONqfXf8x/eMFp4CSQqgkk5AAkk8gBrBJIbHPb23/M37xmttVl997/AHmv5Xymm2P6NMVWsatsOnb61QjsUez4kTe7A6C4XCWZE36n9ypZm/DwXwEizOWRI5fsvo7tHFZ00qIh9+ozID2i+Z8BNpsH0XdWd7E4h6p+ojOqeJOZ+E3t55K2YvLJ7DeHwy01CoAoHD+axyEJBkEIQgBCEIAQhCAEIQgBCEIAQhCAEIQgBCEIAQnszu3enWHw11DdZUHuodD9ptBJJSb2NDM7t3p1h8NcButf6qEG33m0HxnPdvdOq+IuC4pofcS48zqZmjWF7eMmjeOJdTS7c6dYjE3G91aH3Eyy7TqZnS/P/MTY909VAJY2SrY9BJ7BPVQT3ejVSsALkwSO71o1VrgDM275XYja/wBXzMqcTtAnjftgG76G7DO0KzIrbiU1DO9rnM2Cjhc2Jz5Gde2D0Uw+EH0SevxqN6zn8XAdgsJ837O6V4nDgrh6r0VJDEKdSBa5Nrn/ADOqdBfSu77tPGWN8hVAAP4wNR2iQ0Y5FJ7bHU4QEJQ5ghCEAIQhACEIQAhCEAIQhACEIQAhCEAIQhACEJS7c6X4fC3DvvP9Rc28eC+MklJvRF1KHbnTbD4W4Lb9T6iG5H3jos59t/p9iMTdVPVU/qqcyPtNqZnKZAILZi4JBNri+YvJrQ3jh7mpx3SrGY5tykCqcVTIAc6j8u8gSrr9HglNqlbEU0CkBt0NVKknQkWAPiZptn4dMfWVKNbcoBbth1HVsqqLWuBYgswG8Txme6W4lesGHVQi0dFXe3TvZ7xv7R+1ne84fbTnNQWn89T0Y4oQi3uUZ2XT1GILD7NIqxt2sbDLjEpSRfZUA211J7SeJii8Zd7amdsY1u7OdyvZUOlol6oAvKrFbZVchmZVvi3qHM2HKWKlvidrgeznKytii2ZN/lGyvZGqjXy0EkDVWrf+ZRO5HBSjqUCeEAi7hlzs6pwkdcMeU9XCspuvlzgHb/Rt0v61Bhqp+kQfRk++g937w+Im8nzZs3aRVldCVdSCCNQRO49D+l6YynY2Wso9Zef2l5j5SrObJCtUaKEISpiEIQgBCEIAQhCAEIQgBCEIAQhIe1dr0sOheq4UcB7zdgHGSErJkr9r7eo4Zd6q4HJRmx7hrMBtn0nVXutBRTX62r/HITHVsSzksxLMdSTcmTRvHF3NZt/0jVqt1o/RJpce2R2nh3CY9mJNybmBM8ljdJLY8MVSw7VGCqCzHRQLknsE8M1nQGpTQ1ajWZl3FA5Br3P/AFHhMc2T2cHI1xx5pJFrsboo9LCVOrcdfWCjRlKgDeNIcb3OZyGnKc9q1zc7+tz2W5jszvOwDHhqm7YhG9YnIWGXqA82tfuB8OBdKqu5iq1NG9RKjKM+APPjynDwcpTnJy3ev5HRnioxSRLxm2lXTMykxW0nfU2EigRapwnpnGeKslURae0qcdZIsmh40bi4/mci1KEkUmIkxaisPWFjIsURMMi2kwIOEbq7POoIPdGUqMskgnLRiuqjaY3LS/dHFxK8biQCLXwhB3l15cG/zLDY+1mRlqU2Ksp10II4H9olKinQxivQIbfUfeHPtHbAO5dDema4xN1rLWUesODDiy/qOE0s+csDtBqbLUpsQym4YZEETt/Q7pOMZRBNhVUWcDj9odhkM5skK1RfQhCQYhCEIAQhCAEIQgBCE9gGP6Z9NjhW6mkAalgSx0UEXFhxNv4ZzLG4+pWffqOWY8Sf5aWXTLE9Zja54Byv5QF/SUxMujshFJHhgTPAIM4GphsuegRNSoBIWM2wF7PjKPEbReobKDnw1J8JG4LbG7WUaRHRvpC9PEodVcqji+RVmHxGohhuguKam9V06qmiM5aod0kKpOS+1c24gSv2NsurVqDqqbOVIJ3QcrHidB4yslFp2Wjaao+isHQR8O5NNLrTq7p6s710ZjkwuD53z0E+bsWGaoxbNizEnmSTc+c+gtj7foUytKozK9RHK5LZi4AA9jeHrXGoznCuk+BqUMTUVlZPXYrvAi6k3BGWYsR5zDDo69DSTv5letK2sc60CRN6KVCZ1Gdj5xMScVEphGMcGz2gWJ/rTFrtAxa7LPP4RwbJ7Y0FiE2oRw+MeO2L6i89TZa8T/LXkmls2n/DK6CyKMffRfOP4bEk6gHuyk+ng6dsrDKN/wBJun9YAsYdW0OfbPGoOO0RJFo5TxJ5wKGWQj1gD9oc+3vlr0f26+GqrVpHTUcGB1BEjNiltnIisCxI0vf94sNJn0TsLbSYuitanodRxVhqp7RJ85R6LNuJQ64VCQjbljqAw3p07C7TpVPYqI3cRfy1lW1dWcs8E15lF13rQkwns8kmAQhCAEIQgBGsViRTRnbRFZj3KCf0t4x2Z7p/itzAVj9bcXwZ1B+F4JiraMT0b6PpjTUqVmcbztYqQLNbfYm4N/aUWy1Mb296P69C7p9PTGd0BLgfap6+IuO6J9He3h1zUNAwLr3gbrD8uf4Z0bCYhg2ZI/SUcmmehRwzrSzbiKWbkoue3ulzsnoK+IRmq1DTsQAqAMdLm5OXgOc7JX2PRq7xamu8wzdQFc9u8B63HW8qU6ODDAhX3gW3s8mFwAL27jCmmTRicJ6LcICC/W1ex3svkgB+M0eA2LRoD6GklP7qgHxOplkb8gfh8RlGatcWzBHhcfCTYoyvpCxJp4CoBrUKUx3Md5v+qkfilB6Mdm1R1hYMqApUNwRvDcbdAJta5ZCTyWbjau0FSmVtvNumpfdDAKCqDPmWcZDM6ST/AE/VYfdJuxCqxOZLlQGNyPd07lPdOPNmb/p1udEI15+xXHBrUq0ntvWIzt9Zn48NQT/BMn6XtoJVq06AvvUQb2ta1QKQO/jwAv2zdbBoi4voqs9+V7n9R25Tl23cBWrV6tY0yQ7s4tZrAn1dDfJbTWKTyL/Vfc54WoSvqzKLSA90weodALfOWhwhHD5j5xpqOfCdVkUxmle0UVMkA93wjgLch8P3gjUjhz/Oyeikx4SSFbkPKLpqdcs+yBQymCvxH8OcdXDqNTfX/EfFMce618tP3i6lNRwGnygskRxiKY58PhEPjwPZBNoqqQL2tIVTEmQTQtqzHhE2aCI7aKx7hJ+G2LWb3d0duXwlXOK3ZrDBkn7sWyGtIcc5Lo0DUO7TFyNeQ75aYbo0o9ti3YPVH7y2pUVQWUBRyAsJhPiEvdPT4fwrJJp5NENYHB9Um7e+dyeZsB+kkqxETCcbk27Z9LjxRhFQS0RbYLpPXpEWckcmzFvGaHBdPx/yp+U/oZiIS8cso9Tiz+G8Pm96K/I6hhelmGqaVAp5N6vx0+MtqdQMLqQRzBBHwnGo9hsW6G6MynsJE2jxL6o8nN4BD/HOvidghOf7P6WYsWBU1R2ob+YE1mz9r1HTebD1EN9LjszzIM6I5YyPFz+F5sT6P4MtIjaGwBiaL0qo+jcWOdjqCCORBAN5b0MOq9vaY+zSksnY5oYK1kccw3RClhcWppoRZiLkljYgjj2GblcNdVI5C/fHtrYDea4GesfwNO68rTOc9LO1RFUMObZC54A8+HhxkOrsJ7AFsyS3O5vc/OXSVrDheM1sXv2F78b3t2ZTJZ0ieRsoG2QwNiwA7MzGsVs3LINzubW/EeGXGX1SmFzIv4iVG2doHdsR6liTa5tbgTbMngO2W9t1Zb2ZksCVxGIZwUehSprdlJIastTfCgn2gLAnu7byRtjE3YU9d2zN2u3rZ9xYa85YYahZLNYXI3he9izboXv1F8sz50aL1uJyIsa28dfYW57/AGTT7RY2zGWeKSyZXN7JEcRePGordj5rtSSoNOs3go4hLql/JGP4hIuGwYPC3bJHSLFKKgW1t0KoPba5zPZYa8Dzze2Y+WYuOz9p1w1jzdzFLlbXYdOxFZbEDPjmD5rK7F9EDqhHc+XkwFvMDwmlorfQ5efzkuj/AD/5JcU1qb4s88TuLOZ4vY5pm1SlbldRY9xtY9wkVsBT401/KJ2MYdWWxAIPC1wey0p9o9B6VTOn9GeQF0P4fd/CROeWN9Gevi8Ri/xYJ+qRzI7Mpf208on/AEqj/bTymtxPQqupsKTHkyEVFPhkw8jF0vR7i29wL3kD9ZTlyep3x4jgmr0+Rj/9Ko/2k8p7/pdL+2nlNuvozxPFqY8f2vJdH0VVTrWpjuDH5iW5Mr7lJcVwK7fI58Nm0h/xJ+URa4KmNEUeAnSaPok+tiPJP1JljQ9FWGHtPVbxCj4C8n2GRmb8R4OPur6HKgITslD0eYJf+Le+87n4XtLDD9FsKns0KY/CD85ZcLLqyj8axL3Ys4aikmwBJ7M/lJuG2DiKnsUKp/A3zIndEoIuiqO4ARRrCXXCd2YT8bl/bD6nHsP6PcY3/GF+8yiWVH0V4g+09NfFj+k6YcTEGvNFw0Dll4vxD2pGAp+iZrjerrbjZTfwuZcUPRrhEHrF372t8BNIa8bqVpdYILoc8/EOInvJlSnRLBLmKCG3O5+ZklcNST2aaDuVR+kW9SMNV/l4cIrZHO8uSW8n8xNdvCMUb558f0EeLxCd0LQWWAxNifH5x1a+QlTVZrk7vPQ8Lwo4waTGUCIyT2LCrIGIJRt5fEcCIpsRGqmKGhmdGpCrV2z3N7+fzWJw+MYMUZb2JF7a+WkmUyL/AB8jnHWrooZzawGZ4C0ynFJmsWyDtrae6oCjP5CV6Yn1KanMs6E3HFm3V+ZPhKzbG3EL67xOgAIyBC5k9pt+kSMV72Xq1KR7B6rADzbnw4TGbXLSL1rRLr1rilbiGqc9Ke8hFtbNUv5HhlC2XTZbsoudDxHruTbPIe75GOY9t2tSQcMM4Atp/tAZ66A8OJ7Yjo9ULVUTnVXLuJ5cjbzm/DR8j9Ti4l3P4HQthbBVKNqoWoznee6gi5AFhcaWHmTzicR0Lw5zRTTP2DYflNx5Wl6BPZ6SVIyMlX6JOvssH7/Vb9j8JCqYarTPrK3iPkdDN1C0hxRZSox6YjIWJGdv5wkmlXzzyPcQD4GXeI2VTbVbHmMv8GRa2xPqt4H/ABpMZY2aKae4bPYb3gZLqNnIGEwjo4uMr94zyveT64zlsSpMrkqxu8UtS0YAPZ84XmyMyT10cWtIW/AuYBM62IarIvWdsN6SBxqsbNSJYxsmCaFmoZ6rRktBZFk0Olu2J3xDqCYdR/L/ALSLRFCSo5RHVRdTeGlpCr4l+dpV6kokNT5xNJk4sPOU9SsSbZk+ceo4Z7aW7zAcktyyiHog6gfrFO4GZNswPEmw+JioPPVrUiVMGfdPgf3lbit5dQRJOO6Q0qZZQd9lRnIBAsqC7EsTbw1mRxHpCNYFFp2U8b3uD3XsO/lMpNdFZ24nPTmpL1LF9oEG99JCx+02f1QSFFiTy5X/AEHjpKz+qZwWLLTRLbxKubDOwBJALHsEQAa4tTDLTzuzXvmbE2PtMdPPKcE8jno1SPSilHVOyJhfpHdzp6qDxIyB5AMPFpPxde6VuP8A45By941D8rSrxm0gGNOkPVoqW73uVS54kub342c8FjGIr7rVxc2p0cOv4kq2+Uezbi38PuU5/Ml8fsaLbOI+noMNCHHAa0y4PmOHKSuggvi6YPAnnyA/9Zmsfj//ABqnNFH5rKbdtr85d9Ccbu4ok6hj/NJ04F/SXp+5y5vxfidqBnshYfHhgDJSvedEci6lXGhcJ4DPZqpWVCEISwCJZAYqEAa6gRqqijUgd5Ald0j6SrhgFFmqMPVXgB9Zuz5zGVNuVqhu7k34aDyGUo50WUbN+6gRkmU3R3bJZhTfMHJSdQeXdNKaY5SU7Iaoh27/ACMUKR5SUontwJNCyJ/SnnPRheZMkmrG2a8ULEf0i8RFAAaADwntjBqPhFEWNPUvEieVMQo0zPw85HqYgns7pDozeWKHaryC9K+scnkqYyzSe2gmnSC6ACLvPIQZPUZxlIsjAa6r94G6/ECUnSHbBNEqgtVJzRjYZEEqcs1OmRmhmX2ph2rVnFV1poitYNkCL8DwPG4zznNnbS8u7O3hEm7ltHUxe0Feq+/VoBmIAYb7iwW4AC33d3O4K2GfCJwux6KLvnDkaAIC/WP5eyPtNbxly9Nt0HfFJc+DMzW13AT8beIlHtjHFab/ANP1jPndyUsN229f1SMgb+1ewM5FLLVf9Z3cuOTev0JAqMqhqnV0UU3VV9YLfkxy39BfNjw5CBjNtVa/0dFXp0veqMN0nhe7AboyGZ4cLZSBievpkGoKVdz/ALatT3qhHFgb+qOXEnICL2grsHWork06Yd6dJ0RAxNglxT9Zr68BYiaVT82v2/VkUmvK/wBf2PMJUpqd1LmnTPW1HJualQLZd420vuqq5GzEkCMJiPo6jNmajJf7qkP8QL/jWVWI2lVZVHVFEGYUWsCbi5vq3eOeUcweJ6xRa4tmAQSbnVs/bbjfTTLhNZp1ZOKKctWT8a9hhVv7LADvzv8AEy32Jjt2sTwy481BlBUrBWBYgMqlUTeUlVt6zvbQ2FueZMqjt1qbnqrNdiWJ0OVgB2ADXnL4ovkozyq8tndtn7a0zmlwO2L2znC9jdPUyFYNTPPMr5jMTf7I20rgFGDDmCD8pdwK8x03D41W45yTvTGYPHXl3hdoZZ5yttFWkXIM9kSligY+KkvHJ3KuI5Im09oLRpPUbRBfvPAd5NhJW9MX6QsdcU6I43qN4XVR57x8BNHLsQlbMhicW9Wo1RzdmNz2cgOwaR6lG6NAyxwmEvwmRsTNjA9bTtwdfnN3UqHlM5sTZ9qinlnL2pVl8eqKTDxnovwiFWeti1XtPZp5zS6Mm0txxaZg7KupH6yFVxzHTLu/eRyYsxebsTam0PqjxMiVKxbU3iISDFyb3CEISCoQhCAEIQgBMN0g2sz4ioCv0dI7qjKzNYZnicz3ADty3Myu1OiRALUyXJYs6sc2JbeuDwN5E1a0NcTSlbKulsCpXpmrUzV75cxmM+NtcwcvO8OpQUMaVrAtTP3lyY99rEcNJpNibdWkBQrXTdHq73L6ptqORlRtSqFqeyCvrFWaxAAbMi3/AMnJkxvmTStduzO3Dl0adJr6oj9SqVrkKSFZlNhcWb1Rn27up4dkrlwq0Q4Yl2KgNmb+u1xdtbk3+MtqWLWoGBT6Qktmf9y2Si54ZadsrsYHKKGXd3gQRclriytnqBna/AE85hjUoyal9TonUopx/n5lHhNnms+/VsKVO776k2zYgWBJu50H6WjdXYdPEVhdSEsgVfqL7IAF+ItnzBlv/ohoIlLRGNlJtmLlu4G88rV3LAi6qAyioB7wYFW5XBANvnN3zKdrYxTXLWzKlOhXWs7ICvrtulGAVs2IAABGQByIyjlDonTVgtWmyMTYMN2xPC6k7t+4jumupbtOwrUyPt0iRe4tvW0ORJ+V5bDYVQi9GutWmw0fP4kGWxSyb9CuVwT1ephcX0Opp7SMMtRvKe/dfLyMr16PdU2/Qq7pzyN0P7GdS2cji4psVKmz0mBKjtCnMKbZEEjs5WlTZNKoAXpJcjOwtnxzABnTGcW6OaU5R66HMcD0sxFC3XIXX6w/cXHymv2N00w9a1nAbk2X+DJeJ6EUGN1Lp3G/zjVH0e4W93Tfbnkv/wCZLSZKzI0dDFA6GTVxcrMLs2nTUIi7qrpYm/nHkUrobiZOBpHPFln/AFmRPZMdthTVqhtfUA8i1/jNGpvKnZ1ROtNByA4YlL+8CbkC+pvn4ytUbxaZCw2yieEvsFsm3CWuHwAHCPV6gRb8eEp5pFpTjFDSbtMWuAbSM+L5DxP7SO7km51iZ0xVKjzp5pSYt6pOpiIQkmL1CEIQAhCEAIQhACEIQAhCEAIQhJBGx2y6VYAVUV7aXEpcR0XCjcpDeVt7JjklwAfWHrHLTjNHCQ1ZeM3Ey56KU6Kio1TJLM9wSCBoAL8+HG88wOzG3jUqodysLWGbUx7gPhYnlaaepTDCxAIuDYi4uDca9sVa+XPLzlZRUjXHnca7GSobM/qq1mB6uihAOYvUc3y52Uf9pJq9DVUHqjr7StfdY88vZPaJo0phQANBPZCguVJ9CJ5pOTaMds7ZuJpkBlZ0VgGQkswBzvSJOfn4TT4LTeUWDG53l3GuDYk5ZnttJUJLim72Ke1dUxPVje3rDeta9he2tr8rxUISxmEIQgBCEIASHtHZFOvbrFuRoQbEW0kyEEqTWwYYFAAGcgC2budO8xdSqWNybxEIJcnLdns8hCCoQhCAEIQgBCEIAQhCAEIQgBCEIB//2Q=="/>
          <p:cNvSpPr>
            <a:spLocks noChangeAspect="1" noChangeArrowheads="1"/>
          </p:cNvSpPr>
          <p:nvPr/>
        </p:nvSpPr>
        <p:spPr bwMode="auto">
          <a:xfrm>
            <a:off x="155575" y="-1181100"/>
            <a:ext cx="35052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0" name="Picture 6" descr="http://www.disserlib.com/upload/medialibrary/1ac/1acabda35abac4225d6720d80d9dd1b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3959" y="1010268"/>
            <a:ext cx="2938327" cy="2068007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32" name="Picture 8" descr="http://disser-ua.com/wp-content/uploads/2013/01/nauchnie_statt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0178" y="3917194"/>
            <a:ext cx="2559844" cy="2047875"/>
          </a:xfrm>
          <a:prstGeom prst="parallelogram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184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араллелограмм 7"/>
          <p:cNvSpPr/>
          <p:nvPr/>
        </p:nvSpPr>
        <p:spPr>
          <a:xfrm>
            <a:off x="825501" y="1547160"/>
            <a:ext cx="6427924" cy="5310840"/>
          </a:xfrm>
          <a:custGeom>
            <a:avLst/>
            <a:gdLst>
              <a:gd name="connsiteX0" fmla="*/ 0 w 8864600"/>
              <a:gd name="connsiteY0" fmla="*/ 3341451 h 3341451"/>
              <a:gd name="connsiteX1" fmla="*/ 835363 w 8864600"/>
              <a:gd name="connsiteY1" fmla="*/ 0 h 3341451"/>
              <a:gd name="connsiteX2" fmla="*/ 8864600 w 8864600"/>
              <a:gd name="connsiteY2" fmla="*/ 0 h 3341451"/>
              <a:gd name="connsiteX3" fmla="*/ 8029237 w 8864600"/>
              <a:gd name="connsiteY3" fmla="*/ 3341451 h 3341451"/>
              <a:gd name="connsiteX4" fmla="*/ 0 w 8864600"/>
              <a:gd name="connsiteY4" fmla="*/ 3341451 h 3341451"/>
              <a:gd name="connsiteX0" fmla="*/ 0 w 8077200"/>
              <a:gd name="connsiteY0" fmla="*/ 3366851 h 3366851"/>
              <a:gd name="connsiteX1" fmla="*/ 47963 w 8077200"/>
              <a:gd name="connsiteY1" fmla="*/ 0 h 3366851"/>
              <a:gd name="connsiteX2" fmla="*/ 8077200 w 8077200"/>
              <a:gd name="connsiteY2" fmla="*/ 0 h 3366851"/>
              <a:gd name="connsiteX3" fmla="*/ 7241837 w 8077200"/>
              <a:gd name="connsiteY3" fmla="*/ 3341451 h 3366851"/>
              <a:gd name="connsiteX4" fmla="*/ 0 w 8077200"/>
              <a:gd name="connsiteY4" fmla="*/ 3366851 h 3366851"/>
              <a:gd name="connsiteX0" fmla="*/ 0 w 8077200"/>
              <a:gd name="connsiteY0" fmla="*/ 3366851 h 3470946"/>
              <a:gd name="connsiteX1" fmla="*/ 47963 w 8077200"/>
              <a:gd name="connsiteY1" fmla="*/ 0 h 3470946"/>
              <a:gd name="connsiteX2" fmla="*/ 8077200 w 8077200"/>
              <a:gd name="connsiteY2" fmla="*/ 0 h 3470946"/>
              <a:gd name="connsiteX3" fmla="*/ 8007848 w 8077200"/>
              <a:gd name="connsiteY3" fmla="*/ 3470946 h 3470946"/>
              <a:gd name="connsiteX4" fmla="*/ 0 w 8077200"/>
              <a:gd name="connsiteY4" fmla="*/ 3366851 h 3470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7200" h="3470946">
                <a:moveTo>
                  <a:pt x="0" y="3366851"/>
                </a:moveTo>
                <a:lnTo>
                  <a:pt x="47963" y="0"/>
                </a:lnTo>
                <a:lnTo>
                  <a:pt x="8077200" y="0"/>
                </a:lnTo>
                <a:lnTo>
                  <a:pt x="8007848" y="3470946"/>
                </a:lnTo>
                <a:lnTo>
                  <a:pt x="0" y="336685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  <a:tabLst>
                <a:tab pos="0" algn="l"/>
              </a:tabLst>
            </a:pPr>
            <a:endParaRPr lang="ru-RU" sz="1400" dirty="0" smtClean="0">
              <a:solidFill>
                <a:sysClr val="windowText" lastClr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44946122"/>
              </p:ext>
            </p:extLst>
          </p:nvPr>
        </p:nvGraphicFramePr>
        <p:xfrm>
          <a:off x="863601" y="1435100"/>
          <a:ext cx="6369050" cy="5362956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329940"/>
                <a:gridCol w="303911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2900" algn="l"/>
                          <a:tab pos="800100" algn="l"/>
                          <a:tab pos="5829300" algn="l"/>
                        </a:tabLs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Желаемое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2900" algn="l"/>
                          <a:tab pos="800100" algn="l"/>
                          <a:tab pos="5829300" algn="l"/>
                        </a:tabLs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Действительное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449580"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современном стремительно меняющемся мире развитое исследовательское поведение рассматривается не как узкоспециальная деятельность профессиональных научных работников, а как неотъемлемая характеристика личности.</a:t>
                      </a:r>
                    </a:p>
                    <a:p>
                      <a:pPr indent="449580"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Исследовательская, поисковая активность ребенка обусловлена биологически, это его естественное состояние.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2900" algn="l"/>
                          <a:tab pos="800100" algn="l"/>
                          <a:tab pos="5829300" algn="l"/>
                        </a:tabLs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современной  образовательной  практике значение исследовательской  деятельности ребенка явно недооценивается. Попытки выстроить образовательную деятельность  в массовой школе на основе исследовательских методов  обучения предпринимались неоднократно, однако это не привело к активному использованию их в практике.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2900" algn="l"/>
                          <a:tab pos="800100" algn="l"/>
                          <a:tab pos="5829300" algn="l"/>
                        </a:tabLs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14751"/>
            <a:ext cx="9144000" cy="629920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Актуальность проекта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араллелограмм 9"/>
          <p:cNvSpPr/>
          <p:nvPr/>
        </p:nvSpPr>
        <p:spPr>
          <a:xfrm>
            <a:off x="0" y="1001950"/>
            <a:ext cx="7924800" cy="433150"/>
          </a:xfrm>
          <a:custGeom>
            <a:avLst/>
            <a:gdLst>
              <a:gd name="connsiteX0" fmla="*/ 0 w 9448800"/>
              <a:gd name="connsiteY0" fmla="*/ 1074688 h 1074688"/>
              <a:gd name="connsiteX1" fmla="*/ 459171 w 9448800"/>
              <a:gd name="connsiteY1" fmla="*/ 0 h 1074688"/>
              <a:gd name="connsiteX2" fmla="*/ 9448800 w 9448800"/>
              <a:gd name="connsiteY2" fmla="*/ 0 h 1074688"/>
              <a:gd name="connsiteX3" fmla="*/ 8989629 w 9448800"/>
              <a:gd name="connsiteY3" fmla="*/ 1074688 h 1074688"/>
              <a:gd name="connsiteX4" fmla="*/ 0 w 9448800"/>
              <a:gd name="connsiteY4" fmla="*/ 1074688 h 1074688"/>
              <a:gd name="connsiteX0" fmla="*/ 328229 w 8989629"/>
              <a:gd name="connsiteY0" fmla="*/ 1087388 h 1087388"/>
              <a:gd name="connsiteX1" fmla="*/ 0 w 8989629"/>
              <a:gd name="connsiteY1" fmla="*/ 0 h 1087388"/>
              <a:gd name="connsiteX2" fmla="*/ 8989629 w 8989629"/>
              <a:gd name="connsiteY2" fmla="*/ 0 h 1087388"/>
              <a:gd name="connsiteX3" fmla="*/ 8530458 w 8989629"/>
              <a:gd name="connsiteY3" fmla="*/ 1074688 h 1087388"/>
              <a:gd name="connsiteX4" fmla="*/ 328229 w 8989629"/>
              <a:gd name="connsiteY4" fmla="*/ 1087388 h 1087388"/>
              <a:gd name="connsiteX0" fmla="*/ 10729 w 8672129"/>
              <a:gd name="connsiteY0" fmla="*/ 1087388 h 1087388"/>
              <a:gd name="connsiteX1" fmla="*/ 0 w 8672129"/>
              <a:gd name="connsiteY1" fmla="*/ 25400 h 1087388"/>
              <a:gd name="connsiteX2" fmla="*/ 8672129 w 8672129"/>
              <a:gd name="connsiteY2" fmla="*/ 0 h 1087388"/>
              <a:gd name="connsiteX3" fmla="*/ 8212958 w 8672129"/>
              <a:gd name="connsiteY3" fmla="*/ 1074688 h 1087388"/>
              <a:gd name="connsiteX4" fmla="*/ 10729 w 8672129"/>
              <a:gd name="connsiteY4" fmla="*/ 1087388 h 1087388"/>
              <a:gd name="connsiteX0" fmla="*/ 10729 w 8672129"/>
              <a:gd name="connsiteY0" fmla="*/ 1087388 h 1087388"/>
              <a:gd name="connsiteX1" fmla="*/ 0 w 8672129"/>
              <a:gd name="connsiteY1" fmla="*/ 25400 h 1087388"/>
              <a:gd name="connsiteX2" fmla="*/ 8672129 w 8672129"/>
              <a:gd name="connsiteY2" fmla="*/ 0 h 1087388"/>
              <a:gd name="connsiteX3" fmla="*/ 8314558 w 8672129"/>
              <a:gd name="connsiteY3" fmla="*/ 1074688 h 1087388"/>
              <a:gd name="connsiteX4" fmla="*/ 10729 w 8672129"/>
              <a:gd name="connsiteY4" fmla="*/ 1087388 h 108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72129" h="1087388">
                <a:moveTo>
                  <a:pt x="10729" y="1087388"/>
                </a:moveTo>
                <a:lnTo>
                  <a:pt x="0" y="25400"/>
                </a:lnTo>
                <a:lnTo>
                  <a:pt x="8672129" y="0"/>
                </a:lnTo>
                <a:lnTo>
                  <a:pt x="8314558" y="1074688"/>
                </a:lnTo>
                <a:lnTo>
                  <a:pt x="10729" y="1087388"/>
                </a:lnTo>
                <a:close/>
              </a:path>
            </a:pathLst>
          </a:cu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5829300" algn="l"/>
              </a:tabLst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Проблема 1.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0851" y="14751"/>
            <a:ext cx="714650" cy="6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916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араллелограмм 7"/>
          <p:cNvSpPr/>
          <p:nvPr/>
        </p:nvSpPr>
        <p:spPr>
          <a:xfrm>
            <a:off x="825500" y="1547160"/>
            <a:ext cx="7630991" cy="4396440"/>
          </a:xfrm>
          <a:custGeom>
            <a:avLst/>
            <a:gdLst>
              <a:gd name="connsiteX0" fmla="*/ 0 w 8864600"/>
              <a:gd name="connsiteY0" fmla="*/ 3341451 h 3341451"/>
              <a:gd name="connsiteX1" fmla="*/ 835363 w 8864600"/>
              <a:gd name="connsiteY1" fmla="*/ 0 h 3341451"/>
              <a:gd name="connsiteX2" fmla="*/ 8864600 w 8864600"/>
              <a:gd name="connsiteY2" fmla="*/ 0 h 3341451"/>
              <a:gd name="connsiteX3" fmla="*/ 8029237 w 8864600"/>
              <a:gd name="connsiteY3" fmla="*/ 3341451 h 3341451"/>
              <a:gd name="connsiteX4" fmla="*/ 0 w 8864600"/>
              <a:gd name="connsiteY4" fmla="*/ 3341451 h 3341451"/>
              <a:gd name="connsiteX0" fmla="*/ 0 w 8077200"/>
              <a:gd name="connsiteY0" fmla="*/ 3366851 h 3366851"/>
              <a:gd name="connsiteX1" fmla="*/ 47963 w 8077200"/>
              <a:gd name="connsiteY1" fmla="*/ 0 h 3366851"/>
              <a:gd name="connsiteX2" fmla="*/ 8077200 w 8077200"/>
              <a:gd name="connsiteY2" fmla="*/ 0 h 3366851"/>
              <a:gd name="connsiteX3" fmla="*/ 7241837 w 8077200"/>
              <a:gd name="connsiteY3" fmla="*/ 3341451 h 3366851"/>
              <a:gd name="connsiteX4" fmla="*/ 0 w 8077200"/>
              <a:gd name="connsiteY4" fmla="*/ 3366851 h 3366851"/>
              <a:gd name="connsiteX0" fmla="*/ 0 w 8077200"/>
              <a:gd name="connsiteY0" fmla="*/ 3366851 h 3470946"/>
              <a:gd name="connsiteX1" fmla="*/ 47963 w 8077200"/>
              <a:gd name="connsiteY1" fmla="*/ 0 h 3470946"/>
              <a:gd name="connsiteX2" fmla="*/ 8077200 w 8077200"/>
              <a:gd name="connsiteY2" fmla="*/ 0 h 3470946"/>
              <a:gd name="connsiteX3" fmla="*/ 8007848 w 8077200"/>
              <a:gd name="connsiteY3" fmla="*/ 3470946 h 3470946"/>
              <a:gd name="connsiteX4" fmla="*/ 0 w 8077200"/>
              <a:gd name="connsiteY4" fmla="*/ 3366851 h 3470946"/>
              <a:gd name="connsiteX0" fmla="*/ 0 w 8115905"/>
              <a:gd name="connsiteY0" fmla="*/ 3366851 h 3379644"/>
              <a:gd name="connsiteX1" fmla="*/ 47963 w 8115905"/>
              <a:gd name="connsiteY1" fmla="*/ 0 h 3379644"/>
              <a:gd name="connsiteX2" fmla="*/ 8077200 w 8115905"/>
              <a:gd name="connsiteY2" fmla="*/ 0 h 3379644"/>
              <a:gd name="connsiteX3" fmla="*/ 8115905 w 8115905"/>
              <a:gd name="connsiteY3" fmla="*/ 3379644 h 3379644"/>
              <a:gd name="connsiteX4" fmla="*/ 0 w 8115905"/>
              <a:gd name="connsiteY4" fmla="*/ 3366851 h 3379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5905" h="3379644">
                <a:moveTo>
                  <a:pt x="0" y="3366851"/>
                </a:moveTo>
                <a:lnTo>
                  <a:pt x="47963" y="0"/>
                </a:lnTo>
                <a:lnTo>
                  <a:pt x="8077200" y="0"/>
                </a:lnTo>
                <a:lnTo>
                  <a:pt x="8115905" y="3379644"/>
                </a:lnTo>
                <a:lnTo>
                  <a:pt x="0" y="336685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  <a:tabLst>
                <a:tab pos="0" algn="l"/>
              </a:tabLst>
            </a:pPr>
            <a:endParaRPr lang="ru-RU" sz="1400" dirty="0" smtClean="0">
              <a:solidFill>
                <a:sysClr val="windowText" lastClr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20775973"/>
              </p:ext>
            </p:extLst>
          </p:nvPr>
        </p:nvGraphicFramePr>
        <p:xfrm>
          <a:off x="863600" y="1435100"/>
          <a:ext cx="7556499" cy="4497324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950776"/>
                <a:gridCol w="3605723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2900" algn="l"/>
                          <a:tab pos="800100" algn="l"/>
                          <a:tab pos="5829300" algn="l"/>
                        </a:tabLs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Желаемое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2900" algn="l"/>
                          <a:tab pos="800100" algn="l"/>
                          <a:tab pos="5829300" algn="l"/>
                        </a:tabLs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Действительное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449580" algn="l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Высокий уровень интеллектуального развития школьников, мотивации к обучению</a:t>
                      </a:r>
                      <a:endParaRPr lang="ru-RU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Как показывают исследования ученых-социологов Российской Академии наук, увеличивается число учащихся, которые интеллектуально и психологически не подготовлены к серьёзному обучению в школе, число учащихся, 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демотивированных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к обучению. В то же время среди  наиболее успевающей части учащихся общеобразовательных учреждений получает распространение </a:t>
                      </a:r>
                      <a:r>
                        <a:rPr lang="ru-RU" sz="1600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инструментальная мотивация к обучению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выражающаяся в «ориентации на оценку, а не на знания».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2900" algn="l"/>
                          <a:tab pos="800100" algn="l"/>
                          <a:tab pos="5829300" algn="l"/>
                        </a:tabLs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14751"/>
            <a:ext cx="9144000" cy="629920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Актуальность проекта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араллелограмм 9"/>
          <p:cNvSpPr/>
          <p:nvPr/>
        </p:nvSpPr>
        <p:spPr>
          <a:xfrm>
            <a:off x="0" y="1001950"/>
            <a:ext cx="7924800" cy="433150"/>
          </a:xfrm>
          <a:custGeom>
            <a:avLst/>
            <a:gdLst>
              <a:gd name="connsiteX0" fmla="*/ 0 w 9448800"/>
              <a:gd name="connsiteY0" fmla="*/ 1074688 h 1074688"/>
              <a:gd name="connsiteX1" fmla="*/ 459171 w 9448800"/>
              <a:gd name="connsiteY1" fmla="*/ 0 h 1074688"/>
              <a:gd name="connsiteX2" fmla="*/ 9448800 w 9448800"/>
              <a:gd name="connsiteY2" fmla="*/ 0 h 1074688"/>
              <a:gd name="connsiteX3" fmla="*/ 8989629 w 9448800"/>
              <a:gd name="connsiteY3" fmla="*/ 1074688 h 1074688"/>
              <a:gd name="connsiteX4" fmla="*/ 0 w 9448800"/>
              <a:gd name="connsiteY4" fmla="*/ 1074688 h 1074688"/>
              <a:gd name="connsiteX0" fmla="*/ 328229 w 8989629"/>
              <a:gd name="connsiteY0" fmla="*/ 1087388 h 1087388"/>
              <a:gd name="connsiteX1" fmla="*/ 0 w 8989629"/>
              <a:gd name="connsiteY1" fmla="*/ 0 h 1087388"/>
              <a:gd name="connsiteX2" fmla="*/ 8989629 w 8989629"/>
              <a:gd name="connsiteY2" fmla="*/ 0 h 1087388"/>
              <a:gd name="connsiteX3" fmla="*/ 8530458 w 8989629"/>
              <a:gd name="connsiteY3" fmla="*/ 1074688 h 1087388"/>
              <a:gd name="connsiteX4" fmla="*/ 328229 w 8989629"/>
              <a:gd name="connsiteY4" fmla="*/ 1087388 h 1087388"/>
              <a:gd name="connsiteX0" fmla="*/ 10729 w 8672129"/>
              <a:gd name="connsiteY0" fmla="*/ 1087388 h 1087388"/>
              <a:gd name="connsiteX1" fmla="*/ 0 w 8672129"/>
              <a:gd name="connsiteY1" fmla="*/ 25400 h 1087388"/>
              <a:gd name="connsiteX2" fmla="*/ 8672129 w 8672129"/>
              <a:gd name="connsiteY2" fmla="*/ 0 h 1087388"/>
              <a:gd name="connsiteX3" fmla="*/ 8212958 w 8672129"/>
              <a:gd name="connsiteY3" fmla="*/ 1074688 h 1087388"/>
              <a:gd name="connsiteX4" fmla="*/ 10729 w 8672129"/>
              <a:gd name="connsiteY4" fmla="*/ 1087388 h 1087388"/>
              <a:gd name="connsiteX0" fmla="*/ 10729 w 8672129"/>
              <a:gd name="connsiteY0" fmla="*/ 1087388 h 1087388"/>
              <a:gd name="connsiteX1" fmla="*/ 0 w 8672129"/>
              <a:gd name="connsiteY1" fmla="*/ 25400 h 1087388"/>
              <a:gd name="connsiteX2" fmla="*/ 8672129 w 8672129"/>
              <a:gd name="connsiteY2" fmla="*/ 0 h 1087388"/>
              <a:gd name="connsiteX3" fmla="*/ 8314558 w 8672129"/>
              <a:gd name="connsiteY3" fmla="*/ 1074688 h 1087388"/>
              <a:gd name="connsiteX4" fmla="*/ 10729 w 8672129"/>
              <a:gd name="connsiteY4" fmla="*/ 1087388 h 108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72129" h="1087388">
                <a:moveTo>
                  <a:pt x="10729" y="1087388"/>
                </a:moveTo>
                <a:lnTo>
                  <a:pt x="0" y="25400"/>
                </a:lnTo>
                <a:lnTo>
                  <a:pt x="8672129" y="0"/>
                </a:lnTo>
                <a:lnTo>
                  <a:pt x="8314558" y="1074688"/>
                </a:lnTo>
                <a:lnTo>
                  <a:pt x="10729" y="1087388"/>
                </a:lnTo>
                <a:close/>
              </a:path>
            </a:pathLst>
          </a:cu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5829300" algn="l"/>
              </a:tabLst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Проблема 2.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0851" y="14751"/>
            <a:ext cx="714650" cy="6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955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араллелограмм 7"/>
          <p:cNvSpPr/>
          <p:nvPr/>
        </p:nvSpPr>
        <p:spPr>
          <a:xfrm>
            <a:off x="825500" y="1547160"/>
            <a:ext cx="7630991" cy="3215340"/>
          </a:xfrm>
          <a:custGeom>
            <a:avLst/>
            <a:gdLst>
              <a:gd name="connsiteX0" fmla="*/ 0 w 8864600"/>
              <a:gd name="connsiteY0" fmla="*/ 3341451 h 3341451"/>
              <a:gd name="connsiteX1" fmla="*/ 835363 w 8864600"/>
              <a:gd name="connsiteY1" fmla="*/ 0 h 3341451"/>
              <a:gd name="connsiteX2" fmla="*/ 8864600 w 8864600"/>
              <a:gd name="connsiteY2" fmla="*/ 0 h 3341451"/>
              <a:gd name="connsiteX3" fmla="*/ 8029237 w 8864600"/>
              <a:gd name="connsiteY3" fmla="*/ 3341451 h 3341451"/>
              <a:gd name="connsiteX4" fmla="*/ 0 w 8864600"/>
              <a:gd name="connsiteY4" fmla="*/ 3341451 h 3341451"/>
              <a:gd name="connsiteX0" fmla="*/ 0 w 8077200"/>
              <a:gd name="connsiteY0" fmla="*/ 3366851 h 3366851"/>
              <a:gd name="connsiteX1" fmla="*/ 47963 w 8077200"/>
              <a:gd name="connsiteY1" fmla="*/ 0 h 3366851"/>
              <a:gd name="connsiteX2" fmla="*/ 8077200 w 8077200"/>
              <a:gd name="connsiteY2" fmla="*/ 0 h 3366851"/>
              <a:gd name="connsiteX3" fmla="*/ 7241837 w 8077200"/>
              <a:gd name="connsiteY3" fmla="*/ 3341451 h 3366851"/>
              <a:gd name="connsiteX4" fmla="*/ 0 w 8077200"/>
              <a:gd name="connsiteY4" fmla="*/ 3366851 h 3366851"/>
              <a:gd name="connsiteX0" fmla="*/ 0 w 8077200"/>
              <a:gd name="connsiteY0" fmla="*/ 3366851 h 3470946"/>
              <a:gd name="connsiteX1" fmla="*/ 47963 w 8077200"/>
              <a:gd name="connsiteY1" fmla="*/ 0 h 3470946"/>
              <a:gd name="connsiteX2" fmla="*/ 8077200 w 8077200"/>
              <a:gd name="connsiteY2" fmla="*/ 0 h 3470946"/>
              <a:gd name="connsiteX3" fmla="*/ 8007848 w 8077200"/>
              <a:gd name="connsiteY3" fmla="*/ 3470946 h 3470946"/>
              <a:gd name="connsiteX4" fmla="*/ 0 w 8077200"/>
              <a:gd name="connsiteY4" fmla="*/ 3366851 h 3470946"/>
              <a:gd name="connsiteX0" fmla="*/ 0 w 8115905"/>
              <a:gd name="connsiteY0" fmla="*/ 3366851 h 3379644"/>
              <a:gd name="connsiteX1" fmla="*/ 47963 w 8115905"/>
              <a:gd name="connsiteY1" fmla="*/ 0 h 3379644"/>
              <a:gd name="connsiteX2" fmla="*/ 8077200 w 8115905"/>
              <a:gd name="connsiteY2" fmla="*/ 0 h 3379644"/>
              <a:gd name="connsiteX3" fmla="*/ 8115905 w 8115905"/>
              <a:gd name="connsiteY3" fmla="*/ 3379644 h 3379644"/>
              <a:gd name="connsiteX4" fmla="*/ 0 w 8115905"/>
              <a:gd name="connsiteY4" fmla="*/ 3366851 h 3379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5905" h="3379644">
                <a:moveTo>
                  <a:pt x="0" y="3366851"/>
                </a:moveTo>
                <a:lnTo>
                  <a:pt x="47963" y="0"/>
                </a:lnTo>
                <a:lnTo>
                  <a:pt x="8077200" y="0"/>
                </a:lnTo>
                <a:lnTo>
                  <a:pt x="8115905" y="3379644"/>
                </a:lnTo>
                <a:lnTo>
                  <a:pt x="0" y="336685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  <a:tabLst>
                <a:tab pos="0" algn="l"/>
              </a:tabLst>
            </a:pPr>
            <a:endParaRPr lang="ru-RU" sz="1400" dirty="0" smtClean="0">
              <a:solidFill>
                <a:sysClr val="windowText" lastClr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53894517"/>
              </p:ext>
            </p:extLst>
          </p:nvPr>
        </p:nvGraphicFramePr>
        <p:xfrm>
          <a:off x="863600" y="1435100"/>
          <a:ext cx="7556499" cy="3332988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950776"/>
                <a:gridCol w="3605723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2900" algn="l"/>
                          <a:tab pos="800100" algn="l"/>
                          <a:tab pos="5829300" algn="l"/>
                        </a:tabLs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Желаемое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2900" algn="l"/>
                          <a:tab pos="800100" algn="l"/>
                          <a:tab pos="5829300" algn="l"/>
                        </a:tabLs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Действительное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449580" algn="l"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общеобразовательных  организациях должны быть созданы все условия для обучения и развития способностей каждого ребёнка.</a:t>
                      </a:r>
                      <a:endParaRPr lang="ru-RU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Общеобразовательным организациям  приходится тратить дополнительные и значительные по объёму интеллектуальные и организационные усилия для «выравнивания» учащихся, что неизбежно влечёт за собой </a:t>
                      </a:r>
                      <a:r>
                        <a:rPr lang="ru-RU" sz="1800" b="0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сокращение внимания к одарённым и мотивированным детям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endParaRPr lang="ru-RU" sz="18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14751"/>
            <a:ext cx="9144000" cy="629920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Актуальность проекта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араллелограмм 9"/>
          <p:cNvSpPr/>
          <p:nvPr/>
        </p:nvSpPr>
        <p:spPr>
          <a:xfrm>
            <a:off x="0" y="1001950"/>
            <a:ext cx="7924800" cy="433150"/>
          </a:xfrm>
          <a:custGeom>
            <a:avLst/>
            <a:gdLst>
              <a:gd name="connsiteX0" fmla="*/ 0 w 9448800"/>
              <a:gd name="connsiteY0" fmla="*/ 1074688 h 1074688"/>
              <a:gd name="connsiteX1" fmla="*/ 459171 w 9448800"/>
              <a:gd name="connsiteY1" fmla="*/ 0 h 1074688"/>
              <a:gd name="connsiteX2" fmla="*/ 9448800 w 9448800"/>
              <a:gd name="connsiteY2" fmla="*/ 0 h 1074688"/>
              <a:gd name="connsiteX3" fmla="*/ 8989629 w 9448800"/>
              <a:gd name="connsiteY3" fmla="*/ 1074688 h 1074688"/>
              <a:gd name="connsiteX4" fmla="*/ 0 w 9448800"/>
              <a:gd name="connsiteY4" fmla="*/ 1074688 h 1074688"/>
              <a:gd name="connsiteX0" fmla="*/ 328229 w 8989629"/>
              <a:gd name="connsiteY0" fmla="*/ 1087388 h 1087388"/>
              <a:gd name="connsiteX1" fmla="*/ 0 w 8989629"/>
              <a:gd name="connsiteY1" fmla="*/ 0 h 1087388"/>
              <a:gd name="connsiteX2" fmla="*/ 8989629 w 8989629"/>
              <a:gd name="connsiteY2" fmla="*/ 0 h 1087388"/>
              <a:gd name="connsiteX3" fmla="*/ 8530458 w 8989629"/>
              <a:gd name="connsiteY3" fmla="*/ 1074688 h 1087388"/>
              <a:gd name="connsiteX4" fmla="*/ 328229 w 8989629"/>
              <a:gd name="connsiteY4" fmla="*/ 1087388 h 1087388"/>
              <a:gd name="connsiteX0" fmla="*/ 10729 w 8672129"/>
              <a:gd name="connsiteY0" fmla="*/ 1087388 h 1087388"/>
              <a:gd name="connsiteX1" fmla="*/ 0 w 8672129"/>
              <a:gd name="connsiteY1" fmla="*/ 25400 h 1087388"/>
              <a:gd name="connsiteX2" fmla="*/ 8672129 w 8672129"/>
              <a:gd name="connsiteY2" fmla="*/ 0 h 1087388"/>
              <a:gd name="connsiteX3" fmla="*/ 8212958 w 8672129"/>
              <a:gd name="connsiteY3" fmla="*/ 1074688 h 1087388"/>
              <a:gd name="connsiteX4" fmla="*/ 10729 w 8672129"/>
              <a:gd name="connsiteY4" fmla="*/ 1087388 h 1087388"/>
              <a:gd name="connsiteX0" fmla="*/ 10729 w 8672129"/>
              <a:gd name="connsiteY0" fmla="*/ 1087388 h 1087388"/>
              <a:gd name="connsiteX1" fmla="*/ 0 w 8672129"/>
              <a:gd name="connsiteY1" fmla="*/ 25400 h 1087388"/>
              <a:gd name="connsiteX2" fmla="*/ 8672129 w 8672129"/>
              <a:gd name="connsiteY2" fmla="*/ 0 h 1087388"/>
              <a:gd name="connsiteX3" fmla="*/ 8314558 w 8672129"/>
              <a:gd name="connsiteY3" fmla="*/ 1074688 h 1087388"/>
              <a:gd name="connsiteX4" fmla="*/ 10729 w 8672129"/>
              <a:gd name="connsiteY4" fmla="*/ 1087388 h 108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72129" h="1087388">
                <a:moveTo>
                  <a:pt x="10729" y="1087388"/>
                </a:moveTo>
                <a:lnTo>
                  <a:pt x="0" y="25400"/>
                </a:lnTo>
                <a:lnTo>
                  <a:pt x="8672129" y="0"/>
                </a:lnTo>
                <a:lnTo>
                  <a:pt x="8314558" y="1074688"/>
                </a:lnTo>
                <a:lnTo>
                  <a:pt x="10729" y="1087388"/>
                </a:lnTo>
                <a:close/>
              </a:path>
            </a:pathLst>
          </a:cu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5829300" algn="l"/>
              </a:tabLst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Проблема 3.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0851" y="14751"/>
            <a:ext cx="714650" cy="6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164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араллелограмм 7"/>
          <p:cNvSpPr/>
          <p:nvPr/>
        </p:nvSpPr>
        <p:spPr>
          <a:xfrm>
            <a:off x="293809" y="1435100"/>
            <a:ext cx="8189791" cy="4724400"/>
          </a:xfrm>
          <a:custGeom>
            <a:avLst/>
            <a:gdLst>
              <a:gd name="connsiteX0" fmla="*/ 0 w 8864600"/>
              <a:gd name="connsiteY0" fmla="*/ 3341451 h 3341451"/>
              <a:gd name="connsiteX1" fmla="*/ 835363 w 8864600"/>
              <a:gd name="connsiteY1" fmla="*/ 0 h 3341451"/>
              <a:gd name="connsiteX2" fmla="*/ 8864600 w 8864600"/>
              <a:gd name="connsiteY2" fmla="*/ 0 h 3341451"/>
              <a:gd name="connsiteX3" fmla="*/ 8029237 w 8864600"/>
              <a:gd name="connsiteY3" fmla="*/ 3341451 h 3341451"/>
              <a:gd name="connsiteX4" fmla="*/ 0 w 8864600"/>
              <a:gd name="connsiteY4" fmla="*/ 3341451 h 3341451"/>
              <a:gd name="connsiteX0" fmla="*/ 0 w 8077200"/>
              <a:gd name="connsiteY0" fmla="*/ 3366851 h 3366851"/>
              <a:gd name="connsiteX1" fmla="*/ 47963 w 8077200"/>
              <a:gd name="connsiteY1" fmla="*/ 0 h 3366851"/>
              <a:gd name="connsiteX2" fmla="*/ 8077200 w 8077200"/>
              <a:gd name="connsiteY2" fmla="*/ 0 h 3366851"/>
              <a:gd name="connsiteX3" fmla="*/ 7241837 w 8077200"/>
              <a:gd name="connsiteY3" fmla="*/ 3341451 h 3366851"/>
              <a:gd name="connsiteX4" fmla="*/ 0 w 8077200"/>
              <a:gd name="connsiteY4" fmla="*/ 3366851 h 3366851"/>
              <a:gd name="connsiteX0" fmla="*/ 0 w 8077200"/>
              <a:gd name="connsiteY0" fmla="*/ 3366851 h 3470946"/>
              <a:gd name="connsiteX1" fmla="*/ 47963 w 8077200"/>
              <a:gd name="connsiteY1" fmla="*/ 0 h 3470946"/>
              <a:gd name="connsiteX2" fmla="*/ 8077200 w 8077200"/>
              <a:gd name="connsiteY2" fmla="*/ 0 h 3470946"/>
              <a:gd name="connsiteX3" fmla="*/ 8007848 w 8077200"/>
              <a:gd name="connsiteY3" fmla="*/ 3470946 h 3470946"/>
              <a:gd name="connsiteX4" fmla="*/ 0 w 8077200"/>
              <a:gd name="connsiteY4" fmla="*/ 3366851 h 3470946"/>
              <a:gd name="connsiteX0" fmla="*/ 0 w 8115905"/>
              <a:gd name="connsiteY0" fmla="*/ 3366851 h 3379644"/>
              <a:gd name="connsiteX1" fmla="*/ 47963 w 8115905"/>
              <a:gd name="connsiteY1" fmla="*/ 0 h 3379644"/>
              <a:gd name="connsiteX2" fmla="*/ 8077200 w 8115905"/>
              <a:gd name="connsiteY2" fmla="*/ 0 h 3379644"/>
              <a:gd name="connsiteX3" fmla="*/ 8115905 w 8115905"/>
              <a:gd name="connsiteY3" fmla="*/ 3379644 h 3379644"/>
              <a:gd name="connsiteX4" fmla="*/ 0 w 8115905"/>
              <a:gd name="connsiteY4" fmla="*/ 3366851 h 3379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5905" h="3379644">
                <a:moveTo>
                  <a:pt x="0" y="3366851"/>
                </a:moveTo>
                <a:lnTo>
                  <a:pt x="47963" y="0"/>
                </a:lnTo>
                <a:lnTo>
                  <a:pt x="8077200" y="0"/>
                </a:lnTo>
                <a:lnTo>
                  <a:pt x="8115905" y="3379644"/>
                </a:lnTo>
                <a:lnTo>
                  <a:pt x="0" y="336685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  <a:tabLst>
                <a:tab pos="0" algn="l"/>
              </a:tabLst>
            </a:pPr>
            <a:endParaRPr lang="ru-RU" sz="1400" dirty="0" smtClean="0">
              <a:solidFill>
                <a:sysClr val="windowText" lastClr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36794515"/>
              </p:ext>
            </p:extLst>
          </p:nvPr>
        </p:nvGraphicFramePr>
        <p:xfrm>
          <a:off x="325043" y="1435100"/>
          <a:ext cx="8115299" cy="4704588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548457"/>
                <a:gridCol w="456684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2900" algn="l"/>
                          <a:tab pos="800100" algn="l"/>
                          <a:tab pos="5829300" algn="l"/>
                        </a:tabLs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Желаемое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2900" algn="l"/>
                          <a:tab pos="800100" algn="l"/>
                          <a:tab pos="5829300" algn="l"/>
                        </a:tabLs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Действительное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449580" algn="l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Интеллектуально одарённые учащиеся должны развивать свои способности в максимально комфортных условиях.</a:t>
                      </a:r>
                      <a:endParaRPr lang="ru-RU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Как следствие отмеченных выше проблем, возникает проблема </a:t>
                      </a: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адаптации  интеллектуально одарённых учащихся в своих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общеобразовательных учреждениях</a:t>
                      </a: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 одной стороны, часть этих учащихся и их родителей оказывается неудовлетворенной «недостаточным» вниманием к ним в рамках школьного процесса обучения. С другой стороны, одарённые учащиеся часто испытывают сложности во взаимоотношениях в классе, становятся «неудобными» для многих учителей, вынужденных ориентироваться на основную массу учащихся. 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14751"/>
            <a:ext cx="9144000" cy="629920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Актуальность проекта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араллелограмм 9"/>
          <p:cNvSpPr/>
          <p:nvPr/>
        </p:nvSpPr>
        <p:spPr>
          <a:xfrm>
            <a:off x="0" y="1001950"/>
            <a:ext cx="7924800" cy="433150"/>
          </a:xfrm>
          <a:custGeom>
            <a:avLst/>
            <a:gdLst>
              <a:gd name="connsiteX0" fmla="*/ 0 w 9448800"/>
              <a:gd name="connsiteY0" fmla="*/ 1074688 h 1074688"/>
              <a:gd name="connsiteX1" fmla="*/ 459171 w 9448800"/>
              <a:gd name="connsiteY1" fmla="*/ 0 h 1074688"/>
              <a:gd name="connsiteX2" fmla="*/ 9448800 w 9448800"/>
              <a:gd name="connsiteY2" fmla="*/ 0 h 1074688"/>
              <a:gd name="connsiteX3" fmla="*/ 8989629 w 9448800"/>
              <a:gd name="connsiteY3" fmla="*/ 1074688 h 1074688"/>
              <a:gd name="connsiteX4" fmla="*/ 0 w 9448800"/>
              <a:gd name="connsiteY4" fmla="*/ 1074688 h 1074688"/>
              <a:gd name="connsiteX0" fmla="*/ 328229 w 8989629"/>
              <a:gd name="connsiteY0" fmla="*/ 1087388 h 1087388"/>
              <a:gd name="connsiteX1" fmla="*/ 0 w 8989629"/>
              <a:gd name="connsiteY1" fmla="*/ 0 h 1087388"/>
              <a:gd name="connsiteX2" fmla="*/ 8989629 w 8989629"/>
              <a:gd name="connsiteY2" fmla="*/ 0 h 1087388"/>
              <a:gd name="connsiteX3" fmla="*/ 8530458 w 8989629"/>
              <a:gd name="connsiteY3" fmla="*/ 1074688 h 1087388"/>
              <a:gd name="connsiteX4" fmla="*/ 328229 w 8989629"/>
              <a:gd name="connsiteY4" fmla="*/ 1087388 h 1087388"/>
              <a:gd name="connsiteX0" fmla="*/ 10729 w 8672129"/>
              <a:gd name="connsiteY0" fmla="*/ 1087388 h 1087388"/>
              <a:gd name="connsiteX1" fmla="*/ 0 w 8672129"/>
              <a:gd name="connsiteY1" fmla="*/ 25400 h 1087388"/>
              <a:gd name="connsiteX2" fmla="*/ 8672129 w 8672129"/>
              <a:gd name="connsiteY2" fmla="*/ 0 h 1087388"/>
              <a:gd name="connsiteX3" fmla="*/ 8212958 w 8672129"/>
              <a:gd name="connsiteY3" fmla="*/ 1074688 h 1087388"/>
              <a:gd name="connsiteX4" fmla="*/ 10729 w 8672129"/>
              <a:gd name="connsiteY4" fmla="*/ 1087388 h 1087388"/>
              <a:gd name="connsiteX0" fmla="*/ 10729 w 8672129"/>
              <a:gd name="connsiteY0" fmla="*/ 1087388 h 1087388"/>
              <a:gd name="connsiteX1" fmla="*/ 0 w 8672129"/>
              <a:gd name="connsiteY1" fmla="*/ 25400 h 1087388"/>
              <a:gd name="connsiteX2" fmla="*/ 8672129 w 8672129"/>
              <a:gd name="connsiteY2" fmla="*/ 0 h 1087388"/>
              <a:gd name="connsiteX3" fmla="*/ 8314558 w 8672129"/>
              <a:gd name="connsiteY3" fmla="*/ 1074688 h 1087388"/>
              <a:gd name="connsiteX4" fmla="*/ 10729 w 8672129"/>
              <a:gd name="connsiteY4" fmla="*/ 1087388 h 108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72129" h="1087388">
                <a:moveTo>
                  <a:pt x="10729" y="1087388"/>
                </a:moveTo>
                <a:lnTo>
                  <a:pt x="0" y="25400"/>
                </a:lnTo>
                <a:lnTo>
                  <a:pt x="8672129" y="0"/>
                </a:lnTo>
                <a:lnTo>
                  <a:pt x="8314558" y="1074688"/>
                </a:lnTo>
                <a:lnTo>
                  <a:pt x="10729" y="1087388"/>
                </a:lnTo>
                <a:close/>
              </a:path>
            </a:pathLst>
          </a:cu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5829300" algn="l"/>
              </a:tabLst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Проблема 4.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0851" y="14751"/>
            <a:ext cx="714650" cy="6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438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араллелограмм 7"/>
          <p:cNvSpPr/>
          <p:nvPr/>
        </p:nvSpPr>
        <p:spPr>
          <a:xfrm>
            <a:off x="293809" y="1435100"/>
            <a:ext cx="8189791" cy="4470400"/>
          </a:xfrm>
          <a:custGeom>
            <a:avLst/>
            <a:gdLst>
              <a:gd name="connsiteX0" fmla="*/ 0 w 8864600"/>
              <a:gd name="connsiteY0" fmla="*/ 3341451 h 3341451"/>
              <a:gd name="connsiteX1" fmla="*/ 835363 w 8864600"/>
              <a:gd name="connsiteY1" fmla="*/ 0 h 3341451"/>
              <a:gd name="connsiteX2" fmla="*/ 8864600 w 8864600"/>
              <a:gd name="connsiteY2" fmla="*/ 0 h 3341451"/>
              <a:gd name="connsiteX3" fmla="*/ 8029237 w 8864600"/>
              <a:gd name="connsiteY3" fmla="*/ 3341451 h 3341451"/>
              <a:gd name="connsiteX4" fmla="*/ 0 w 8864600"/>
              <a:gd name="connsiteY4" fmla="*/ 3341451 h 3341451"/>
              <a:gd name="connsiteX0" fmla="*/ 0 w 8077200"/>
              <a:gd name="connsiteY0" fmla="*/ 3366851 h 3366851"/>
              <a:gd name="connsiteX1" fmla="*/ 47963 w 8077200"/>
              <a:gd name="connsiteY1" fmla="*/ 0 h 3366851"/>
              <a:gd name="connsiteX2" fmla="*/ 8077200 w 8077200"/>
              <a:gd name="connsiteY2" fmla="*/ 0 h 3366851"/>
              <a:gd name="connsiteX3" fmla="*/ 7241837 w 8077200"/>
              <a:gd name="connsiteY3" fmla="*/ 3341451 h 3366851"/>
              <a:gd name="connsiteX4" fmla="*/ 0 w 8077200"/>
              <a:gd name="connsiteY4" fmla="*/ 3366851 h 3366851"/>
              <a:gd name="connsiteX0" fmla="*/ 0 w 8077200"/>
              <a:gd name="connsiteY0" fmla="*/ 3366851 h 3470946"/>
              <a:gd name="connsiteX1" fmla="*/ 47963 w 8077200"/>
              <a:gd name="connsiteY1" fmla="*/ 0 h 3470946"/>
              <a:gd name="connsiteX2" fmla="*/ 8077200 w 8077200"/>
              <a:gd name="connsiteY2" fmla="*/ 0 h 3470946"/>
              <a:gd name="connsiteX3" fmla="*/ 8007848 w 8077200"/>
              <a:gd name="connsiteY3" fmla="*/ 3470946 h 3470946"/>
              <a:gd name="connsiteX4" fmla="*/ 0 w 8077200"/>
              <a:gd name="connsiteY4" fmla="*/ 3366851 h 3470946"/>
              <a:gd name="connsiteX0" fmla="*/ 0 w 8115905"/>
              <a:gd name="connsiteY0" fmla="*/ 3366851 h 3379644"/>
              <a:gd name="connsiteX1" fmla="*/ 47963 w 8115905"/>
              <a:gd name="connsiteY1" fmla="*/ 0 h 3379644"/>
              <a:gd name="connsiteX2" fmla="*/ 8077200 w 8115905"/>
              <a:gd name="connsiteY2" fmla="*/ 0 h 3379644"/>
              <a:gd name="connsiteX3" fmla="*/ 8115905 w 8115905"/>
              <a:gd name="connsiteY3" fmla="*/ 3379644 h 3379644"/>
              <a:gd name="connsiteX4" fmla="*/ 0 w 8115905"/>
              <a:gd name="connsiteY4" fmla="*/ 3366851 h 3379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5905" h="3379644">
                <a:moveTo>
                  <a:pt x="0" y="3366851"/>
                </a:moveTo>
                <a:lnTo>
                  <a:pt x="47963" y="0"/>
                </a:lnTo>
                <a:lnTo>
                  <a:pt x="8077200" y="0"/>
                </a:lnTo>
                <a:lnTo>
                  <a:pt x="8115905" y="3379644"/>
                </a:lnTo>
                <a:lnTo>
                  <a:pt x="0" y="336685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  <a:tabLst>
                <a:tab pos="0" algn="l"/>
              </a:tabLst>
            </a:pPr>
            <a:endParaRPr lang="ru-RU" sz="1400" dirty="0" smtClean="0">
              <a:solidFill>
                <a:sysClr val="windowText" lastClr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78824452"/>
              </p:ext>
            </p:extLst>
          </p:nvPr>
        </p:nvGraphicFramePr>
        <p:xfrm>
          <a:off x="326752" y="1435100"/>
          <a:ext cx="8115299" cy="4430268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675457"/>
                <a:gridCol w="443984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2900" algn="l"/>
                          <a:tab pos="800100" algn="l"/>
                          <a:tab pos="5829300" algn="l"/>
                        </a:tabLst>
                      </a:pPr>
                      <a:r>
                        <a:rPr lang="ru-RU" sz="1800" b="1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Желаемое</a:t>
                      </a:r>
                      <a:endParaRPr lang="ru-RU" sz="1800" b="1" i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2900" algn="l"/>
                          <a:tab pos="800100" algn="l"/>
                          <a:tab pos="5829300" algn="l"/>
                        </a:tabLst>
                      </a:pPr>
                      <a:r>
                        <a:rPr lang="ru-RU" sz="1800" b="1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Действительное</a:t>
                      </a:r>
                      <a:endParaRPr lang="ru-RU" sz="1800" b="1" i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449580" algn="l">
                        <a:spcAft>
                          <a:spcPts val="0"/>
                        </a:spcAft>
                      </a:pP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«На стыке» общего и высшего профессионального образования необходимо по возможности осуществлять более раннюю адаптацию интеллектуально одаренных учащихся к уровню вузовских программ и методик обучения, что позволяет исключить «стресс перехода» </a:t>
                      </a:r>
                      <a:endParaRPr lang="ru-RU" sz="1600" b="1" i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сегодняшний день отсутствуют механизмы обеспечения непрерывности индивидуальных образовательных траекторий школьников, преемственности общего среднего и высшего образования. </a:t>
                      </a:r>
                    </a:p>
                    <a:p>
                      <a:pPr algn="l"/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ВУЗ, как правило, «приближает» школу к себе, ограничиваясь заключением договоров с общеобразовательными учреждениями и предоставлением  своих учебных помещений для проведения  занятий со школьниками. </a:t>
                      </a:r>
                      <a:endParaRPr lang="ru-RU" sz="1800" b="1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14751"/>
            <a:ext cx="9144000" cy="629920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Актуальность проекта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араллелограмм 9"/>
          <p:cNvSpPr/>
          <p:nvPr/>
        </p:nvSpPr>
        <p:spPr>
          <a:xfrm>
            <a:off x="0" y="1001950"/>
            <a:ext cx="7924800" cy="433150"/>
          </a:xfrm>
          <a:custGeom>
            <a:avLst/>
            <a:gdLst>
              <a:gd name="connsiteX0" fmla="*/ 0 w 9448800"/>
              <a:gd name="connsiteY0" fmla="*/ 1074688 h 1074688"/>
              <a:gd name="connsiteX1" fmla="*/ 459171 w 9448800"/>
              <a:gd name="connsiteY1" fmla="*/ 0 h 1074688"/>
              <a:gd name="connsiteX2" fmla="*/ 9448800 w 9448800"/>
              <a:gd name="connsiteY2" fmla="*/ 0 h 1074688"/>
              <a:gd name="connsiteX3" fmla="*/ 8989629 w 9448800"/>
              <a:gd name="connsiteY3" fmla="*/ 1074688 h 1074688"/>
              <a:gd name="connsiteX4" fmla="*/ 0 w 9448800"/>
              <a:gd name="connsiteY4" fmla="*/ 1074688 h 1074688"/>
              <a:gd name="connsiteX0" fmla="*/ 328229 w 8989629"/>
              <a:gd name="connsiteY0" fmla="*/ 1087388 h 1087388"/>
              <a:gd name="connsiteX1" fmla="*/ 0 w 8989629"/>
              <a:gd name="connsiteY1" fmla="*/ 0 h 1087388"/>
              <a:gd name="connsiteX2" fmla="*/ 8989629 w 8989629"/>
              <a:gd name="connsiteY2" fmla="*/ 0 h 1087388"/>
              <a:gd name="connsiteX3" fmla="*/ 8530458 w 8989629"/>
              <a:gd name="connsiteY3" fmla="*/ 1074688 h 1087388"/>
              <a:gd name="connsiteX4" fmla="*/ 328229 w 8989629"/>
              <a:gd name="connsiteY4" fmla="*/ 1087388 h 1087388"/>
              <a:gd name="connsiteX0" fmla="*/ 10729 w 8672129"/>
              <a:gd name="connsiteY0" fmla="*/ 1087388 h 1087388"/>
              <a:gd name="connsiteX1" fmla="*/ 0 w 8672129"/>
              <a:gd name="connsiteY1" fmla="*/ 25400 h 1087388"/>
              <a:gd name="connsiteX2" fmla="*/ 8672129 w 8672129"/>
              <a:gd name="connsiteY2" fmla="*/ 0 h 1087388"/>
              <a:gd name="connsiteX3" fmla="*/ 8212958 w 8672129"/>
              <a:gd name="connsiteY3" fmla="*/ 1074688 h 1087388"/>
              <a:gd name="connsiteX4" fmla="*/ 10729 w 8672129"/>
              <a:gd name="connsiteY4" fmla="*/ 1087388 h 1087388"/>
              <a:gd name="connsiteX0" fmla="*/ 10729 w 8672129"/>
              <a:gd name="connsiteY0" fmla="*/ 1087388 h 1087388"/>
              <a:gd name="connsiteX1" fmla="*/ 0 w 8672129"/>
              <a:gd name="connsiteY1" fmla="*/ 25400 h 1087388"/>
              <a:gd name="connsiteX2" fmla="*/ 8672129 w 8672129"/>
              <a:gd name="connsiteY2" fmla="*/ 0 h 1087388"/>
              <a:gd name="connsiteX3" fmla="*/ 8314558 w 8672129"/>
              <a:gd name="connsiteY3" fmla="*/ 1074688 h 1087388"/>
              <a:gd name="connsiteX4" fmla="*/ 10729 w 8672129"/>
              <a:gd name="connsiteY4" fmla="*/ 1087388 h 108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72129" h="1087388">
                <a:moveTo>
                  <a:pt x="10729" y="1087388"/>
                </a:moveTo>
                <a:lnTo>
                  <a:pt x="0" y="25400"/>
                </a:lnTo>
                <a:lnTo>
                  <a:pt x="8672129" y="0"/>
                </a:lnTo>
                <a:lnTo>
                  <a:pt x="8314558" y="1074688"/>
                </a:lnTo>
                <a:lnTo>
                  <a:pt x="10729" y="1087388"/>
                </a:lnTo>
                <a:close/>
              </a:path>
            </a:pathLst>
          </a:cu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5829300" algn="l"/>
              </a:tabLst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Проблема 5.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0851" y="14751"/>
            <a:ext cx="714650" cy="6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074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араллелограмм 7"/>
          <p:cNvSpPr/>
          <p:nvPr/>
        </p:nvSpPr>
        <p:spPr>
          <a:xfrm>
            <a:off x="293809" y="1435100"/>
            <a:ext cx="8189791" cy="3594100"/>
          </a:xfrm>
          <a:custGeom>
            <a:avLst/>
            <a:gdLst>
              <a:gd name="connsiteX0" fmla="*/ 0 w 8864600"/>
              <a:gd name="connsiteY0" fmla="*/ 3341451 h 3341451"/>
              <a:gd name="connsiteX1" fmla="*/ 835363 w 8864600"/>
              <a:gd name="connsiteY1" fmla="*/ 0 h 3341451"/>
              <a:gd name="connsiteX2" fmla="*/ 8864600 w 8864600"/>
              <a:gd name="connsiteY2" fmla="*/ 0 h 3341451"/>
              <a:gd name="connsiteX3" fmla="*/ 8029237 w 8864600"/>
              <a:gd name="connsiteY3" fmla="*/ 3341451 h 3341451"/>
              <a:gd name="connsiteX4" fmla="*/ 0 w 8864600"/>
              <a:gd name="connsiteY4" fmla="*/ 3341451 h 3341451"/>
              <a:gd name="connsiteX0" fmla="*/ 0 w 8077200"/>
              <a:gd name="connsiteY0" fmla="*/ 3366851 h 3366851"/>
              <a:gd name="connsiteX1" fmla="*/ 47963 w 8077200"/>
              <a:gd name="connsiteY1" fmla="*/ 0 h 3366851"/>
              <a:gd name="connsiteX2" fmla="*/ 8077200 w 8077200"/>
              <a:gd name="connsiteY2" fmla="*/ 0 h 3366851"/>
              <a:gd name="connsiteX3" fmla="*/ 7241837 w 8077200"/>
              <a:gd name="connsiteY3" fmla="*/ 3341451 h 3366851"/>
              <a:gd name="connsiteX4" fmla="*/ 0 w 8077200"/>
              <a:gd name="connsiteY4" fmla="*/ 3366851 h 3366851"/>
              <a:gd name="connsiteX0" fmla="*/ 0 w 8077200"/>
              <a:gd name="connsiteY0" fmla="*/ 3366851 h 3470946"/>
              <a:gd name="connsiteX1" fmla="*/ 47963 w 8077200"/>
              <a:gd name="connsiteY1" fmla="*/ 0 h 3470946"/>
              <a:gd name="connsiteX2" fmla="*/ 8077200 w 8077200"/>
              <a:gd name="connsiteY2" fmla="*/ 0 h 3470946"/>
              <a:gd name="connsiteX3" fmla="*/ 8007848 w 8077200"/>
              <a:gd name="connsiteY3" fmla="*/ 3470946 h 3470946"/>
              <a:gd name="connsiteX4" fmla="*/ 0 w 8077200"/>
              <a:gd name="connsiteY4" fmla="*/ 3366851 h 3470946"/>
              <a:gd name="connsiteX0" fmla="*/ 0 w 8115905"/>
              <a:gd name="connsiteY0" fmla="*/ 3366851 h 3379644"/>
              <a:gd name="connsiteX1" fmla="*/ 47963 w 8115905"/>
              <a:gd name="connsiteY1" fmla="*/ 0 h 3379644"/>
              <a:gd name="connsiteX2" fmla="*/ 8077200 w 8115905"/>
              <a:gd name="connsiteY2" fmla="*/ 0 h 3379644"/>
              <a:gd name="connsiteX3" fmla="*/ 8115905 w 8115905"/>
              <a:gd name="connsiteY3" fmla="*/ 3379644 h 3379644"/>
              <a:gd name="connsiteX4" fmla="*/ 0 w 8115905"/>
              <a:gd name="connsiteY4" fmla="*/ 3366851 h 3379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5905" h="3379644">
                <a:moveTo>
                  <a:pt x="0" y="3366851"/>
                </a:moveTo>
                <a:lnTo>
                  <a:pt x="47963" y="0"/>
                </a:lnTo>
                <a:lnTo>
                  <a:pt x="8077200" y="0"/>
                </a:lnTo>
                <a:lnTo>
                  <a:pt x="8115905" y="3379644"/>
                </a:lnTo>
                <a:lnTo>
                  <a:pt x="0" y="336685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  <a:tabLst>
                <a:tab pos="0" algn="l"/>
              </a:tabLst>
            </a:pPr>
            <a:endParaRPr lang="ru-RU" sz="1400" dirty="0" smtClean="0">
              <a:solidFill>
                <a:sysClr val="windowText" lastClr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87226014"/>
              </p:ext>
            </p:extLst>
          </p:nvPr>
        </p:nvGraphicFramePr>
        <p:xfrm>
          <a:off x="326752" y="1435100"/>
          <a:ext cx="8115299" cy="3607308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675457"/>
                <a:gridCol w="443984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2900" algn="l"/>
                          <a:tab pos="800100" algn="l"/>
                          <a:tab pos="5829300" algn="l"/>
                        </a:tabLst>
                      </a:pPr>
                      <a:r>
                        <a:rPr lang="ru-RU" sz="1800" b="1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Желаемое</a:t>
                      </a:r>
                      <a:endParaRPr lang="ru-RU" sz="1800" b="1" i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2900" algn="l"/>
                          <a:tab pos="800100" algn="l"/>
                          <a:tab pos="5829300" algn="l"/>
                        </a:tabLst>
                      </a:pPr>
                      <a:r>
                        <a:rPr lang="ru-RU" sz="1800" b="1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Действительное</a:t>
                      </a:r>
                      <a:endParaRPr lang="ru-RU" sz="1800" b="1" i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Выпускники – победители и призёры олимпиад и конференций могут  стать  очень  перспективными молодыми учёными Кубани, внести значительный вклад в развитие кубанской науки.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Необходимо  побуждать мотивацию одарённых детей и их родителей к поступлению  в  вузы  Краснодара и Краснодарского края.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Возникает 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потребительское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отношение интеллектуально одарённых детей и их родителей к образовательному учреждению (школе, учреждению ДОД), что приводит к утрате моральных  и социальных обязательств по отношению к этим учреждениям, а также к городу и региону).</a:t>
                      </a:r>
                      <a:endParaRPr lang="ru-RU" sz="1800" b="1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14751"/>
            <a:ext cx="9144000" cy="629920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Актуальность проекта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араллелограмм 9"/>
          <p:cNvSpPr/>
          <p:nvPr/>
        </p:nvSpPr>
        <p:spPr>
          <a:xfrm>
            <a:off x="0" y="1001950"/>
            <a:ext cx="7924800" cy="433150"/>
          </a:xfrm>
          <a:custGeom>
            <a:avLst/>
            <a:gdLst>
              <a:gd name="connsiteX0" fmla="*/ 0 w 9448800"/>
              <a:gd name="connsiteY0" fmla="*/ 1074688 h 1074688"/>
              <a:gd name="connsiteX1" fmla="*/ 459171 w 9448800"/>
              <a:gd name="connsiteY1" fmla="*/ 0 h 1074688"/>
              <a:gd name="connsiteX2" fmla="*/ 9448800 w 9448800"/>
              <a:gd name="connsiteY2" fmla="*/ 0 h 1074688"/>
              <a:gd name="connsiteX3" fmla="*/ 8989629 w 9448800"/>
              <a:gd name="connsiteY3" fmla="*/ 1074688 h 1074688"/>
              <a:gd name="connsiteX4" fmla="*/ 0 w 9448800"/>
              <a:gd name="connsiteY4" fmla="*/ 1074688 h 1074688"/>
              <a:gd name="connsiteX0" fmla="*/ 328229 w 8989629"/>
              <a:gd name="connsiteY0" fmla="*/ 1087388 h 1087388"/>
              <a:gd name="connsiteX1" fmla="*/ 0 w 8989629"/>
              <a:gd name="connsiteY1" fmla="*/ 0 h 1087388"/>
              <a:gd name="connsiteX2" fmla="*/ 8989629 w 8989629"/>
              <a:gd name="connsiteY2" fmla="*/ 0 h 1087388"/>
              <a:gd name="connsiteX3" fmla="*/ 8530458 w 8989629"/>
              <a:gd name="connsiteY3" fmla="*/ 1074688 h 1087388"/>
              <a:gd name="connsiteX4" fmla="*/ 328229 w 8989629"/>
              <a:gd name="connsiteY4" fmla="*/ 1087388 h 1087388"/>
              <a:gd name="connsiteX0" fmla="*/ 10729 w 8672129"/>
              <a:gd name="connsiteY0" fmla="*/ 1087388 h 1087388"/>
              <a:gd name="connsiteX1" fmla="*/ 0 w 8672129"/>
              <a:gd name="connsiteY1" fmla="*/ 25400 h 1087388"/>
              <a:gd name="connsiteX2" fmla="*/ 8672129 w 8672129"/>
              <a:gd name="connsiteY2" fmla="*/ 0 h 1087388"/>
              <a:gd name="connsiteX3" fmla="*/ 8212958 w 8672129"/>
              <a:gd name="connsiteY3" fmla="*/ 1074688 h 1087388"/>
              <a:gd name="connsiteX4" fmla="*/ 10729 w 8672129"/>
              <a:gd name="connsiteY4" fmla="*/ 1087388 h 1087388"/>
              <a:gd name="connsiteX0" fmla="*/ 10729 w 8672129"/>
              <a:gd name="connsiteY0" fmla="*/ 1087388 h 1087388"/>
              <a:gd name="connsiteX1" fmla="*/ 0 w 8672129"/>
              <a:gd name="connsiteY1" fmla="*/ 25400 h 1087388"/>
              <a:gd name="connsiteX2" fmla="*/ 8672129 w 8672129"/>
              <a:gd name="connsiteY2" fmla="*/ 0 h 1087388"/>
              <a:gd name="connsiteX3" fmla="*/ 8314558 w 8672129"/>
              <a:gd name="connsiteY3" fmla="*/ 1074688 h 1087388"/>
              <a:gd name="connsiteX4" fmla="*/ 10729 w 8672129"/>
              <a:gd name="connsiteY4" fmla="*/ 1087388 h 108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72129" h="1087388">
                <a:moveTo>
                  <a:pt x="10729" y="1087388"/>
                </a:moveTo>
                <a:lnTo>
                  <a:pt x="0" y="25400"/>
                </a:lnTo>
                <a:lnTo>
                  <a:pt x="8672129" y="0"/>
                </a:lnTo>
                <a:lnTo>
                  <a:pt x="8314558" y="1074688"/>
                </a:lnTo>
                <a:lnTo>
                  <a:pt x="10729" y="1087388"/>
                </a:lnTo>
                <a:close/>
              </a:path>
            </a:pathLst>
          </a:cu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5829300" algn="l"/>
              </a:tabLst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Проблема 6.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0851" y="14751"/>
            <a:ext cx="714650" cy="6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019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250</TotalTime>
  <Words>3354</Words>
  <Application>Microsoft Office PowerPoint</Application>
  <PresentationFormat>Экран (4:3)</PresentationFormat>
  <Paragraphs>404</Paragraphs>
  <Slides>32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Тема Office</vt:lpstr>
      <vt:lpstr>Picture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Виталий</dc:creator>
  <cp:lastModifiedBy>User</cp:lastModifiedBy>
  <cp:revision>20</cp:revision>
  <dcterms:created xsi:type="dcterms:W3CDTF">2014-12-08T08:06:43Z</dcterms:created>
  <dcterms:modified xsi:type="dcterms:W3CDTF">2015-02-16T14:54:01Z</dcterms:modified>
</cp:coreProperties>
</file>