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3" r:id="rId4"/>
    <p:sldId id="274" r:id="rId5"/>
    <p:sldId id="264" r:id="rId6"/>
    <p:sldId id="276" r:id="rId7"/>
    <p:sldId id="272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3366CC"/>
    <a:srgbClr val="660033"/>
    <a:srgbClr val="0033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 varScale="1">
        <p:scale>
          <a:sx n="48" d="100"/>
          <a:sy n="48" d="100"/>
        </p:scale>
        <p:origin x="-10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7DDD2-CD40-464E-BCB3-223DDAD687F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7A4B3-F2FE-46B5-8EDC-CC55D147B95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B6DA0-3AE5-4C8A-B167-7F67B5E46D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B3C41-8252-4CE6-AE5D-13B6326D96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95704-1695-47AA-B80E-9AD234717A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34D9B-80DB-4168-98AD-CF532CE9DD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EBC5D-3868-449B-A89D-35D5F006D20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8A53E-7788-4B9E-A619-779A1A7F098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4EAE-C510-4E95-9824-ED2845C2686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BBF5D-FBBB-4877-AB97-E56DA4929B7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F94DD-FB7A-4E34-9B72-0CF1C8253F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BFDEE3-3E05-4A66-9B60-0A20B037DF6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251520" y="4941169"/>
            <a:ext cx="8496944" cy="1809686"/>
          </a:xfrm>
        </p:spPr>
        <p:txBody>
          <a:bodyPr/>
          <a:lstStyle/>
          <a:p>
            <a:r>
              <a:rPr lang="ru-RU" sz="2400" b="1" dirty="0" smtClean="0">
                <a:solidFill>
                  <a:srgbClr val="663300"/>
                </a:solidFill>
              </a:rPr>
              <a:t>ОРГАНИЗАЦИЯ СОВМЕСТНОЙ </a:t>
            </a:r>
            <a:br>
              <a:rPr lang="ru-RU" sz="2400" b="1" dirty="0" smtClean="0">
                <a:solidFill>
                  <a:srgbClr val="663300"/>
                </a:solidFill>
              </a:rPr>
            </a:br>
            <a:r>
              <a:rPr lang="ru-RU" sz="2400" b="1" dirty="0" smtClean="0">
                <a:solidFill>
                  <a:srgbClr val="663300"/>
                </a:solidFill>
              </a:rPr>
              <a:t>ДЕТСКО-ВЗРОСЛОЙ ДЕЯТЕЛЬНОСТИ </a:t>
            </a:r>
            <a:br>
              <a:rPr lang="ru-RU" sz="2400" b="1" dirty="0" smtClean="0">
                <a:solidFill>
                  <a:srgbClr val="663300"/>
                </a:solidFill>
              </a:rPr>
            </a:br>
            <a:r>
              <a:rPr lang="ru-RU" sz="2400" b="1" dirty="0" smtClean="0">
                <a:solidFill>
                  <a:srgbClr val="663300"/>
                </a:solidFill>
              </a:rPr>
              <a:t>ПРИ РЕШЕНИИ ЗАДАЧ ОБРАЗОВАТЕЛЬНЫХ ОБЛАСТЕЙ ООП ДО</a:t>
            </a:r>
            <a:endParaRPr lang="es-ES" sz="2400" b="1" dirty="0">
              <a:solidFill>
                <a:srgbClr val="6633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509330" y="1628800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Краевой семинар для педагогов ДОО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221" y="1124744"/>
            <a:ext cx="8748464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Ребенок в состоянии с помощью подражания в коллективной деятельности под руководством взрослых сделать гораздо больше и, притом, сделать с пониманием, самостоятельно».</a:t>
            </a:r>
            <a:endParaRPr lang="ru-RU" sz="28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endParaRPr lang="ru-RU" sz="2800" b="1" i="1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r>
              <a:rPr lang="ru-RU" sz="2800" b="1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Л.С. Выготский</a:t>
            </a:r>
            <a:endParaRPr lang="ru-RU" sz="2800" b="1" i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57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2400" dirty="0"/>
              <a:t>1.4. Основные принципы дошкольного </a:t>
            </a:r>
            <a:r>
              <a:rPr lang="ru-RU" sz="2400" dirty="0" smtClean="0"/>
              <a:t>образования:</a:t>
            </a:r>
          </a:p>
          <a:p>
            <a:r>
              <a:rPr lang="ru-RU" sz="2400" dirty="0" smtClean="0"/>
              <a:t>… «2) построение образовательной деятельности </a:t>
            </a:r>
            <a:r>
              <a:rPr lang="ru-RU" sz="2400" b="1" dirty="0" smtClean="0">
                <a:solidFill>
                  <a:srgbClr val="FF0000"/>
                </a:solidFill>
              </a:rPr>
              <a:t>на основе индивидуальных особенностей каждого ребенка</a:t>
            </a:r>
            <a:r>
              <a:rPr lang="ru-RU" sz="2400" dirty="0" smtClean="0"/>
              <a:t>, при котором сам ребенок становится активным в выборе содержания своего образования, становится субъектом образования;</a:t>
            </a:r>
          </a:p>
          <a:p>
            <a:r>
              <a:rPr lang="ru-RU" sz="2400" dirty="0" smtClean="0"/>
              <a:t>3</a:t>
            </a:r>
            <a:r>
              <a:rPr lang="ru-RU" sz="2400" dirty="0"/>
              <a:t>) содействие и сотрудничество детей и взрослых, </a:t>
            </a:r>
            <a:r>
              <a:rPr lang="ru-RU" sz="2400" b="1" dirty="0">
                <a:solidFill>
                  <a:srgbClr val="FF0000"/>
                </a:solidFill>
              </a:rPr>
              <a:t>признание ребенка полноценным участником (субъектом) образовательных отношений</a:t>
            </a:r>
            <a:r>
              <a:rPr lang="ru-RU" sz="2400" dirty="0"/>
              <a:t>;</a:t>
            </a:r>
          </a:p>
          <a:p>
            <a:r>
              <a:rPr lang="ru-RU" sz="2400" dirty="0"/>
              <a:t>4) </a:t>
            </a:r>
            <a:r>
              <a:rPr lang="ru-RU" sz="2400" b="1" dirty="0">
                <a:solidFill>
                  <a:srgbClr val="FF0000"/>
                </a:solidFill>
              </a:rPr>
              <a:t>поддержка инициативы </a:t>
            </a:r>
            <a:r>
              <a:rPr lang="ru-RU" sz="2400" dirty="0"/>
              <a:t>детей в различных видах деятельности…».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24369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ony\YandexDisk-shuravahrushev.vahruschev\Скриншоты\2015-11-06 16-01-17 Скриншот экра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91664"/>
            <a:ext cx="6365136" cy="424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1380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flipH="1">
            <a:off x="3035843" y="707504"/>
            <a:ext cx="3791487" cy="52322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dirty="0" smtClean="0"/>
              <a:t>Виды деятельности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80728" y="1556792"/>
            <a:ext cx="7651712" cy="320087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endParaRPr lang="ru-RU" sz="1000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000" dirty="0"/>
              <a:t>Игровая  деятельность.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000" dirty="0"/>
              <a:t>Коммуникативная  деятельность.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000" dirty="0"/>
              <a:t>Познавательно-исследовательская деятельность.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000" dirty="0"/>
              <a:t>Восприятие  художественной литературы и фольклора.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000" dirty="0"/>
              <a:t>Самообслуживание  и элементарный бытовой труд.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000" dirty="0"/>
              <a:t>Конструирование. 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000" dirty="0"/>
              <a:t>Изобразительная  деятельность.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000" dirty="0"/>
              <a:t>Музыкальная  деятельность.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000" dirty="0"/>
              <a:t>Двигательная деятельность. </a:t>
            </a:r>
          </a:p>
          <a:p>
            <a:pPr>
              <a:spcAft>
                <a:spcPts val="600"/>
              </a:spcAft>
            </a:pPr>
            <a:endParaRPr lang="ru-RU" sz="1000" dirty="0"/>
          </a:p>
          <a:p>
            <a:pPr>
              <a:spcAft>
                <a:spcPts val="600"/>
              </a:spcAft>
            </a:pP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515387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image.samanyoluhaber.com/media/fotogaleri/2014/02/18/15884/p18eksf536j831o17138su3u2o1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84" y="2858774"/>
            <a:ext cx="3177496" cy="3177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5949279"/>
            <a:ext cx="8712968" cy="5760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283970" y="5304135"/>
            <a:ext cx="5688632" cy="645144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662669" y="4838342"/>
            <a:ext cx="3312368" cy="44464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0384" y="404664"/>
            <a:ext cx="8496944" cy="2240400"/>
          </a:xfrm>
          <a:prstGeom prst="roundRect">
            <a:avLst/>
          </a:prstGeom>
          <a:solidFill>
            <a:srgbClr val="99FF99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ru-RU" sz="4000" b="1" dirty="0" smtClean="0">
                <a:solidFill>
                  <a:schemeClr val="accent2"/>
                </a:solidFill>
              </a:rPr>
              <a:t>  </a:t>
            </a:r>
            <a:r>
              <a:rPr lang="ru-RU" sz="3200" b="1" dirty="0" smtClean="0">
                <a:solidFill>
                  <a:schemeClr val="accent2"/>
                </a:solidFill>
              </a:rPr>
              <a:t>От совместной образовательной деятельности педагога и детей к самостоятельной деятельности ребенка</a:t>
            </a:r>
            <a:endParaRPr lang="ru-RU" sz="3200" b="1" dirty="0">
              <a:solidFill>
                <a:schemeClr val="accent2"/>
              </a:solidFill>
            </a:endParaRPr>
          </a:p>
        </p:txBody>
      </p:sp>
      <p:pic>
        <p:nvPicPr>
          <p:cNvPr id="6" name="Picture 2" descr="http://blog.quibids.com/wp-content/uploads/2013/08/iStock_000013700405Small-e137599583176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034" y="2858977"/>
            <a:ext cx="2507940" cy="2507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www.dmaiuscola.it/contenuti/96/10-regole-colloqui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  <a14:imgEffect>
                      <a14:sharpenSoften amount="50000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993" y="2492896"/>
            <a:ext cx="3852927" cy="2874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0704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980728"/>
            <a:ext cx="6696744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855699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5658</TotalTime>
  <Words>145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Diseño predeterminado</vt:lpstr>
      <vt:lpstr>ОРГАНИЗАЦИЯ СОВМЕСТНОЙ  ДЕТСКО-ВЗРОСЛОЙ ДЕЯТЕЛЬНОСТИ  ПРИ РЕШЕНИИ ЗАДАЧ ОБРАЗОВАТЕЛЬНЫХ ОБЛАСТЕЙ ООП ДО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ASUS</cp:lastModifiedBy>
  <cp:revision>754</cp:revision>
  <dcterms:created xsi:type="dcterms:W3CDTF">2010-05-23T14:28:12Z</dcterms:created>
  <dcterms:modified xsi:type="dcterms:W3CDTF">2016-03-23T20:47:51Z</dcterms:modified>
</cp:coreProperties>
</file>