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12" r:id="rId3"/>
    <p:sldId id="313" r:id="rId4"/>
    <p:sldId id="324" r:id="rId5"/>
    <p:sldId id="320" r:id="rId6"/>
    <p:sldId id="306" r:id="rId7"/>
    <p:sldId id="325" r:id="rId8"/>
    <p:sldId id="326" r:id="rId9"/>
    <p:sldId id="327" r:id="rId10"/>
    <p:sldId id="318" r:id="rId11"/>
    <p:sldId id="316" r:id="rId12"/>
    <p:sldId id="310" r:id="rId13"/>
    <p:sldId id="307" r:id="rId14"/>
    <p:sldId id="317" r:id="rId15"/>
    <p:sldId id="319" r:id="rId16"/>
    <p:sldId id="321" r:id="rId17"/>
    <p:sldId id="315" r:id="rId18"/>
    <p:sldId id="291" r:id="rId19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B2"/>
    <a:srgbClr val="00FFFF"/>
    <a:srgbClr val="99CCFF"/>
    <a:srgbClr val="CCECFF"/>
    <a:srgbClr val="EFF7A7"/>
    <a:srgbClr val="EBB3E0"/>
    <a:srgbClr val="F4EFAA"/>
    <a:srgbClr val="FF9999"/>
    <a:srgbClr val="FFCC66"/>
    <a:srgbClr val="AFE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3B407-03EC-40EE-822A-DA22CA364A3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49EE2AC-E747-4D51-BB36-DA0398464DA2}">
      <dgm:prSet phldrT="[Текст]"/>
      <dgm:spPr/>
      <dgm:t>
        <a:bodyPr/>
        <a:lstStyle/>
        <a:p>
          <a:r>
            <a:rPr lang="ru-RU" b="1" dirty="0" smtClean="0">
              <a:solidFill>
                <a:srgbClr val="0E2DB2"/>
              </a:solidFill>
            </a:rPr>
            <a:t>Непосредственные результаты инновационной деятельности</a:t>
          </a:r>
          <a:endParaRPr lang="ru-RU" b="1" dirty="0">
            <a:solidFill>
              <a:srgbClr val="0E2DB2"/>
            </a:solidFill>
          </a:endParaRPr>
        </a:p>
      </dgm:t>
    </dgm:pt>
    <dgm:pt modelId="{A93C5880-2631-42DD-87A2-DA489B01C180}" type="parTrans" cxnId="{137123AC-FF6D-4806-AD47-72531E12BBB5}">
      <dgm:prSet/>
      <dgm:spPr/>
      <dgm:t>
        <a:bodyPr/>
        <a:lstStyle/>
        <a:p>
          <a:endParaRPr lang="ru-RU"/>
        </a:p>
      </dgm:t>
    </dgm:pt>
    <dgm:pt modelId="{93CDE279-4ED8-4318-BDBA-21D56A9B3F85}" type="sibTrans" cxnId="{137123AC-FF6D-4806-AD47-72531E12BBB5}">
      <dgm:prSet/>
      <dgm:spPr/>
      <dgm:t>
        <a:bodyPr/>
        <a:lstStyle/>
        <a:p>
          <a:endParaRPr lang="ru-RU"/>
        </a:p>
      </dgm:t>
    </dgm:pt>
    <dgm:pt modelId="{FB029DD7-8F63-4DD1-9E0E-AEBB6BFD85E1}">
      <dgm:prSet phldrT="[Текст]"/>
      <dgm:spPr/>
      <dgm:t>
        <a:bodyPr/>
        <a:lstStyle/>
        <a:p>
          <a:r>
            <a:rPr lang="ru-RU" b="1" dirty="0" smtClean="0">
              <a:solidFill>
                <a:srgbClr val="0E2DB2"/>
              </a:solidFill>
            </a:rPr>
            <a:t>Среднесрочные результаты ИД</a:t>
          </a:r>
          <a:endParaRPr lang="ru-RU" b="1" dirty="0">
            <a:solidFill>
              <a:srgbClr val="0E2DB2"/>
            </a:solidFill>
          </a:endParaRPr>
        </a:p>
      </dgm:t>
    </dgm:pt>
    <dgm:pt modelId="{92EE7AEF-2962-434D-91A6-42E678399769}" type="parTrans" cxnId="{99DAD5BC-CEA8-4BF5-A725-3FB4B0226759}">
      <dgm:prSet/>
      <dgm:spPr/>
      <dgm:t>
        <a:bodyPr/>
        <a:lstStyle/>
        <a:p>
          <a:endParaRPr lang="ru-RU"/>
        </a:p>
      </dgm:t>
    </dgm:pt>
    <dgm:pt modelId="{9C06B525-2EB3-48BD-A6A8-91DCB4A82FEA}" type="sibTrans" cxnId="{99DAD5BC-CEA8-4BF5-A725-3FB4B0226759}">
      <dgm:prSet/>
      <dgm:spPr/>
      <dgm:t>
        <a:bodyPr/>
        <a:lstStyle/>
        <a:p>
          <a:endParaRPr lang="ru-RU"/>
        </a:p>
      </dgm:t>
    </dgm:pt>
    <dgm:pt modelId="{6FD5C4C8-23FE-46BB-A334-57EE74AD4BB8}">
      <dgm:prSet phldrT="[Текст]"/>
      <dgm:spPr/>
      <dgm:t>
        <a:bodyPr/>
        <a:lstStyle/>
        <a:p>
          <a:r>
            <a:rPr lang="ru-RU" b="1" dirty="0" smtClean="0">
              <a:solidFill>
                <a:srgbClr val="0E2DB2"/>
              </a:solidFill>
            </a:rPr>
            <a:t>Долгосрочные результаты ИД</a:t>
          </a:r>
          <a:endParaRPr lang="ru-RU" b="1" dirty="0">
            <a:solidFill>
              <a:srgbClr val="0E2DB2"/>
            </a:solidFill>
          </a:endParaRPr>
        </a:p>
      </dgm:t>
    </dgm:pt>
    <dgm:pt modelId="{6E9909B8-EF1F-4236-8FD4-B768F13FB823}" type="parTrans" cxnId="{BFE348C3-9123-4092-AE5A-D4EDC40486F4}">
      <dgm:prSet/>
      <dgm:spPr/>
      <dgm:t>
        <a:bodyPr/>
        <a:lstStyle/>
        <a:p>
          <a:endParaRPr lang="ru-RU"/>
        </a:p>
      </dgm:t>
    </dgm:pt>
    <dgm:pt modelId="{15DF7221-0A00-447F-AF7F-A227BBC4BE03}" type="sibTrans" cxnId="{BFE348C3-9123-4092-AE5A-D4EDC40486F4}">
      <dgm:prSet/>
      <dgm:spPr/>
      <dgm:t>
        <a:bodyPr/>
        <a:lstStyle/>
        <a:p>
          <a:endParaRPr lang="ru-RU"/>
        </a:p>
      </dgm:t>
    </dgm:pt>
    <dgm:pt modelId="{D819F3E1-2724-43EC-AC8B-1FDA382A00F6}" type="pres">
      <dgm:prSet presAssocID="{D3B3B407-03EC-40EE-822A-DA22CA364A38}" presName="linearFlow" presStyleCnt="0">
        <dgm:presLayoutVars>
          <dgm:dir/>
          <dgm:resizeHandles val="exact"/>
        </dgm:presLayoutVars>
      </dgm:prSet>
      <dgm:spPr/>
    </dgm:pt>
    <dgm:pt modelId="{951835E3-2361-449F-AEDE-CA076E3CAD4F}" type="pres">
      <dgm:prSet presAssocID="{549EE2AC-E747-4D51-BB36-DA0398464DA2}" presName="composite" presStyleCnt="0"/>
      <dgm:spPr/>
    </dgm:pt>
    <dgm:pt modelId="{C9D50D52-FB88-461C-8BF5-1231D6D752A2}" type="pres">
      <dgm:prSet presAssocID="{549EE2AC-E747-4D51-BB36-DA0398464DA2}" presName="imgShp" presStyleLbl="fgImgPlace1" presStyleIdx="0" presStyleCnt="3" custScaleX="139187" custScaleY="1665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7841BA-A16F-43CF-A63F-9DFC8685F03A}" type="pres">
      <dgm:prSet presAssocID="{549EE2AC-E747-4D51-BB36-DA0398464DA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ED9D3-54AB-4327-B8B0-865F612408AF}" type="pres">
      <dgm:prSet presAssocID="{93CDE279-4ED8-4318-BDBA-21D56A9B3F85}" presName="spacing" presStyleCnt="0"/>
      <dgm:spPr/>
    </dgm:pt>
    <dgm:pt modelId="{4E172080-C39A-4927-8AB3-FC0DC1525C39}" type="pres">
      <dgm:prSet presAssocID="{FB029DD7-8F63-4DD1-9E0E-AEBB6BFD85E1}" presName="composite" presStyleCnt="0"/>
      <dgm:spPr/>
    </dgm:pt>
    <dgm:pt modelId="{93CE4219-50D7-457A-A536-E3129E05847F}" type="pres">
      <dgm:prSet presAssocID="{FB029DD7-8F63-4DD1-9E0E-AEBB6BFD85E1}" presName="imgShp" presStyleLbl="fgImgPlace1" presStyleIdx="1" presStyleCnt="3" custScaleX="126779" custScaleY="1713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36291B-9094-4AF7-8D8B-CD5BCAC977B8}" type="pres">
      <dgm:prSet presAssocID="{FB029DD7-8F63-4DD1-9E0E-AEBB6BFD85E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E48A-0DB2-426E-BE1D-D6E8936A80D4}" type="pres">
      <dgm:prSet presAssocID="{9C06B525-2EB3-48BD-A6A8-91DCB4A82FEA}" presName="spacing" presStyleCnt="0"/>
      <dgm:spPr/>
    </dgm:pt>
    <dgm:pt modelId="{6361EE0E-DD4E-4A74-BB6F-76F04414E553}" type="pres">
      <dgm:prSet presAssocID="{6FD5C4C8-23FE-46BB-A334-57EE74AD4BB8}" presName="composite" presStyleCnt="0"/>
      <dgm:spPr/>
    </dgm:pt>
    <dgm:pt modelId="{9D1155DD-97F7-4CE4-88AB-F2173BD99D6D}" type="pres">
      <dgm:prSet presAssocID="{6FD5C4C8-23FE-46BB-A334-57EE74AD4BB8}" presName="imgShp" presStyleLbl="fgImgPlace1" presStyleIdx="2" presStyleCnt="3" custScaleX="143156" custScaleY="1886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45FB83-6DCC-4605-AAF7-5FF983EC7065}" type="pres">
      <dgm:prSet presAssocID="{6FD5C4C8-23FE-46BB-A334-57EE74AD4BB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AD5BC-CEA8-4BF5-A725-3FB4B0226759}" srcId="{D3B3B407-03EC-40EE-822A-DA22CA364A38}" destId="{FB029DD7-8F63-4DD1-9E0E-AEBB6BFD85E1}" srcOrd="1" destOrd="0" parTransId="{92EE7AEF-2962-434D-91A6-42E678399769}" sibTransId="{9C06B525-2EB3-48BD-A6A8-91DCB4A82FEA}"/>
    <dgm:cxn modelId="{137123AC-FF6D-4806-AD47-72531E12BBB5}" srcId="{D3B3B407-03EC-40EE-822A-DA22CA364A38}" destId="{549EE2AC-E747-4D51-BB36-DA0398464DA2}" srcOrd="0" destOrd="0" parTransId="{A93C5880-2631-42DD-87A2-DA489B01C180}" sibTransId="{93CDE279-4ED8-4318-BDBA-21D56A9B3F85}"/>
    <dgm:cxn modelId="{B61006B0-378F-4026-82B1-14D33016C842}" type="presOf" srcId="{6FD5C4C8-23FE-46BB-A334-57EE74AD4BB8}" destId="{9245FB83-6DCC-4605-AAF7-5FF983EC7065}" srcOrd="0" destOrd="0" presId="urn:microsoft.com/office/officeart/2005/8/layout/vList3#1"/>
    <dgm:cxn modelId="{B82AE2E6-BDF9-48E3-974E-4C2BB5830AA8}" type="presOf" srcId="{549EE2AC-E747-4D51-BB36-DA0398464DA2}" destId="{DA7841BA-A16F-43CF-A63F-9DFC8685F03A}" srcOrd="0" destOrd="0" presId="urn:microsoft.com/office/officeart/2005/8/layout/vList3#1"/>
    <dgm:cxn modelId="{69BD2E20-81F6-4EE9-BF49-C0AE79C2D81E}" type="presOf" srcId="{D3B3B407-03EC-40EE-822A-DA22CA364A38}" destId="{D819F3E1-2724-43EC-AC8B-1FDA382A00F6}" srcOrd="0" destOrd="0" presId="urn:microsoft.com/office/officeart/2005/8/layout/vList3#1"/>
    <dgm:cxn modelId="{BFE348C3-9123-4092-AE5A-D4EDC40486F4}" srcId="{D3B3B407-03EC-40EE-822A-DA22CA364A38}" destId="{6FD5C4C8-23FE-46BB-A334-57EE74AD4BB8}" srcOrd="2" destOrd="0" parTransId="{6E9909B8-EF1F-4236-8FD4-B768F13FB823}" sibTransId="{15DF7221-0A00-447F-AF7F-A227BBC4BE03}"/>
    <dgm:cxn modelId="{706AF307-F3E2-4609-9832-EA42D2994D92}" type="presOf" srcId="{FB029DD7-8F63-4DD1-9E0E-AEBB6BFD85E1}" destId="{5B36291B-9094-4AF7-8D8B-CD5BCAC977B8}" srcOrd="0" destOrd="0" presId="urn:microsoft.com/office/officeart/2005/8/layout/vList3#1"/>
    <dgm:cxn modelId="{47A79817-32CF-43DD-94F9-B78E70ED8BA7}" type="presParOf" srcId="{D819F3E1-2724-43EC-AC8B-1FDA382A00F6}" destId="{951835E3-2361-449F-AEDE-CA076E3CAD4F}" srcOrd="0" destOrd="0" presId="urn:microsoft.com/office/officeart/2005/8/layout/vList3#1"/>
    <dgm:cxn modelId="{01C9D249-0FB4-4899-9684-E9CB237C51F9}" type="presParOf" srcId="{951835E3-2361-449F-AEDE-CA076E3CAD4F}" destId="{C9D50D52-FB88-461C-8BF5-1231D6D752A2}" srcOrd="0" destOrd="0" presId="urn:microsoft.com/office/officeart/2005/8/layout/vList3#1"/>
    <dgm:cxn modelId="{AEBBC6B5-AEE5-4D44-8049-E2A2CBEF184B}" type="presParOf" srcId="{951835E3-2361-449F-AEDE-CA076E3CAD4F}" destId="{DA7841BA-A16F-43CF-A63F-9DFC8685F03A}" srcOrd="1" destOrd="0" presId="urn:microsoft.com/office/officeart/2005/8/layout/vList3#1"/>
    <dgm:cxn modelId="{9EAB889C-F393-4493-8FB1-B0A64DD6B0DB}" type="presParOf" srcId="{D819F3E1-2724-43EC-AC8B-1FDA382A00F6}" destId="{FD7ED9D3-54AB-4327-B8B0-865F612408AF}" srcOrd="1" destOrd="0" presId="urn:microsoft.com/office/officeart/2005/8/layout/vList3#1"/>
    <dgm:cxn modelId="{9AE7212C-0729-4685-A99C-80B8A7FAB168}" type="presParOf" srcId="{D819F3E1-2724-43EC-AC8B-1FDA382A00F6}" destId="{4E172080-C39A-4927-8AB3-FC0DC1525C39}" srcOrd="2" destOrd="0" presId="urn:microsoft.com/office/officeart/2005/8/layout/vList3#1"/>
    <dgm:cxn modelId="{200C2652-CE43-4F47-BD3E-39406CD4EC49}" type="presParOf" srcId="{4E172080-C39A-4927-8AB3-FC0DC1525C39}" destId="{93CE4219-50D7-457A-A536-E3129E05847F}" srcOrd="0" destOrd="0" presId="urn:microsoft.com/office/officeart/2005/8/layout/vList3#1"/>
    <dgm:cxn modelId="{BFF144CD-7F05-4FC7-8C72-0A83837D7AE5}" type="presParOf" srcId="{4E172080-C39A-4927-8AB3-FC0DC1525C39}" destId="{5B36291B-9094-4AF7-8D8B-CD5BCAC977B8}" srcOrd="1" destOrd="0" presId="urn:microsoft.com/office/officeart/2005/8/layout/vList3#1"/>
    <dgm:cxn modelId="{934FC245-FD9A-4B54-B633-76A2103409F6}" type="presParOf" srcId="{D819F3E1-2724-43EC-AC8B-1FDA382A00F6}" destId="{3CFDE48A-0DB2-426E-BE1D-D6E8936A80D4}" srcOrd="3" destOrd="0" presId="urn:microsoft.com/office/officeart/2005/8/layout/vList3#1"/>
    <dgm:cxn modelId="{481AAE99-8A14-4746-BC88-D6C3388DEB4D}" type="presParOf" srcId="{D819F3E1-2724-43EC-AC8B-1FDA382A00F6}" destId="{6361EE0E-DD4E-4A74-BB6F-76F04414E553}" srcOrd="4" destOrd="0" presId="urn:microsoft.com/office/officeart/2005/8/layout/vList3#1"/>
    <dgm:cxn modelId="{F5642136-3950-494E-978B-33626526A884}" type="presParOf" srcId="{6361EE0E-DD4E-4A74-BB6F-76F04414E553}" destId="{9D1155DD-97F7-4CE4-88AB-F2173BD99D6D}" srcOrd="0" destOrd="0" presId="urn:microsoft.com/office/officeart/2005/8/layout/vList3#1"/>
    <dgm:cxn modelId="{065D84A1-BDE7-49A8-8ABB-CEEC980B3A71}" type="presParOf" srcId="{6361EE0E-DD4E-4A74-BB6F-76F04414E553}" destId="{9245FB83-6DCC-4605-AAF7-5FF983EC706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28359A8A-F7BD-45C4-87E3-66A2942D29DC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6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imn5.ru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://iiosmaougimn5.mya5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48;&#1085;&#1076;&#1080;&#1074;&#1080;&#1076;&#1091;&#1072;&#1083;&#1100;&#1085;&#1072;&#1103;%20&#1076;&#1080;&#1072;&#1075;&#1085;&#1086;&#1089;&#1090;&#1080;&#1095;&#1077;&#1089;&#1082;&#1072;&#1103;%20&#1082;&#1072;&#1088;&#1090;&#1072;.pdf" TargetMode="External"/><Relationship Id="rId3" Type="http://schemas.openxmlformats.org/officeDocument/2006/relationships/hyperlink" Target="&#1055;&#1086;&#1083;&#1086;&#1078;&#1077;&#1085;&#1080;&#1077;%20&#1086;&#1073;%20&#1080;&#1085;&#1085;&#1086;&#1074;&#1072;&#1094;&#1080;&#1086;&#1085;&#1085;&#1086;&#1081;%20&#1076;&#1077;&#1103;&#1090;&#1077;&#1083;&#1100;&#1085;&#1086;&#1089;&#1090;&#1080;.pdf" TargetMode="External"/><Relationship Id="rId7" Type="http://schemas.openxmlformats.org/officeDocument/2006/relationships/hyperlink" Target="&#1055;&#1086;&#1083;&#1086;&#1078;&#1077;&#1085;&#1080;&#1077;%20&#1086;%20&#1088;&#1077;&#1072;&#1083;&#1080;&#1079;&#1072;&#1094;&#1080;&#1080;%20&#1087;&#1088;&#1086;&#1075;&#1088;&#1072;&#1084;&#1084;%20&#1074;%20&#1089;&#1077;&#1090;&#1077;&#1074;&#1086;&#1081;%20&#1092;&#1086;&#1088;&#1084;&#1077;.pdf" TargetMode="External"/><Relationship Id="rId2" Type="http://schemas.openxmlformats.org/officeDocument/2006/relationships/hyperlink" Target="http://iiosmaougimn5.mya5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6;&#1083;&#1086;&#1078;&#1077;&#1085;&#1080;&#1077;%20&#1086;%20&#1090;&#1100;&#1102;&#1090;&#1086;&#1088;&#1089;&#1082;&#1086;&#1084;%20&#1089;&#1086;&#1087;&#1088;&#1086;&#1074;&#1086;&#1078;&#1076;&#1077;&#1085;&#1080;&#1080;.pdf" TargetMode="External"/><Relationship Id="rId11" Type="http://schemas.openxmlformats.org/officeDocument/2006/relationships/image" Target="../media/image7.png"/><Relationship Id="rId5" Type="http://schemas.openxmlformats.org/officeDocument/2006/relationships/hyperlink" Target="&#1055;&#1086;&#1083;&#1086;&#1078;&#1077;&#1085;&#1080;&#1077;%20&#1086;%20&#1089;&#1086;&#1087;&#1088;&#1086;&#1074;&#1086;&#1078;&#1076;&#1077;&#1085;&#1080;&#1080;%20&#1086;&#1076;&#1072;&#1088;&#1105;&#1085;&#1085;&#1099;&#1093;%20&#1091;&#1095;&#1072;&#1097;&#1080;&#1093;&#1089;&#1103;%201.pdf" TargetMode="External"/><Relationship Id="rId10" Type="http://schemas.openxmlformats.org/officeDocument/2006/relationships/hyperlink" Target="&#1057;&#1080;&#1089;&#1090;&#1077;&#1084;&#1072;%20&#1087;&#1089;&#1080;&#1093;&#1086;&#1083;&#1086;&#1075;&#1086;-&#1087;&#1077;&#1076;&#1072;&#1075;&#1086;&#1075;&#1080;&#1095;&#1077;&#1089;&#1082;&#1086;&#1075;&#1086;%20&#1084;&#1086;&#1085;&#1080;&#1090;&#1086;&#1088;&#1080;&#1085;&#1075;&#1072;.pdf" TargetMode="External"/><Relationship Id="rId4" Type="http://schemas.openxmlformats.org/officeDocument/2006/relationships/hyperlink" Target="&#1055;&#1086;&#1083;&#1086;&#1078;&#1077;&#1085;&#1080;&#1077;%20&#1086;&#1073;%20&#1048;&#1048;&#1054;&#1057;%20&#1075;&#1080;&#1084;&#1085;&#1072;&#1079;&#1080;&#1080;.pdf" TargetMode="External"/><Relationship Id="rId9" Type="http://schemas.openxmlformats.org/officeDocument/2006/relationships/hyperlink" Target="&#1052;&#1077;&#1090;&#1086;&#1076;&#1080;&#1095;&#1077;&#1089;&#1082;&#1080;&#1077;%20&#1088;&#1072;&#1079;&#1088;&#1072;&#1073;&#1086;&#1090;&#1082;&#1080;%20&#1091;&#1088;&#1086;&#1082;&#1086;&#1074;%20&#1048;&#1048;&#1054;&#1057;%20201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4;&#1086;&#1075;&#1086;&#1074;&#1086;&#1088;%20&#1086;%20&#1088;&#1077;&#1072;&#1083;%20%20&#1089;&#1077;&#1090;&#1077;&#1074;&#1086;&#1081;%20&#1092;&#1086;&#1088;&#1084;&#1099;%20&#1075;&#1080;&#1084;&#1085;%205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8105554" cy="2357453"/>
          </a:xfrm>
          <a:noFill/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«Интеграционная информационно-образовательная среда образовательной организации как фактор развития творческой и интеллектуальной </a:t>
            </a:r>
            <a:r>
              <a:rPr lang="ru-RU" sz="2400">
                <a:solidFill>
                  <a:srgbClr val="002060"/>
                </a:solidFill>
              </a:rPr>
              <a:t>деятельности </a:t>
            </a:r>
            <a:r>
              <a:rPr lang="ru-RU" sz="2400" smtClean="0">
                <a:solidFill>
                  <a:srgbClr val="002060"/>
                </a:solidFill>
              </a:rPr>
              <a:t>одарённых учащихся </a:t>
            </a:r>
            <a:r>
              <a:rPr lang="ru-RU" sz="2400" dirty="0">
                <a:solidFill>
                  <a:srgbClr val="002060"/>
                </a:solidFill>
              </a:rPr>
              <a:t>в условиях перехода к  ФГОС среднего общего образования»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653136"/>
            <a:ext cx="4500594" cy="1704822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/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Отчет о реализации проекта краевой инновационной площадки</a:t>
            </a:r>
            <a:br>
              <a:rPr lang="ru-RU" sz="1800" b="1" i="1" dirty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МАОУ гимназии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№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г. Новороссийска</a:t>
            </a:r>
            <a:br>
              <a:rPr lang="ru-RU" sz="1800" b="1" i="1" dirty="0"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Муниципальное 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автономное общеобразовательное учреждение гимназия № </a:t>
            </a:r>
            <a:r>
              <a:rPr lang="ru-RU" b="1" dirty="0">
                <a:latin typeface="Calibri" pitchFamily="34" charset="0"/>
              </a:rPr>
              <a:t>5</a:t>
            </a:r>
            <a:endParaRPr lang="ru-RU" b="1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муниципального образования город Новороссийск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7" name="Рисунок 6" descr="\\Srv3\teachers\Зам директора по УМР Евсеева О.Н\Эмблем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8082" y="0"/>
            <a:ext cx="1571636" cy="1571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7" name="Picture 1" descr="F:\Фото сайт\logo-16249725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0003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«</a:t>
            </a:r>
            <a:r>
              <a:rPr lang="ru-RU" sz="3200" dirty="0" err="1"/>
              <a:t>ЯКласс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/>
          <a:p>
            <a:r>
              <a:rPr lang="ru-RU" b="1" dirty="0"/>
              <a:t> МАОУ гимназия № 5 г. Новороссийска провела экспериментальную деятельность по освоению инновационного образовательного ресурса «</a:t>
            </a:r>
            <a:r>
              <a:rPr lang="ru-RU" b="1" dirty="0" err="1"/>
              <a:t>ЯКласс</a:t>
            </a:r>
            <a:r>
              <a:rPr lang="ru-RU" b="1" dirty="0"/>
              <a:t>», участника образовательного проекта «Цифровая школа», разработанного и поддерживаемого Фондом развития интернет-инициатив при Президенте Российской Федерации и Инновационным центром «</a:t>
            </a:r>
            <a:r>
              <a:rPr lang="ru-RU" b="1" dirty="0" err="1"/>
              <a:t>Сколково</a:t>
            </a:r>
            <a:r>
              <a:rPr lang="ru-RU" b="1" dirty="0"/>
              <a:t>» (свидетельство от 22.02.2019 г.). Учителя имеют сертификаты идентифицированных учителей «</a:t>
            </a:r>
            <a:r>
              <a:rPr lang="ru-RU" b="1" dirty="0" err="1"/>
              <a:t>ЯКласс</a:t>
            </a:r>
            <a:r>
              <a:rPr lang="ru-RU" b="1" dirty="0"/>
              <a:t>» и сертификаты </a:t>
            </a:r>
            <a:r>
              <a:rPr lang="ru-RU" b="1" dirty="0" err="1"/>
              <a:t>апробатора</a:t>
            </a:r>
            <a:r>
              <a:rPr lang="ru-RU" b="1" dirty="0"/>
              <a:t> электронных образовательных технологий.</a:t>
            </a:r>
          </a:p>
        </p:txBody>
      </p:sp>
      <p:pic>
        <p:nvPicPr>
          <p:cNvPr id="1026" name="Picture 2" descr="C:\Users\user\Desktop\Цифровая школа Я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7363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111339"/>
              </p:ext>
            </p:extLst>
          </p:nvPr>
        </p:nvGraphicFramePr>
        <p:xfrm>
          <a:off x="6084168" y="3420682"/>
          <a:ext cx="2221557" cy="341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crobat Document" r:id="rId4" imgW="5667122" imgH="7829358" progId="AcroExch.Document.11">
                  <p:embed/>
                </p:oleObj>
              </mc:Choice>
              <mc:Fallback>
                <p:oleObj name="Acrobat Document" r:id="rId4" imgW="5667122" imgH="782935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3420682"/>
                        <a:ext cx="2221557" cy="341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C:\Users\user\Desktop\Кашкова С.В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39"/>
            <a:ext cx="2232248" cy="326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Васильева Якласс  апробатор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172819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39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24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3200" dirty="0"/>
              <a:t>Организация сетевого 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r>
              <a:rPr lang="ru-RU" sz="1600" dirty="0"/>
              <a:t>Дистанционное привлечение структур, ориентированных на развитие детской одаренности,  для работы  в гимназии:</a:t>
            </a:r>
          </a:p>
          <a:p>
            <a:r>
              <a:rPr lang="ru-RU" sz="1600" dirty="0"/>
              <a:t>- заключен договор о сетевом взаимодействии и сотрудничестве с Академией интеллекта </a:t>
            </a:r>
            <a:r>
              <a:rPr lang="ru-RU" sz="1600" dirty="0" err="1"/>
              <a:t>Амакидс</a:t>
            </a:r>
            <a:r>
              <a:rPr lang="ru-RU" sz="1600" dirty="0"/>
              <a:t> (линия </a:t>
            </a:r>
            <a:r>
              <a:rPr lang="ru-RU" sz="1600" dirty="0" err="1"/>
              <a:t>Меморика</a:t>
            </a:r>
            <a:r>
              <a:rPr lang="ru-RU" sz="1600" dirty="0"/>
              <a:t> (4 месяца) и </a:t>
            </a:r>
            <a:r>
              <a:rPr lang="ru-RU" sz="1600" dirty="0" err="1"/>
              <a:t>Либерика</a:t>
            </a:r>
            <a:r>
              <a:rPr lang="ru-RU" sz="1600" dirty="0"/>
              <a:t> (6 месяцев)).</a:t>
            </a:r>
          </a:p>
          <a:p>
            <a:endParaRPr lang="ru-RU" sz="1600" dirty="0" smtClean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Составлено и заключено </a:t>
            </a:r>
            <a:r>
              <a:rPr lang="ru-RU" sz="1600" dirty="0" smtClean="0"/>
              <a:t>11 </a:t>
            </a:r>
            <a:r>
              <a:rPr lang="ru-RU" sz="1600" dirty="0"/>
              <a:t>договоров о сотрудничестве и организации взаимодействия с социальными партнерами</a:t>
            </a:r>
            <a:r>
              <a:rPr lang="ru-RU" sz="1600" dirty="0" smtClean="0"/>
              <a:t>:</a:t>
            </a:r>
            <a:endParaRPr lang="ru-RU" sz="1600" dirty="0"/>
          </a:p>
          <a:p>
            <a:pPr lvl="0"/>
            <a:r>
              <a:rPr lang="ru-RU" sz="1600" i="1" dirty="0" smtClean="0"/>
              <a:t>Отделение Федеральной сети секции Робототехники «Лига роботов»         г. Новороссийск</a:t>
            </a:r>
          </a:p>
          <a:p>
            <a:r>
              <a:rPr lang="ru-RU" sz="1600" dirty="0" smtClean="0"/>
              <a:t>ЧОУ </a:t>
            </a:r>
            <a:r>
              <a:rPr lang="ru-RU" sz="1600" dirty="0"/>
              <a:t>ДО «Центр Бернулли» г. </a:t>
            </a:r>
            <a:r>
              <a:rPr lang="ru-RU" sz="1600" dirty="0" smtClean="0"/>
              <a:t>Краснодар</a:t>
            </a:r>
            <a:endParaRPr lang="ru-RU" sz="1600" i="1" dirty="0" smtClean="0"/>
          </a:p>
          <a:p>
            <a:r>
              <a:rPr lang="ru-RU" sz="1600" i="1" dirty="0"/>
              <a:t>ГБПОУ КК «Новороссийский социально-педагогический колледж</a:t>
            </a:r>
            <a:r>
              <a:rPr lang="ru-RU" sz="1600" i="1" dirty="0" smtClean="0"/>
              <a:t>»</a:t>
            </a:r>
            <a:endParaRPr lang="ru-RU" sz="1600" dirty="0"/>
          </a:p>
          <a:p>
            <a:pPr lvl="0"/>
            <a:r>
              <a:rPr lang="ru-RU" sz="1600" dirty="0"/>
              <a:t>ГБПОУ КК «Новороссийский медицинский колледж» </a:t>
            </a:r>
          </a:p>
          <a:p>
            <a:pPr lvl="0"/>
            <a:r>
              <a:rPr lang="ru-RU" sz="1600" dirty="0"/>
              <a:t>ГАПОУ КК </a:t>
            </a:r>
            <a:r>
              <a:rPr lang="ru-RU" sz="1600" i="1" dirty="0"/>
              <a:t>«Новороссийский колледж строительства и экономики»</a:t>
            </a:r>
            <a:endParaRPr lang="ru-RU" sz="1600" dirty="0"/>
          </a:p>
          <a:p>
            <a:pPr lvl="0"/>
            <a:r>
              <a:rPr lang="ru-RU" sz="1600" dirty="0"/>
              <a:t>ГБПОУ КК «Новороссийский колледж радиоэлектронного приборостроения»</a:t>
            </a:r>
          </a:p>
          <a:p>
            <a:pPr lvl="0"/>
            <a:r>
              <a:rPr lang="ru-RU" sz="1600" dirty="0"/>
              <a:t>МБУ ДО «Центр детского творчества» </a:t>
            </a:r>
          </a:p>
          <a:p>
            <a:pPr lvl="0"/>
            <a:r>
              <a:rPr lang="ru-RU" sz="1600" dirty="0"/>
              <a:t>МБОУ лицей «</a:t>
            </a:r>
            <a:r>
              <a:rPr lang="ru-RU" sz="1600" dirty="0" smtClean="0"/>
              <a:t>Технико-</a:t>
            </a:r>
            <a:r>
              <a:rPr lang="ru-RU" sz="1600" dirty="0" err="1" smtClean="0"/>
              <a:t>экономический»,МАОУ</a:t>
            </a:r>
            <a:r>
              <a:rPr lang="ru-RU" sz="1600" dirty="0" smtClean="0"/>
              <a:t> СОШ № 34, МБОУ гимназия № 20, МБОУ гимназия № 8,  МАОУ СОШ № 22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027" name="Picture 3" descr="C:\Users\user\Desktop\Либе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5"/>
            <a:ext cx="31683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5"/>
            <a:ext cx="46085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01171"/>
            <a:ext cx="2151367" cy="1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39" y="116632"/>
            <a:ext cx="847725" cy="87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31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dirty="0" smtClean="0"/>
              <a:t>                   Апробация </a:t>
            </a:r>
            <a:r>
              <a:rPr lang="ru-RU" sz="2800" dirty="0"/>
              <a:t>и диссеминация результатов деятельности КИП</a:t>
            </a:r>
          </a:p>
        </p:txBody>
      </p:sp>
      <p:pic>
        <p:nvPicPr>
          <p:cNvPr id="5" name="Picture 4" descr="C:\Users\user\Desktop\svidetelstvo-3653553-183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7281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882900" cy="186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Пед вестник Кубани № 3 20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8228"/>
            <a:ext cx="1845940" cy="261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криншот Пед вестник Евсе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60" y="4725144"/>
            <a:ext cx="26185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30.1\teachers\СКАНИР грамоты для портфолио\2019-2020 учебный год\Учителя\Печатная работа\Рисуно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79" y="2994162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етренко Т.И мастер- клас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92" y="1233060"/>
            <a:ext cx="2436136" cy="18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ошникова круглый стол 2019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22658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Васильева тьюторская конф 4.04.20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48" y="2999408"/>
            <a:ext cx="2457636" cy="17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Евстратова А.Н.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32" y="4725144"/>
            <a:ext cx="1587708" cy="20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Копаницкая Е.А. 20.11. 2018 .pptx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59" y="5178697"/>
            <a:ext cx="2047875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66" y="260648"/>
            <a:ext cx="73802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Результаты и эффекты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12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dirty="0" smtClean="0"/>
              <a:t>Результативность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16624"/>
          </a:xfrm>
        </p:spPr>
        <p:txBody>
          <a:bodyPr/>
          <a:lstStyle/>
          <a:p>
            <a:r>
              <a:rPr lang="ru-RU" sz="1800" dirty="0"/>
              <a:t>- </a:t>
            </a:r>
            <a:r>
              <a:rPr lang="ru-RU" sz="1800" b="1" dirty="0">
                <a:solidFill>
                  <a:srgbClr val="FF0000"/>
                </a:solidFill>
              </a:rPr>
              <a:t>МАОУ гимназия № 5 – Лауреат-победитель  </a:t>
            </a:r>
            <a:r>
              <a:rPr lang="ru-RU" sz="1800" dirty="0"/>
              <a:t>Всероссийского смотра-конкурса образовательных организаций «Достижения образования» на основе многокомпонентного анализа;</a:t>
            </a:r>
          </a:p>
          <a:p>
            <a:r>
              <a:rPr lang="ru-RU" sz="1800" dirty="0"/>
              <a:t>- </a:t>
            </a:r>
            <a:r>
              <a:rPr lang="ru-RU" sz="1800" b="1" dirty="0">
                <a:solidFill>
                  <a:srgbClr val="FF0000"/>
                </a:solidFill>
              </a:rPr>
              <a:t>МАОУ гимназия № 5 – Лауреат-победитель  </a:t>
            </a:r>
            <a:r>
              <a:rPr lang="en-US" sz="1800" dirty="0"/>
              <a:t>V</a:t>
            </a:r>
            <a:r>
              <a:rPr lang="ru-RU" sz="1800" dirty="0"/>
              <a:t> Всероссийской выставки образовательных организаций;</a:t>
            </a:r>
          </a:p>
          <a:p>
            <a:r>
              <a:rPr lang="ru-RU" sz="1800" dirty="0"/>
              <a:t>- </a:t>
            </a:r>
            <a:r>
              <a:rPr lang="ru-RU" sz="1800" b="1" dirty="0">
                <a:solidFill>
                  <a:srgbClr val="FF0000"/>
                </a:solidFill>
              </a:rPr>
              <a:t>МАОУ гимназия № 5 – Лауреат-победитель    </a:t>
            </a:r>
            <a:r>
              <a:rPr lang="ru-RU" sz="1800" dirty="0"/>
              <a:t>Всероссийского конкурса  «Лучшие 1000 школ РФ – 2019»;</a:t>
            </a:r>
          </a:p>
          <a:p>
            <a:endParaRPr lang="ru-RU" dirty="0"/>
          </a:p>
        </p:txBody>
      </p:sp>
      <p:pic>
        <p:nvPicPr>
          <p:cNvPr id="1026" name="Picture 2" descr="C:\Users\user\Desktop\1000 лучших школ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27345"/>
            <a:ext cx="1872208" cy="26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имн 5 Всерос 5 выстав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9442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гимн 5 Достижение образо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3"/>
            <a:ext cx="3087291" cy="20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грамота поб 5 выставк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80928"/>
            <a:ext cx="1800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30.1\teachers\Евсеева О.Н. зам. директора по УВР\Журнал ВиД\prize-wi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284984"/>
            <a:ext cx="1728192" cy="1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624"/>
            <a:ext cx="84772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6846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800" dirty="0" smtClean="0"/>
              <a:t>Результаты учащихся </a:t>
            </a:r>
            <a:br>
              <a:rPr lang="ru-RU" sz="2800" dirty="0" smtClean="0"/>
            </a:br>
            <a:r>
              <a:rPr lang="ru-RU" sz="2800" dirty="0" smtClean="0"/>
              <a:t>10-11 классов в олимпиадах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2448" cy="499715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6 победителей, 44 призёра </a:t>
            </a:r>
          </a:p>
          <a:p>
            <a:pPr marL="0" indent="0"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муниципальном этапе всероссийской олимпиады школьников в 2019 году </a:t>
            </a:r>
            <a:r>
              <a:rPr lang="ru-RU" sz="1400" b="1" dirty="0" smtClean="0"/>
              <a:t>среди учащихся </a:t>
            </a:r>
            <a:r>
              <a:rPr lang="ru-RU" sz="1400" b="1" dirty="0"/>
              <a:t>10-11 </a:t>
            </a:r>
            <a:r>
              <a:rPr lang="ru-RU" sz="1400" b="1" dirty="0" smtClean="0"/>
              <a:t>классов: </a:t>
            </a:r>
            <a:r>
              <a:rPr lang="ru-RU" sz="1400" dirty="0" smtClean="0"/>
              <a:t>литература   </a:t>
            </a:r>
            <a:r>
              <a:rPr lang="ru-RU" sz="1400" dirty="0"/>
              <a:t>–  4 призёра, русский язык – 1 победитель, 1 призёр, английский язык – 7 призёров, обществознание  –  2 призёра, история  – 2 призёра, право  – 4 призёра, экономика  – 1 призёр,   мировая художественная культура  – 2 призёра, биология –  6 призёров, экология – 3 призёра, химия – 2 призёра, география  – 1 победитель, ОБЖ – 3 призёра, физическая культура – 1 призёр, физика – 2 победителя, астрономия – 2 призёра, математика – 1 призёр, политехническая олимпиада – 1 победитель, 2 призёра. </a:t>
            </a:r>
            <a:r>
              <a:rPr lang="ru-RU" sz="1400" b="1" dirty="0"/>
              <a:t>Сомова Елизавета – призёр регионального этапа всероссийской олимпиады школьников по русскому языку, Воробьёва Анастасия – призёр по географии и ОБЖ.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Егоров физи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58" y="1196752"/>
            <a:ext cx="144016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лёнов В геогр.jpe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02" y="1700808"/>
            <a:ext cx="14240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Чечкина общество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71" y="1484784"/>
            <a:ext cx="15360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Рощина англ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15121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Сомова призёр реги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1617725" cy="23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Атласов полит регио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34" y="4509120"/>
            <a:ext cx="1575842" cy="2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83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Результаты учащихся </a:t>
            </a:r>
            <a:br>
              <a:rPr lang="ru-RU" sz="2800" dirty="0"/>
            </a:br>
            <a:r>
              <a:rPr lang="ru-RU" sz="2800" dirty="0"/>
              <a:t>10-11 классов в </a:t>
            </a:r>
            <a:r>
              <a:rPr lang="ru-RU" sz="2800" dirty="0" smtClean="0"/>
              <a:t>конкурсах </a:t>
            </a:r>
            <a:r>
              <a:rPr lang="ru-RU" sz="2800" smtClean="0"/>
              <a:t>и конференциях</a:t>
            </a:r>
            <a:endParaRPr lang="ru-RU" sz="2800" dirty="0"/>
          </a:p>
        </p:txBody>
      </p:sp>
      <p:pic>
        <p:nvPicPr>
          <p:cNvPr id="2050" name="Picture 2" descr="C:\Users\user\Desktop\Пискун Дмитрий Моя Рос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894"/>
            <a:ext cx="1584175" cy="21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илипенко София ДАНЮИ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16561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97" y="44623"/>
            <a:ext cx="847725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Пискун Жизнь во славу Отечеств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57482"/>
            <a:ext cx="16561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качко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1728192" cy="23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Артюхов Приклад проекты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5841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Пискун Юность Наука Культура 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5923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Пилипенко Софья Моя Росс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7072"/>
            <a:ext cx="16561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Курицы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69" y="4233588"/>
            <a:ext cx="1656184" cy="22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айлы с рабочего стола\сканер\2018-2019 уч год\Грамоты сжатые 2018-19\Савелькина Гагар чтени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44" y="3989729"/>
            <a:ext cx="1618951" cy="24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Атласов Эврик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33588"/>
            <a:ext cx="1656184" cy="24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74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 </a:t>
            </a:r>
            <a:r>
              <a:rPr lang="ru-RU" sz="2400" dirty="0" smtClean="0"/>
              <a:t>              </a:t>
            </a:r>
            <a:r>
              <a:rPr lang="ru-RU" sz="2400" dirty="0"/>
              <a:t>Общественно-педагогический форум «Личность – Семья – Школа.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Выбор </a:t>
            </a:r>
            <a:r>
              <a:rPr lang="ru-RU" sz="2400" dirty="0"/>
              <a:t>будущего!»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7"/>
            <a:ext cx="847725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нимок Форум програм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2" y="1600200"/>
            <a:ext cx="33425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7"/>
            <a:ext cx="2880320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572000" cy="292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607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725470"/>
          </a:xfrm>
          <a:noFill/>
        </p:spPr>
        <p:txBody>
          <a:bodyPr/>
          <a:lstStyle/>
          <a:p>
            <a:pPr defTabSz="1422400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Интеграционная ИОС гимназии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7" name="Рисунок 26" descr="\\Srv3\teachers\Зам директора по УМР Евсеева О.Н\Эмблем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6256" y="1025008"/>
            <a:ext cx="1787996" cy="1654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64088" y="3068961"/>
            <a:ext cx="3779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Мы на пути к партнёрству! МЫ ВМЕСТЕ!</a:t>
            </a:r>
            <a:endParaRPr lang="ru-RU" dirty="0" smtClean="0"/>
          </a:p>
          <a:p>
            <a:r>
              <a:rPr lang="ru-RU" b="1" dirty="0" smtClean="0"/>
              <a:t>МАОУ гимназия № 5</a:t>
            </a:r>
            <a:endParaRPr lang="ru-RU" dirty="0" smtClean="0"/>
          </a:p>
          <a:p>
            <a:r>
              <a:rPr lang="ru-RU" b="1" dirty="0" smtClean="0"/>
              <a:t>353905, г. Новороссийск, </a:t>
            </a:r>
          </a:p>
          <a:p>
            <a:r>
              <a:rPr lang="ru-RU" b="1" dirty="0" smtClean="0"/>
              <a:t>ул. </a:t>
            </a:r>
            <a:r>
              <a:rPr lang="ru-RU" b="1" dirty="0" err="1" smtClean="0"/>
              <a:t>Цедрика</a:t>
            </a:r>
            <a:r>
              <a:rPr lang="ru-RU" b="1" dirty="0" smtClean="0"/>
              <a:t>, 7.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Тел./факс (8617) 64-55-92, </a:t>
            </a:r>
          </a:p>
          <a:p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: </a:t>
            </a:r>
            <a:r>
              <a:rPr lang="en-US" b="1" dirty="0" err="1" smtClean="0"/>
              <a:t>gimnazia</a:t>
            </a:r>
            <a:r>
              <a:rPr lang="ru-RU" b="1" dirty="0" smtClean="0"/>
              <a:t>5@</a:t>
            </a:r>
            <a:r>
              <a:rPr lang="en-US" b="1" dirty="0" smtClean="0"/>
              <a:t>mail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r>
              <a:rPr lang="ru-RU" b="1" dirty="0" smtClean="0"/>
              <a:t>,  </a:t>
            </a:r>
            <a:r>
              <a:rPr lang="en-US" b="1" u="sng" dirty="0" smtClean="0">
                <a:hlinkClick r:id="rId3"/>
              </a:rPr>
              <a:t>http</a:t>
            </a:r>
            <a:r>
              <a:rPr lang="ru-RU" b="1" u="sng" dirty="0" smtClean="0">
                <a:hlinkClick r:id="rId3"/>
              </a:rPr>
              <a:t>://</a:t>
            </a:r>
            <a:r>
              <a:rPr lang="en-US" b="1" u="sng" dirty="0" err="1" smtClean="0">
                <a:hlinkClick r:id="rId3"/>
              </a:rPr>
              <a:t>gimn</a:t>
            </a:r>
            <a:r>
              <a:rPr lang="ru-RU" b="1" u="sng" dirty="0" smtClean="0">
                <a:hlinkClick r:id="rId3"/>
              </a:rPr>
              <a:t>5.</a:t>
            </a:r>
            <a:r>
              <a:rPr lang="en-US" b="1" u="sng" dirty="0" err="1" smtClean="0">
                <a:hlinkClick r:id="rId3"/>
              </a:rPr>
              <a:t>ru</a:t>
            </a:r>
            <a:endParaRPr lang="ru-RU" b="1" u="sng" dirty="0" smtClean="0"/>
          </a:p>
          <a:p>
            <a:r>
              <a:rPr lang="ru-RU" b="1" u="sng" dirty="0" smtClean="0"/>
              <a:t>Сайт КИП</a:t>
            </a:r>
          </a:p>
          <a:p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://iiosmaougimn5.mya5.ru</a:t>
            </a:r>
            <a:r>
              <a:rPr lang="en-US" b="1" dirty="0" smtClean="0">
                <a:hlinkClick r:id="rId4"/>
              </a:rPr>
              <a:t>/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96855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73" y="812189"/>
            <a:ext cx="286206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/>
              <a:t>Цель проекта </a:t>
            </a:r>
            <a:r>
              <a:rPr lang="ru-RU" sz="2000" dirty="0"/>
              <a:t>- разработка, описание  и апробация концептуальной модели построения интеграционной информационно-образовательной среды  для работы с учащимися с использованием различных электронных платформ для развития творческих и интеллектуальных способностей одарённых учащихся в условиях перехода к  ФГОС среднего общего образования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Цель создания модели интеграционной информационно-образовательной среды – повышение качества образования учащихся, развития творческой и интеллектуальной деятельности учащихся.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42" y="51278"/>
            <a:ext cx="849883" cy="102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96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Задачи отчетного периода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algn="just"/>
            <a:r>
              <a:rPr lang="ru-RU" sz="1600" b="1" dirty="0" smtClean="0"/>
              <a:t>1.Создание </a:t>
            </a:r>
            <a:r>
              <a:rPr lang="ru-RU" sz="1600" b="1" dirty="0"/>
              <a:t>нормативно - правовой основы, регламентирующей деятельность участников проекта (локальные акты КИП).</a:t>
            </a:r>
          </a:p>
          <a:p>
            <a:pPr algn="just"/>
            <a:r>
              <a:rPr lang="ru-RU" sz="1600" b="1" dirty="0"/>
              <a:t>2. Проведение диагностики уровня инновационной компетентности педагогов и серии обучающих семинаров по диагностике интеллектуальной и творческой одарённости учащихся.</a:t>
            </a:r>
          </a:p>
          <a:p>
            <a:pPr algn="just"/>
            <a:r>
              <a:rPr lang="ru-RU" sz="1600" b="1" dirty="0"/>
              <a:t>3. Организационная и нормативно-методическая проработка школьной системы психолого-педагогического мониторинга  детской одаренности с использованием ресурсов и возможностей информационно-образовательной среды школы.</a:t>
            </a:r>
          </a:p>
          <a:p>
            <a:pPr algn="just"/>
            <a:r>
              <a:rPr lang="ru-RU" sz="1600" b="1" dirty="0"/>
              <a:t>4</a:t>
            </a:r>
            <a:r>
              <a:rPr lang="ru-RU" sz="1600" b="1" dirty="0" smtClean="0"/>
              <a:t>. Проведение анализа </a:t>
            </a:r>
            <a:r>
              <a:rPr lang="ru-RU" sz="1600" b="1" dirty="0"/>
              <a:t>текущего состояния ИИОС гимназии и исследование ЦОР, имею­щихся информационных платформ и </a:t>
            </a:r>
            <a:r>
              <a:rPr lang="ru-RU" sz="1600" b="1" dirty="0" smtClean="0"/>
              <a:t>составление перечня </a:t>
            </a:r>
            <a:r>
              <a:rPr lang="ru-RU" sz="1600" b="1" dirty="0"/>
              <a:t>необходимых ресурсов  для ИИОС. </a:t>
            </a:r>
          </a:p>
          <a:p>
            <a:pPr algn="just"/>
            <a:r>
              <a:rPr lang="ru-RU" sz="1600" b="1" dirty="0"/>
              <a:t>5. Обеспечение повышения квалификации педагогов в области ИКТ.</a:t>
            </a:r>
          </a:p>
          <a:p>
            <a:pPr algn="just"/>
            <a:r>
              <a:rPr lang="ru-RU" sz="1600" b="1" dirty="0"/>
              <a:t>6. Создание банка образовательных программ и методических разработок.</a:t>
            </a:r>
          </a:p>
          <a:p>
            <a:pPr algn="just"/>
            <a:r>
              <a:rPr lang="ru-RU" sz="1600" b="1" dirty="0"/>
              <a:t>7. Организация сетевого взаимодействия  и сотрудничества с социальными партнерами в рамках инновационной деятельности.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44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2114"/>
          </a:xfrm>
        </p:spPr>
        <p:txBody>
          <a:bodyPr/>
          <a:lstStyle/>
          <a:p>
            <a:r>
              <a:rPr lang="ru-RU" sz="3600" dirty="0" smtClean="0"/>
              <a:t>Инновационные продукты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972858"/>
            <a:ext cx="8208912" cy="5768510"/>
          </a:xfrm>
          <a:ln>
            <a:solidFill>
              <a:srgbClr val="0E2DB2"/>
            </a:solidFill>
          </a:ln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Сайт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КИП   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iiosmaougimn5.mya5.ru</a:t>
            </a: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600" b="1" u="sng" dirty="0">
              <a:solidFill>
                <a:schemeClr val="accent1">
                  <a:lumMod val="50000"/>
                </a:schemeClr>
              </a:solidFill>
              <a:hlinkClick r:id="rId3" action="ppaction://hlinkfile"/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Положение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об инновационной деятельности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>Положение об ИИОС гимназии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hlinkClick r:id="rId5" action="ppaction://hlinkfile"/>
              </a:rPr>
              <a:t>Положение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5" action="ppaction://hlinkfile"/>
              </a:rPr>
              <a:t>о выявлении, сопровождении и поддержке одарённых обучающихся </a:t>
            </a: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hlinkClick r:id="rId6" action="ppaction://hlinkfile"/>
              </a:rPr>
              <a:t>Положение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6" action="ppaction://hlinkfile"/>
              </a:rPr>
              <a:t>о </a:t>
            </a:r>
            <a:r>
              <a:rPr lang="ru-RU" sz="1600" b="1" u="sng" dirty="0" err="1">
                <a:solidFill>
                  <a:schemeClr val="accent1">
                    <a:lumMod val="50000"/>
                  </a:schemeClr>
                </a:solidFill>
                <a:hlinkClick r:id="rId6" action="ppaction://hlinkfile"/>
              </a:rPr>
              <a:t>тьюторском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6" action="ppaction://hlinkfile"/>
              </a:rPr>
              <a:t> сопровождении одарённых обучающихся среднего общего образования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Положение о реализации основных и дополнительных </a:t>
            </a:r>
            <a:r>
              <a:rPr lang="ru-RU" sz="1600" b="1" u="sng" dirty="0" err="1" smtClean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общеобразова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-тельных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программ в сетевой форме в целях развития одаренности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обучающихся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8" action="ppaction://hlinkfile"/>
              </a:rPr>
              <a:t>Индивидуальная диагностическая карта обучающегося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9" action="ppaction://hlinkfile"/>
              </a:rPr>
              <a:t>Методические разработки уроков ФГОС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hlinkClick r:id="rId9" action="ppaction://hlinkfile"/>
              </a:rPr>
              <a:t>СОО</a:t>
            </a: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hlinkClick r:id="rId10" action="ppaction://hlinkfile"/>
              </a:rPr>
              <a:t>Система психолого-педагогического мониторинга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Рабочие программы, компонент ОО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E2DB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738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63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 smtClean="0"/>
              <a:t>Повышение </a:t>
            </a:r>
            <a:r>
              <a:rPr lang="ru-RU" sz="2800" dirty="0"/>
              <a:t>квалификации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328592"/>
          </a:xfrm>
        </p:spPr>
        <p:txBody>
          <a:bodyPr/>
          <a:lstStyle/>
          <a:p>
            <a:r>
              <a:rPr lang="ru-RU" dirty="0"/>
              <a:t>Проведена диагностика уровня инновационной компетентности педагогов и серии обучающих семинаров по диагностике интеллектуальной и творческой одарённости учащихся. 20 педагогов 12 - 21 апреля 2019 г. прошли курсы повышения квалификации и  получили сертификаты по теме </a:t>
            </a:r>
            <a:r>
              <a:rPr lang="ru-RU" b="1" dirty="0"/>
              <a:t>«Методики преподавания по </a:t>
            </a:r>
            <a:r>
              <a:rPr lang="ru-RU" b="1" dirty="0" err="1"/>
              <a:t>межпредметным</a:t>
            </a:r>
            <a:r>
              <a:rPr lang="ru-RU" b="1" dirty="0"/>
              <a:t> технологиям в целях развития творческой и интеллектуальной одарённости обучающихся» </a:t>
            </a:r>
            <a:r>
              <a:rPr lang="ru-RU" dirty="0"/>
              <a:t>в объёме 48 часов</a:t>
            </a:r>
            <a:r>
              <a:rPr lang="ru-RU" dirty="0" smtClean="0"/>
              <a:t>. 3 педагога обучены по теме </a:t>
            </a:r>
            <a:r>
              <a:rPr lang="ru-RU" b="1" dirty="0" smtClean="0"/>
              <a:t>«Внедрение цифровой образовательной среды современной школы в рамках реализации регионального проекта «Цифровая образовательная среда» </a:t>
            </a:r>
            <a:r>
              <a:rPr lang="ru-RU" dirty="0" smtClean="0"/>
              <a:t>(14-19 октября 2019 г.)</a:t>
            </a:r>
            <a:endParaRPr lang="ru-RU" dirty="0"/>
          </a:p>
        </p:txBody>
      </p:sp>
      <p:pic>
        <p:nvPicPr>
          <p:cNvPr id="2050" name="Picture 2" descr="C:\Users\user\Desktop\Журавлёв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ердюк курсы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74" y="2564904"/>
            <a:ext cx="34810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ябцева О.А.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26605"/>
            <a:ext cx="30243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227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Модель  ИИОС гимназии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928670"/>
            <a:ext cx="8215369" cy="550072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Нормативно-правовая </a:t>
            </a:r>
            <a:r>
              <a:rPr lang="ru-RU" sz="3200" dirty="0"/>
              <a:t>база инновационной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46918"/>
            <a:ext cx="8291264" cy="5378425"/>
          </a:xfrm>
        </p:spPr>
        <p:txBody>
          <a:bodyPr/>
          <a:lstStyle/>
          <a:p>
            <a:pPr marL="0" indent="0">
              <a:buNone/>
            </a:pPr>
            <a:endParaRPr lang="ru-RU" sz="1600" dirty="0"/>
          </a:p>
          <a:p>
            <a:r>
              <a:rPr lang="ru-RU" sz="1600" b="1" dirty="0"/>
              <a:t>-приказы МАОУ гимназии № 5 г. Новороссийска от 08.02.2019 г. № 57 «О реализации проекта Краевой инновационной площадки»;  от 04.09.2019 г. № 277 «О реализации проекта Краевой инновационной площадки в 2019-2020 учебном году»; </a:t>
            </a:r>
            <a:endParaRPr lang="ru-RU" sz="1600" b="1" dirty="0" smtClean="0"/>
          </a:p>
          <a:p>
            <a:r>
              <a:rPr lang="ru-RU" sz="1600" b="1" dirty="0" smtClean="0"/>
              <a:t>-Положение </a:t>
            </a:r>
            <a:r>
              <a:rPr lang="ru-RU" sz="1600" b="1" dirty="0"/>
              <a:t>об инновационной деятельности МАОУ гимназии № </a:t>
            </a:r>
            <a:r>
              <a:rPr lang="ru-RU" sz="1600" b="1" dirty="0" smtClean="0"/>
              <a:t>5;</a:t>
            </a:r>
            <a:endParaRPr lang="ru-RU" sz="1600" b="1" dirty="0"/>
          </a:p>
          <a:p>
            <a:r>
              <a:rPr lang="ru-RU" sz="1600" b="1" dirty="0"/>
              <a:t>-Положение об интеграционной </a:t>
            </a:r>
            <a:r>
              <a:rPr lang="ru-RU" sz="1600" b="1" dirty="0" smtClean="0"/>
              <a:t>информационно-образовательной </a:t>
            </a:r>
            <a:r>
              <a:rPr lang="ru-RU" sz="1600" b="1" dirty="0"/>
              <a:t>среде гимназии</a:t>
            </a:r>
            <a:r>
              <a:rPr lang="ru-RU" sz="1600" b="1" dirty="0" smtClean="0"/>
              <a:t>;</a:t>
            </a:r>
          </a:p>
          <a:p>
            <a:r>
              <a:rPr lang="ru-RU" sz="1600" b="1" dirty="0"/>
              <a:t>-Положение о выявлении, сопровождении и поддержке одарённых обучающихся в МАОУ гимназии № 5 муниципального образования  город  </a:t>
            </a:r>
            <a:r>
              <a:rPr lang="ru-RU" sz="1600" b="1" dirty="0" smtClean="0"/>
              <a:t>Новороссийск;</a:t>
            </a:r>
            <a:endParaRPr lang="ru-RU" sz="1600" b="1" dirty="0"/>
          </a:p>
          <a:p>
            <a:r>
              <a:rPr lang="ru-RU" sz="1600" b="1" dirty="0" smtClean="0"/>
              <a:t>-Положение </a:t>
            </a:r>
            <a:r>
              <a:rPr lang="ru-RU" sz="1600" b="1" dirty="0"/>
              <a:t>о </a:t>
            </a:r>
            <a:r>
              <a:rPr lang="ru-RU" sz="1600" b="1" dirty="0" err="1"/>
              <a:t>тьюторском</a:t>
            </a:r>
            <a:r>
              <a:rPr lang="ru-RU" sz="1600" b="1" dirty="0"/>
              <a:t> сопровождении одарённых обучающихся среднего общего </a:t>
            </a:r>
            <a:r>
              <a:rPr lang="ru-RU" sz="1600" b="1" dirty="0" smtClean="0"/>
              <a:t>образования;</a:t>
            </a:r>
            <a:endParaRPr lang="ru-RU" sz="1600" b="1" dirty="0"/>
          </a:p>
          <a:p>
            <a:r>
              <a:rPr lang="ru-RU" sz="1600" b="1" dirty="0" smtClean="0"/>
              <a:t>-Положение </a:t>
            </a:r>
            <a:r>
              <a:rPr lang="ru-RU" sz="1600" b="1" dirty="0"/>
              <a:t>о реализации основных и дополнительных общеобразовательных программ в сетевой форме в целях развития одаренности обучающихся;</a:t>
            </a:r>
          </a:p>
          <a:p>
            <a:r>
              <a:rPr lang="ru-RU" sz="1600" b="1" dirty="0"/>
              <a:t>-Примерный </a:t>
            </a:r>
            <a:r>
              <a:rPr lang="ru-RU" sz="1600" b="1" dirty="0">
                <a:hlinkClick r:id="rId2" action="ppaction://hlinkfile"/>
              </a:rPr>
              <a:t>договор</a:t>
            </a:r>
            <a:r>
              <a:rPr lang="ru-RU" sz="1600" b="1" dirty="0"/>
              <a:t> о сетевой форме реализации  основных и дополнительных общеобразовательных программ  в целях развития одаренности </a:t>
            </a:r>
            <a:r>
              <a:rPr lang="ru-RU" sz="1600" b="1" dirty="0" smtClean="0"/>
              <a:t>обучающихся</a:t>
            </a:r>
            <a:endParaRPr lang="ru-RU" sz="1600" b="1" dirty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22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ru-RU" sz="3200" dirty="0"/>
              <a:t>Инновационные продукты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108012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E2DB2"/>
                </a:solidFill>
              </a:rPr>
              <a:t>система </a:t>
            </a:r>
            <a:r>
              <a:rPr lang="ru-RU" sz="1800" dirty="0">
                <a:solidFill>
                  <a:srgbClr val="0E2DB2"/>
                </a:solidFill>
              </a:rPr>
              <a:t>психолого-педагогического мониторинга  детской одаренности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10081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800" dirty="0" smtClean="0">
                <a:solidFill>
                  <a:srgbClr val="0E2DB2"/>
                </a:solidFill>
              </a:rPr>
              <a:t>индивидуальная </a:t>
            </a:r>
            <a:r>
              <a:rPr lang="ru-RU" sz="1800" dirty="0">
                <a:solidFill>
                  <a:srgbClr val="0E2DB2"/>
                </a:solidFill>
              </a:rPr>
              <a:t>диагностическая карта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"/>
            <a:ext cx="72008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IMG_20191219_083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истема ПП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0401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68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0E2DB2"/>
                </a:solidFill>
              </a:rPr>
              <a:t>В гимназии созданы </a:t>
            </a:r>
            <a:r>
              <a:rPr lang="ru-RU" sz="1600" dirty="0"/>
              <a:t>техно-лаборатории в кабинетах химии, физики, биологии, информатики, мастерских,  лаборатория  экологического костюма «Эко-стиль», лаборатория инженерного дизайна.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/>
          <a:lstStyle/>
          <a:p>
            <a:r>
              <a:rPr lang="ru-RU" sz="1800" dirty="0" smtClean="0">
                <a:solidFill>
                  <a:srgbClr val="0E2DB2"/>
                </a:solidFill>
              </a:rPr>
              <a:t>дифференцированное </a:t>
            </a:r>
            <a:r>
              <a:rPr lang="ru-RU" sz="1800" dirty="0">
                <a:solidFill>
                  <a:srgbClr val="0E2DB2"/>
                </a:solidFill>
              </a:rPr>
              <a:t>и </a:t>
            </a:r>
            <a:r>
              <a:rPr lang="ru-RU" sz="1800" dirty="0" smtClean="0">
                <a:solidFill>
                  <a:srgbClr val="0E2DB2"/>
                </a:solidFill>
              </a:rPr>
              <a:t>многопрофильное  обучение</a:t>
            </a:r>
            <a:endParaRPr lang="ru-RU" sz="1800" dirty="0">
              <a:solidFill>
                <a:srgbClr val="0E2DB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2949724" cy="3489251"/>
          </a:xfrm>
        </p:spPr>
        <p:txBody>
          <a:bodyPr/>
          <a:lstStyle/>
          <a:p>
            <a:r>
              <a:rPr lang="ru-RU" sz="1400" b="1" dirty="0" smtClean="0"/>
              <a:t>-</a:t>
            </a:r>
            <a:r>
              <a:rPr lang="ru-RU" sz="1400" b="1" dirty="0"/>
              <a:t>10 а, 11 а – гимназические с группами гуманитарного профиля филологической и социально-гуманитарной направленности; </a:t>
            </a:r>
          </a:p>
          <a:p>
            <a:r>
              <a:rPr lang="ru-RU" sz="1400" b="1" dirty="0"/>
              <a:t>-10 б, 11 б – гимназические  с группами естественно – научного профиля естественно-математической  направленности и технологического профиля инженерно-математической направленности</a:t>
            </a:r>
            <a:r>
              <a:rPr lang="ru-RU" sz="1600" b="1" dirty="0"/>
              <a:t>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340768"/>
            <a:ext cx="4464495" cy="834107"/>
          </a:xfrm>
        </p:spPr>
        <p:txBody>
          <a:bodyPr/>
          <a:lstStyle/>
          <a:p>
            <a:r>
              <a:rPr lang="ru-RU" sz="1800" dirty="0">
                <a:solidFill>
                  <a:srgbClr val="0E2DB2"/>
                </a:solidFill>
              </a:rPr>
              <a:t>курсы из </a:t>
            </a:r>
            <a:r>
              <a:rPr lang="ru-RU" sz="1800" dirty="0" smtClean="0">
                <a:solidFill>
                  <a:srgbClr val="0E2DB2"/>
                </a:solidFill>
              </a:rPr>
              <a:t>вариативного компонента   общеобразовательного </a:t>
            </a:r>
            <a:r>
              <a:rPr lang="ru-RU" sz="1800" dirty="0">
                <a:solidFill>
                  <a:srgbClr val="0E2DB2"/>
                </a:solidFill>
              </a:rPr>
              <a:t>учреждения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64088" y="2174875"/>
            <a:ext cx="3322712" cy="3774404"/>
          </a:xfrm>
        </p:spPr>
        <p:txBody>
          <a:bodyPr/>
          <a:lstStyle/>
          <a:p>
            <a:r>
              <a:rPr lang="ru-RU" sz="1600" b="1" dirty="0" smtClean="0"/>
              <a:t>«</a:t>
            </a:r>
            <a:r>
              <a:rPr lang="ru-RU" sz="1600" b="1" dirty="0"/>
              <a:t>Основы финансовой грамотности», «История российской культуры», «Стилистика русского языка», «Техника перевода», «Страноведение», «Информационные системы и модели», «Практикум по математике», «Черчение и графика», «Решение задач по химии», «Решение задач по генетике»</a:t>
            </a:r>
          </a:p>
        </p:txBody>
      </p:sp>
      <p:pic>
        <p:nvPicPr>
          <p:cNvPr id="2050" name="Picture 2" descr="C:\Users\user\Desktop\IMG-20191206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16561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191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IMG-20191206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12241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6096" y="5949279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E2DB2"/>
                </a:solidFill>
              </a:rPr>
              <a:t>Методические разработки уроков ФГОС СОО</a:t>
            </a:r>
          </a:p>
        </p:txBody>
      </p:sp>
    </p:spTree>
    <p:extLst>
      <p:ext uri="{BB962C8B-B14F-4D97-AF65-F5344CB8AC3E}">
        <p14:creationId xmlns:p14="http://schemas.microsoft.com/office/powerpoint/2010/main" val="3162794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ИОС презентация улучшенная</Template>
  <TotalTime>2030</TotalTime>
  <Words>1053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Тема2</vt:lpstr>
      <vt:lpstr>Acrobat Document</vt:lpstr>
      <vt:lpstr>«Интеграционная информационно-образовательная среда образовательной организации как фактор развития творческой и интеллектуальной деятельности одарённых учащихся в условиях перехода к  ФГОС среднего общего образования»</vt:lpstr>
      <vt:lpstr>Цель проекта</vt:lpstr>
      <vt:lpstr>Задачи отчетного периода</vt:lpstr>
      <vt:lpstr>Инновационные продукты</vt:lpstr>
      <vt:lpstr> Повышение квалификации </vt:lpstr>
      <vt:lpstr>Модель  ИИОС гимназии</vt:lpstr>
      <vt:lpstr>Нормативно-правовая база инновационной деятельности: </vt:lpstr>
      <vt:lpstr>Инновационные продукты</vt:lpstr>
      <vt:lpstr>В гимназии созданы техно-лаборатории в кабинетах химии, физики, биологии, информатики, мастерских,  лаборатория  экологического костюма «Эко-стиль», лаборатория инженерного дизайна.</vt:lpstr>
      <vt:lpstr>«ЯКласс»</vt:lpstr>
      <vt:lpstr>Организация сетевого взаимодействия </vt:lpstr>
      <vt:lpstr>                   Апробация и диссеминация результатов деятельности КИП</vt:lpstr>
      <vt:lpstr>Результаты и эффекты</vt:lpstr>
      <vt:lpstr>Результативность </vt:lpstr>
      <vt:lpstr>Результаты учащихся  10-11 классов в олимпиадах</vt:lpstr>
      <vt:lpstr>Результаты учащихся  10-11 классов в конкурсах и конференциях</vt:lpstr>
      <vt:lpstr>               Общественно-педагогический форум «Личность – Семья – Школа.  Выбор будущего!»</vt:lpstr>
      <vt:lpstr> Интеграционная ИОС гимназии </vt:lpstr>
    </vt:vector>
  </TitlesOfParts>
  <Company>МОУ СОШ №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Евсеева О.Н.</cp:lastModifiedBy>
  <cp:revision>194</cp:revision>
  <cp:lastPrinted>2018-09-07T06:25:32Z</cp:lastPrinted>
  <dcterms:created xsi:type="dcterms:W3CDTF">2011-11-11T10:27:14Z</dcterms:created>
  <dcterms:modified xsi:type="dcterms:W3CDTF">2020-02-19T13:55:04Z</dcterms:modified>
</cp:coreProperties>
</file>