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9" r:id="rId1"/>
  </p:sldMasterIdLst>
  <p:notesMasterIdLst>
    <p:notesMasterId r:id="rId12"/>
  </p:notesMasterIdLst>
  <p:sldIdLst>
    <p:sldId id="304" r:id="rId2"/>
    <p:sldId id="299" r:id="rId3"/>
    <p:sldId id="298" r:id="rId4"/>
    <p:sldId id="319" r:id="rId5"/>
    <p:sldId id="320" r:id="rId6"/>
    <p:sldId id="321" r:id="rId7"/>
    <p:sldId id="323" r:id="rId8"/>
    <p:sldId id="325" r:id="rId9"/>
    <p:sldId id="302" r:id="rId10"/>
    <p:sldId id="326" r:id="rId11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pos="29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 snapToObjects="1">
      <p:cViewPr varScale="1">
        <p:scale>
          <a:sx n="70" d="100"/>
          <a:sy n="70" d="100"/>
        </p:scale>
        <p:origin x="1380" y="72"/>
      </p:cViewPr>
      <p:guideLst>
        <p:guide orient="horz" pos="2174"/>
        <p:guide pos="29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1D40C-6813-4B80-8852-5C553632E1B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51204-AD07-410A-ADFB-28DCF0B0C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9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Перечень учебных предметов и уровень их изучения заданы ФГОС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51204-AD07-410A-ADFB-28DCF0B0C1B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44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A896-CD31-4F85-8F2F-5AE0EA1CB789}" type="slidenum">
              <a:rPr lang="ru-RU" altLang="en-US" smtClean="0">
                <a:solidFill>
                  <a:srgbClr val="D1282E"/>
                </a:solidFill>
              </a:rPr>
              <a:pPr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21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E16F-C3FE-44C9-8DFD-9E7A2BF095BC}" type="slidenum">
              <a:rPr lang="ru-RU" altLang="en-US" smtClean="0">
                <a:solidFill>
                  <a:srgbClr val="D1282E"/>
                </a:solidFill>
              </a:rPr>
              <a:pPr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1C01-1389-4B8A-AE2C-100B0B91A6C6}" type="slidenum">
              <a:rPr lang="ru-RU" altLang="en-US" smtClean="0">
                <a:solidFill>
                  <a:srgbClr val="D1282E"/>
                </a:solidFill>
              </a:rPr>
              <a:pPr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2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63E6-9A08-4652-BED0-A960E2BD0E65}" type="slidenum">
              <a:rPr lang="ru-RU" altLang="en-US" smtClean="0">
                <a:solidFill>
                  <a:srgbClr val="D1282E"/>
                </a:solidFill>
              </a:rPr>
              <a:pPr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3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934-1DFA-4443-B98D-FAA6B70F7B6D}" type="slidenum">
              <a:rPr lang="ru-RU" altLang="en-US" smtClean="0">
                <a:solidFill>
                  <a:srgbClr val="D1282E"/>
                </a:solidFill>
              </a:rPr>
              <a:pPr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00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55A4-8DE8-4EB1-9E53-5AC8CA5068FC}" type="slidenum">
              <a:rPr lang="ru-RU" altLang="en-US" smtClean="0">
                <a:solidFill>
                  <a:srgbClr val="D1282E"/>
                </a:solidFill>
              </a:rPr>
              <a:pPr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7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7CA7-7B04-4D1B-93EB-F3DC01F2158F}" type="slidenum">
              <a:rPr lang="ru-RU" altLang="en-US" smtClean="0">
                <a:solidFill>
                  <a:srgbClr val="D1282E"/>
                </a:solidFill>
              </a:rPr>
              <a:pPr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8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D6B0-D22F-4FEB-B64D-A0AB80673DAE}" type="slidenum">
              <a:rPr lang="ru-RU" altLang="en-US" smtClean="0">
                <a:solidFill>
                  <a:srgbClr val="D1282E"/>
                </a:solidFill>
              </a:rPr>
              <a:pPr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5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40DB-0C3D-49C3-BB18-D26A875B0B54}" type="slidenum">
              <a:rPr lang="ru-RU" altLang="en-US" smtClean="0">
                <a:solidFill>
                  <a:srgbClr val="D1282E"/>
                </a:solidFill>
              </a:rPr>
              <a:pPr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7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D461F9-1BC8-4B1E-9BB7-FDE05AB92EF1}" type="slidenum">
              <a:rPr lang="ru-RU" altLang="en-US" smtClean="0">
                <a:solidFill>
                  <a:srgbClr val="D1282E"/>
                </a:solidFill>
              </a:rPr>
              <a:pPr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7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86E8-D4EC-4EBC-B6D4-DFF6632B47D4}" type="slidenum">
              <a:rPr lang="ru-RU" altLang="en-US" smtClean="0">
                <a:solidFill>
                  <a:srgbClr val="D1282E"/>
                </a:solidFill>
              </a:rPr>
              <a:pPr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2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eaLnBrk="0" hangingPunct="0"/>
            <a:endParaRPr lang="ru-RU">
              <a:solidFill>
                <a:srgbClr val="000000"/>
              </a:solidFill>
              <a:cs typeface="+mn-cs"/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eaLnBrk="0" hangingPunct="0"/>
            <a:endParaRPr lang="ru-RU">
              <a:solidFill>
                <a:srgbClr val="000000"/>
              </a:solidFill>
              <a:cs typeface="+mn-cs"/>
              <a:sym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eaLnBrk="0" hangingPunct="0"/>
            <a:fld id="{F77A918B-8142-4A65-84F0-DD0E0511E267}" type="slidenum">
              <a:rPr lang="ru-RU" altLang="en-US" smtClean="0">
                <a:solidFill>
                  <a:srgbClr val="D1282E"/>
                </a:solidFill>
                <a:cs typeface="+mn-cs"/>
                <a:sym typeface="Arial" pitchFamily="34" charset="0"/>
              </a:rPr>
              <a:pPr eaLnBrk="0" hangingPunct="0"/>
              <a:t>‹#›</a:t>
            </a:fld>
            <a:endParaRPr lang="en-US" sz="1800" b="0">
              <a:solidFill>
                <a:srgbClr val="000000"/>
              </a:solidFill>
              <a:cs typeface="+mn-cs"/>
              <a:sym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17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vkats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0045" y="1125031"/>
            <a:ext cx="7559896" cy="2876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9000"/>
              </a:lnSpc>
              <a:spcAft>
                <a:spcPts val="800"/>
              </a:spcAft>
            </a:pP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Примерный учебный план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среднего общего </a:t>
            </a: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образования</a:t>
            </a:r>
          </a:p>
          <a:p>
            <a:pPr algn="ctr">
              <a:lnSpc>
                <a:spcPct val="99000"/>
              </a:lnSpc>
              <a:spcAft>
                <a:spcPts val="800"/>
              </a:spcAft>
            </a:pP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4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18780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Желаем удачи в проектировании и реализации учебных планов!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r" fontAlgn="base">
              <a:lnSpc>
                <a:spcPct val="99000"/>
              </a:lnSpc>
              <a:spcBef>
                <a:spcPct val="0"/>
              </a:spcBef>
              <a:spcAft>
                <a:spcPts val="800"/>
              </a:spcAft>
              <a:buClrTx/>
              <a:buSzTx/>
            </a:pPr>
            <a:r>
              <a:rPr lang="ru-RU" sz="1800" b="1" cap="none" spc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Кац Светлана Владимировна,</a:t>
            </a:r>
          </a:p>
          <a:p>
            <a:pPr lvl="0" algn="r" fontAlgn="base">
              <a:lnSpc>
                <a:spcPct val="99000"/>
              </a:lnSpc>
              <a:spcBef>
                <a:spcPct val="0"/>
              </a:spcBef>
              <a:spcAft>
                <a:spcPts val="800"/>
              </a:spcAft>
              <a:buClrTx/>
              <a:buSzTx/>
            </a:pPr>
            <a:r>
              <a:rPr lang="ru-RU" sz="1800" b="1" cap="none" spc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научный сотрудник ГАОУ ВО </a:t>
            </a:r>
            <a:r>
              <a:rPr lang="ru-RU" sz="1800" b="1" cap="none" spc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МГПУ</a:t>
            </a:r>
            <a:endParaRPr lang="en-US" sz="1800" b="1" cap="none" spc="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r" fontAlgn="base">
              <a:lnSpc>
                <a:spcPct val="99000"/>
              </a:lnSpc>
              <a:spcBef>
                <a:spcPct val="0"/>
              </a:spcBef>
              <a:spcAft>
                <a:spcPts val="800"/>
              </a:spcAft>
              <a:buClrTx/>
              <a:buSzTx/>
            </a:pPr>
            <a:r>
              <a:rPr lang="en-US" sz="1800" b="1" cap="none" spc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svkats@mail.ru</a:t>
            </a:r>
            <a:endParaRPr lang="en-US" sz="1800" b="1" cap="none" spc="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r" fontAlgn="base">
              <a:lnSpc>
                <a:spcPct val="99000"/>
              </a:lnSpc>
              <a:spcBef>
                <a:spcPct val="0"/>
              </a:spcBef>
              <a:spcAft>
                <a:spcPts val="800"/>
              </a:spcAft>
              <a:buClrTx/>
              <a:buSzTx/>
            </a:pPr>
            <a:r>
              <a:rPr lang="ru-RU" sz="1800" b="1" cap="none" spc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sz="1800" cap="none" spc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59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92100" y="292100"/>
            <a:ext cx="8420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 Федерального закона от 29 декабря 2012 года № 273-ФЗ</a:t>
            </a:r>
          </a:p>
          <a:p>
            <a:pPr algn="ctr">
              <a:buFontTx/>
              <a:buNone/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55600" y="1663700"/>
            <a:ext cx="8509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22)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</a:t>
            </a: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документ, который определяет</a:t>
            </a:r>
          </a:p>
          <a:p>
            <a:pPr algn="just">
              <a:buFontTx/>
              <a:buNone/>
            </a:pP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перечень,</a:t>
            </a:r>
          </a:p>
          <a:p>
            <a:pPr algn="just">
              <a:buFontTx/>
              <a:buNone/>
            </a:pP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трудоемкость,</a:t>
            </a:r>
          </a:p>
          <a:p>
            <a:pPr algn="just">
              <a:buFontTx/>
              <a:buNone/>
            </a:pP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и распределение по периодам обучения учебных предметов, курсов, дисциплин (модулей), практики, иных видов учебной деятельности</a:t>
            </a:r>
          </a:p>
          <a:p>
            <a:pPr algn="just">
              <a:buFontTx/>
              <a:buNone/>
            </a:pP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и, если иное не установлено настоящим Федеральным законом, формы промежуточной аттестации обучающихся.</a:t>
            </a:r>
            <a:endParaRPr lang="ru-RU" altLang="ru-RU" dirty="0">
              <a:solidFill>
                <a:prstClr val="black"/>
              </a:solidFill>
              <a:cs typeface="+mn-cs"/>
            </a:endParaRPr>
          </a:p>
          <a:p>
            <a:pPr algn="just">
              <a:buFontTx/>
              <a:buNone/>
            </a:pPr>
            <a:endParaRPr lang="ru-RU" alt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23)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 </a:t>
            </a: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учебный план, обеспечивающий освоение образовательной программы на основе индивидуализации ее содержания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особенностей и образовательных потребностей конкретного обучающегося.</a:t>
            </a:r>
          </a:p>
          <a:p>
            <a:pPr algn="just">
              <a:buFontTx/>
              <a:buNone/>
            </a:pPr>
            <a:endParaRPr lang="ru-RU" alt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(профиль) 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ориентация образовательной программы на конкретные области знания и (или) виды деятельности, определяющая ее предметно-тематическое содержание, преобладающие виды учебной деятельности обучающегося и требования к результатам освоения образовательной программы;</a:t>
            </a:r>
            <a:endParaRPr lang="ru-RU" alt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1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6058" y="80963"/>
            <a:ext cx="8423883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Базовые документы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проектирования учебного плана образовательной организации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Федеральный закон от 29 декабря 2012 года № 273-ФЗ 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«Об образовании в Российской Федерации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Федеральные государственные образовательные стандарты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СанПиН 2.4.2.2821-10 «Санитарно-эпидемиологические требования к условиям и организации обучения в общеобразовательных учреждениях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КОНСТРУКТОР УЧЕБНОГО ПЛАНА ПРОФИЛЯ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996008" y="3572998"/>
            <a:ext cx="484632" cy="791989"/>
          </a:xfrm>
          <a:prstGeom prst="downArrow">
            <a:avLst/>
          </a:prstGeom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0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61044"/>
            <a:ext cx="7543800" cy="158469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C00000"/>
                </a:solidFill>
              </a:rPr>
              <a:t>КОНСТРУКТОР УЧЕБНОГО ПЛАНА </a:t>
            </a:r>
            <a:r>
              <a:rPr lang="ru-RU" sz="3100" b="1" dirty="0" smtClean="0">
                <a:solidFill>
                  <a:srgbClr val="C00000"/>
                </a:solidFill>
              </a:rPr>
              <a:t>ПРОФИЛЯ</a:t>
            </a: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rgbClr val="080808"/>
                </a:solidFill>
              </a:rPr>
              <a:t>5 профилей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80808"/>
                </a:solidFill>
              </a:rPr>
              <a:t>Перечень предметных областей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80808"/>
                </a:solidFill>
              </a:rPr>
              <a:t>Перечень учебных предметов и уровни их изучения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80808"/>
                </a:solidFill>
              </a:rPr>
              <a:t>Обязательный выбор предмета в каждой предметной области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80808"/>
                </a:solidFill>
              </a:rPr>
              <a:t>Обязательный набор 9 (10) предметов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80808"/>
                </a:solidFill>
              </a:rPr>
              <a:t>Возможность выбора 3 (4) предметов для изучения на углубленном уровне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80808"/>
                </a:solidFill>
              </a:rPr>
              <a:t>Выполнение индивидуального проекта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80808"/>
                </a:solidFill>
              </a:rPr>
              <a:t>Курсы по выбору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80808"/>
                </a:solidFill>
              </a:rPr>
              <a:t>Общее число часов 2170/2590 (37)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4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ПОДХОДЫ К ПРОЕКТИРОВАНИЮ УЧЕБНОГО ПЛАНА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853008"/>
            <a:ext cx="7543801" cy="301608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Примерный учебный план не является нормативным документом, он носит характер учебно-методических рекомендаций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0155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ПОДХОДЫ К ПРОЕКТИРОВАНИЮ УЧЕБНОГО ПЛАНА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637010"/>
            <a:ext cx="7543801" cy="323208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Мы предлагаем проектировать учебный план из расчета общего количества часов на 2 года обучения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0422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ПОДХОДЫ К ПРОЕКТИРОВАНИЮ УЧЕБНОГО ПЛАНА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853008"/>
            <a:ext cx="7543801" cy="301608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Отправной точкой для проектирования учебного плана служит не количество часов на изучение предмета, а результаты, которых необходимо достичь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51397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ПОДХОДЫ К ПРОЕКТИРОВАНИЮ УЧЕБНОГО ПЛАНА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7329" y="2179322"/>
            <a:ext cx="7543801" cy="366407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/>
              <a:t>Индивидуальные учебные планы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Групповые учебные планы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Учебные планы профилей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 smtClean="0"/>
              <a:t>Учебный план школы</a:t>
            </a:r>
          </a:p>
          <a:p>
            <a:pPr algn="ctr"/>
            <a:endParaRPr lang="ru-RU" sz="28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572000" y="2781009"/>
            <a:ext cx="0" cy="431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72000" y="3788995"/>
            <a:ext cx="0" cy="35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572000" y="4940979"/>
            <a:ext cx="1" cy="35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168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441534"/>
              </p:ext>
            </p:extLst>
          </p:nvPr>
        </p:nvGraphicFramePr>
        <p:xfrm>
          <a:off x="77788" y="-1"/>
          <a:ext cx="8988425" cy="6488749"/>
        </p:xfrm>
        <a:graphic>
          <a:graphicData uri="http://schemas.openxmlformats.org/drawingml/2006/table">
            <a:tbl>
              <a:tblPr/>
              <a:tblGrid>
                <a:gridCol w="2252662"/>
                <a:gridCol w="5821363"/>
                <a:gridCol w="503237"/>
                <a:gridCol w="411163"/>
              </a:tblGrid>
              <a:tr h="61032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«Русский язык и литература»;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«Родной (нерусский) язык и литература».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6730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«Иностранный язык» (базовый и углубленный уровни);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«Второй иностранный язык» (базовый и углубленный уровни).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24288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«История» (базовый и углубленный уровни);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«География» (базовый и углубленный уровни);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«Экономика» (базовый и углубленный уровни);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«Право» (базовый и углубленный уровни);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0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285750" indent="-2857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«Обществознание» (базовый уровень);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«Россия в мире» (базовый уровень).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30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«Математика: алгебра и начала математического анализа, геометрия» (базовый и углубленный уровни);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«Информатика» (базовый и углубленный уровни).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67308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«Физика» (базовый и углубленный уровни);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«Химия» (базовый и углубленный уровни);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«Биология» (базовый и углубленный уровни);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7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285750" indent="-2857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«Естествознание» (базовый уровень).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42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основы безопасности жизнедеятельности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00100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«Физическая культура» (базовый уровень);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«Экология» (базовый уровень);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800100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«Основы безопасности жизнедеятельности» (базовый уровень).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1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4266</TotalTime>
  <Words>562</Words>
  <Application>Microsoft Office PowerPoint</Application>
  <PresentationFormat>Экран (4:3)</PresentationFormat>
  <Paragraphs>95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Ретро</vt:lpstr>
      <vt:lpstr>Презентация PowerPoint</vt:lpstr>
      <vt:lpstr>Презентация PowerPoint</vt:lpstr>
      <vt:lpstr>Презентация PowerPoint</vt:lpstr>
      <vt:lpstr>КОНСТРУКТОР УЧЕБНОГО ПЛАНА ПРОФИЛЯ  </vt:lpstr>
      <vt:lpstr>ПОДХОДЫ К ПРОЕКТИРОВАНИЮ УЧЕБНОГО ПЛАНА</vt:lpstr>
      <vt:lpstr>ПОДХОДЫ К ПРОЕКТИРОВАНИЮ УЧЕБНОГО ПЛАНА</vt:lpstr>
      <vt:lpstr>ПОДХОДЫ К ПРОЕКТИРОВАНИЮ УЧЕБНОГО ПЛАНА</vt:lpstr>
      <vt:lpstr>ПОДХОДЫ К ПРОЕКТИРОВАНИЮ УЧЕБНОГО ПЛАНА</vt:lpstr>
      <vt:lpstr>Презентация PowerPoint</vt:lpstr>
      <vt:lpstr>Желаем удачи в проектировании и реализации учебных планов!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УП</dc:title>
  <dc:creator>Leo</dc:creator>
  <cp:lastModifiedBy>Светлана Кац</cp:lastModifiedBy>
  <cp:revision>96</cp:revision>
  <cp:lastPrinted>2015-07-06T11:55:45Z</cp:lastPrinted>
  <dcterms:modified xsi:type="dcterms:W3CDTF">2015-10-15T10:15:40Z</dcterms:modified>
</cp:coreProperties>
</file>