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4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2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5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7711-E07D-4AD2-A6FA-FBD0FC0843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6A50-B46E-4469-818F-C882ADCD5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Область применения ЭОР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группа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Плохих Д.В., Сальникова Е.Г., </a:t>
            </a:r>
            <a:r>
              <a:rPr lang="ru-RU" dirty="0" smtClean="0"/>
              <a:t>Зайцева А.В., </a:t>
            </a:r>
            <a:r>
              <a:rPr lang="ru-RU" dirty="0" err="1"/>
              <a:t>Жиглатый</a:t>
            </a:r>
            <a:r>
              <a:rPr lang="ru-RU" dirty="0"/>
              <a:t> Е.В., </a:t>
            </a:r>
            <a:r>
              <a:rPr lang="ru-RU" dirty="0" smtClean="0"/>
              <a:t>Рыбакова Т.С.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5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3894"/>
            <a:ext cx="7886700" cy="573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/>
              <a:t>Итоговый 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83" y="757882"/>
            <a:ext cx="4686342" cy="59312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406004">
              <a:buNone/>
            </a:pPr>
            <a:r>
              <a:rPr lang="ru-RU" sz="2000" cap="none" dirty="0" smtClean="0"/>
              <a:t>	Направлен </a:t>
            </a:r>
            <a:r>
              <a:rPr lang="ru-RU" sz="2000" cap="none" dirty="0"/>
              <a:t>на проверку конкретных результатов обучения, выявление степени овладения учащимися системой знаний, умений и навыков, полученных в процессе изучения </a:t>
            </a:r>
            <a:r>
              <a:rPr lang="ru-RU" sz="2000" cap="none" dirty="0" smtClean="0"/>
              <a:t>курса.</a:t>
            </a:r>
          </a:p>
          <a:p>
            <a:pPr marL="0" indent="0" algn="just" defTabSz="406004">
              <a:buNone/>
            </a:pPr>
            <a:r>
              <a:rPr lang="ru-RU" sz="2000" cap="none" dirty="0"/>
              <a:t>	</a:t>
            </a:r>
            <a:r>
              <a:rPr lang="ru-RU" sz="2000" cap="none" dirty="0" smtClean="0"/>
              <a:t>Итоговый </a:t>
            </a:r>
            <a:r>
              <a:rPr lang="ru-RU" sz="2000" cap="none" dirty="0"/>
              <a:t>контроль – это контроль интегрирующий, </a:t>
            </a:r>
            <a:r>
              <a:rPr lang="ru-RU" sz="2000" cap="none" dirty="0" smtClean="0"/>
              <a:t>позволяет </a:t>
            </a:r>
            <a:r>
              <a:rPr lang="ru-RU" sz="2000" cap="none" dirty="0"/>
              <a:t>судить об общих достижениях учащихся. </a:t>
            </a:r>
            <a:r>
              <a:rPr lang="ru-RU" sz="2000" cap="none" dirty="0" smtClean="0"/>
              <a:t>(</a:t>
            </a:r>
            <a:r>
              <a:rPr lang="ru-RU" sz="2000" i="1" cap="none" dirty="0" smtClean="0"/>
              <a:t>При </a:t>
            </a:r>
            <a:r>
              <a:rPr lang="ru-RU" sz="2000" i="1" cap="none" dirty="0"/>
              <a:t>подготовке к нему происходит более углубленное обобщение и систематизация усвоенного материала, что позволяет знания и умения поднять на новый </a:t>
            </a:r>
            <a:r>
              <a:rPr lang="ru-RU" sz="2000" i="1" cap="none" dirty="0" smtClean="0"/>
              <a:t>уровень).</a:t>
            </a:r>
          </a:p>
          <a:p>
            <a:pPr marL="0" indent="0" algn="just" defTabSz="406004">
              <a:buNone/>
            </a:pPr>
            <a:r>
              <a:rPr lang="ru-RU" sz="2000" cap="none" dirty="0" smtClean="0"/>
              <a:t>	Знания </a:t>
            </a:r>
            <a:r>
              <a:rPr lang="ru-RU" sz="2000" cap="none" dirty="0"/>
              <a:t>по итогам изучения темы могут быть оценены положительно, если учащиеся овладели всеми основными элементами программного материала. </a:t>
            </a:r>
            <a:endParaRPr lang="ru-RU" sz="2000" cap="none" dirty="0" smtClean="0"/>
          </a:p>
          <a:p>
            <a:pPr marL="0" indent="0" algn="just" defTabSz="406004">
              <a:buNone/>
            </a:pPr>
            <a:r>
              <a:rPr lang="ru-RU" sz="2000" cap="none" dirty="0" smtClean="0"/>
              <a:t>	Данная </a:t>
            </a:r>
            <a:r>
              <a:rPr lang="ru-RU" sz="2000" cap="none" dirty="0"/>
              <a:t>система позволяет учащимся проходить тесты по содержимому любого курса. </a:t>
            </a:r>
          </a:p>
          <a:p>
            <a:pPr defTabSz="406004"/>
            <a:endParaRPr lang="ru-RU" sz="2000" dirty="0"/>
          </a:p>
        </p:txBody>
      </p:sp>
      <p:pic>
        <p:nvPicPr>
          <p:cNvPr id="4098" name="Picture 2" descr="http://mytest.klyaksa.net/htm/images/mtx000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60" y="1182816"/>
            <a:ext cx="3961133" cy="28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ЭОР в проектной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27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764" y="1371600"/>
            <a:ext cx="7471365" cy="4815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Учебная деятельность( по ФГОС)</a:t>
            </a:r>
          </a:p>
          <a:p>
            <a:pPr algn="ctr"/>
            <a:endParaRPr lang="ru-RU" sz="3600" dirty="0"/>
          </a:p>
          <a:p>
            <a:pPr marL="0" indent="0" algn="ctr">
              <a:buNone/>
            </a:pPr>
            <a:r>
              <a:rPr lang="ru-RU" sz="3600" dirty="0" err="1" smtClean="0"/>
              <a:t>Деятельностный</a:t>
            </a:r>
            <a:r>
              <a:rPr lang="ru-RU" sz="3600" dirty="0" smtClean="0"/>
              <a:t> подход</a:t>
            </a:r>
          </a:p>
          <a:p>
            <a:pPr lvl="6" algn="ctr"/>
            <a:endParaRPr lang="en-US" sz="2400" dirty="0" smtClean="0"/>
          </a:p>
          <a:p>
            <a:pPr lvl="6" algn="ctr"/>
            <a:endParaRPr lang="ru-RU" sz="2400" dirty="0"/>
          </a:p>
          <a:p>
            <a:pPr marL="0" indent="0" algn="ctr">
              <a:buNone/>
            </a:pPr>
            <a:r>
              <a:rPr lang="ru-RU" sz="3600" dirty="0" smtClean="0"/>
              <a:t>Развитие личности учащегося на основе освоения универсальных способов </a:t>
            </a:r>
            <a:r>
              <a:rPr lang="ru-RU" sz="3600" dirty="0" smtClean="0"/>
              <a:t>деятельности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862745" y="1983903"/>
            <a:ext cx="3093212" cy="643536"/>
          </a:xfrm>
          <a:prstGeom prst="downArrow">
            <a:avLst>
              <a:gd name="adj1" fmla="val 50000"/>
              <a:gd name="adj2" fmla="val 56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основа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776152" y="3239742"/>
            <a:ext cx="3270422" cy="780323"/>
          </a:xfrm>
          <a:prstGeom prst="downArrow">
            <a:avLst>
              <a:gd name="adj1" fmla="val 50000"/>
              <a:gd name="adj2" fmla="val 38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цель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125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840" y="836140"/>
            <a:ext cx="8406360" cy="52598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/>
              <a:t> </a:t>
            </a:r>
            <a:r>
              <a:rPr lang="ru-RU" sz="3200" dirty="0"/>
              <a:t>Одним из путей </a:t>
            </a:r>
            <a:r>
              <a:rPr lang="ru-RU" sz="3200" dirty="0"/>
              <a:t>повышения мотивации </a:t>
            </a:r>
            <a:r>
              <a:rPr lang="ru-RU" sz="3200" dirty="0"/>
              <a:t>и эффективности учебной деятельности является включение учащихся </a:t>
            </a:r>
            <a:r>
              <a:rPr lang="ru-RU" sz="3200" dirty="0"/>
              <a:t>в исследовательскую </a:t>
            </a:r>
            <a:r>
              <a:rPr lang="ru-RU" sz="3200" dirty="0"/>
              <a:t>и проектную деятельность, что обеспечивает сочетание </a:t>
            </a:r>
            <a:r>
              <a:rPr lang="ru-RU" sz="3200" dirty="0"/>
              <a:t>различных видов </a:t>
            </a:r>
            <a:r>
              <a:rPr lang="ru-RU" sz="3200" dirty="0"/>
              <a:t>познавательной деятельности. </a:t>
            </a:r>
            <a:endParaRPr lang="ru-RU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Исследовательская </a:t>
            </a:r>
            <a:r>
              <a:rPr lang="ru-RU" sz="3200" dirty="0"/>
              <a:t>и проектная </a:t>
            </a:r>
            <a:r>
              <a:rPr lang="ru-RU" sz="3200" dirty="0"/>
              <a:t>деятельность открывает </a:t>
            </a:r>
            <a:r>
              <a:rPr lang="ru-RU" sz="3200" dirty="0"/>
              <a:t>новые возможности для создания интереса подростка, как к </a:t>
            </a:r>
            <a:r>
              <a:rPr lang="ru-RU" sz="3200" dirty="0"/>
              <a:t>индивидуальному  творчеству</a:t>
            </a:r>
            <a:r>
              <a:rPr lang="ru-RU" sz="3200" dirty="0"/>
              <a:t>, так и к коллективному.</a:t>
            </a:r>
          </a:p>
        </p:txBody>
      </p:sp>
    </p:spTree>
    <p:extLst>
      <p:ext uri="{BB962C8B-B14F-4D97-AF65-F5344CB8AC3E}">
        <p14:creationId xmlns:p14="http://schemas.microsoft.com/office/powerpoint/2010/main" val="296638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158" y="675504"/>
            <a:ext cx="8243663" cy="55440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Как известно, умение осуществлять деятельность по </a:t>
            </a:r>
            <a:r>
              <a:rPr lang="ru-RU" sz="2800" dirty="0" smtClean="0"/>
              <a:t>выполнению </a:t>
            </a:r>
            <a:r>
              <a:rPr lang="ru-RU" sz="2800" dirty="0"/>
              <a:t>учебного проекта является интегрированным </a:t>
            </a:r>
            <a:r>
              <a:rPr lang="ru-RU" sz="2800" dirty="0" smtClean="0"/>
              <a:t>умением, включающим </a:t>
            </a:r>
            <a:r>
              <a:rPr lang="ru-RU" sz="2800" dirty="0"/>
              <a:t>в себя: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анализ </a:t>
            </a:r>
            <a:r>
              <a:rPr lang="ru-RU" sz="2800" dirty="0"/>
              <a:t>личного опыта;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формулирование </a:t>
            </a:r>
            <a:r>
              <a:rPr lang="ru-RU" sz="2800" dirty="0"/>
              <a:t>цели и </a:t>
            </a:r>
            <a:r>
              <a:rPr lang="ru-RU" sz="2800" dirty="0" smtClean="0"/>
              <a:t>задач</a:t>
            </a:r>
            <a:r>
              <a:rPr lang="ru-RU" sz="2800" dirty="0" smtClean="0"/>
              <a:t>;</a:t>
            </a:r>
            <a:r>
              <a:rPr lang="en-US" sz="2800" dirty="0" smtClean="0"/>
              <a:t> </a:t>
            </a:r>
            <a:r>
              <a:rPr lang="ru-RU" sz="2800" dirty="0" smtClean="0"/>
              <a:t>планирование </a:t>
            </a:r>
            <a:r>
              <a:rPr lang="ru-RU" sz="2800" dirty="0"/>
              <a:t>деятельности;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поиск </a:t>
            </a:r>
            <a:r>
              <a:rPr lang="ru-RU" sz="2800" dirty="0"/>
              <a:t>информации, ее анализ и преобразование;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применение </a:t>
            </a:r>
            <a:r>
              <a:rPr lang="ru-RU" sz="2800" dirty="0"/>
              <a:t>имеющихся знаний на практике, для </a:t>
            </a:r>
            <a:r>
              <a:rPr lang="ru-RU" sz="2800" dirty="0" smtClean="0"/>
              <a:t>выполнения </a:t>
            </a:r>
            <a:r>
              <a:rPr lang="ru-RU" sz="2800" dirty="0"/>
              <a:t>конкретных задач;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умение </a:t>
            </a:r>
            <a:r>
              <a:rPr lang="ru-RU" sz="2800" dirty="0"/>
              <a:t>осуществлять самоанализ и рефлексию;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подготовку </a:t>
            </a:r>
            <a:r>
              <a:rPr lang="ru-RU" sz="2800" dirty="0"/>
              <a:t>презентации результатов собственной </a:t>
            </a:r>
            <a:r>
              <a:rPr lang="ru-RU" sz="2800" dirty="0" smtClean="0"/>
              <a:t>деятельности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63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89" y="1537300"/>
            <a:ext cx="7886700" cy="39161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/>
              <a:t>ЭОР </a:t>
            </a:r>
            <a:r>
              <a:rPr lang="ru-RU" sz="4000" dirty="0" smtClean="0"/>
              <a:t>могут </a:t>
            </a:r>
            <a:r>
              <a:rPr lang="ru-RU" sz="4000" dirty="0"/>
              <a:t>являться основой такой деятельности. </a:t>
            </a:r>
            <a:r>
              <a:rPr lang="ru-RU" sz="4000" dirty="0"/>
              <a:t>При этом </a:t>
            </a:r>
            <a:r>
              <a:rPr lang="ru-RU" sz="4000" dirty="0"/>
              <a:t>в качестве основы могут служить ЭУМ всех типов. </a:t>
            </a:r>
            <a:r>
              <a:rPr lang="ru-RU" sz="4000" dirty="0"/>
              <a:t>Выбор необходимых </a:t>
            </a:r>
            <a:r>
              <a:rPr lang="ru-RU" sz="4000" dirty="0"/>
              <a:t>ЭУМ или их фрагментов осуществляется </a:t>
            </a:r>
            <a:r>
              <a:rPr lang="ru-RU" sz="4000" dirty="0"/>
              <a:t>учащимся</a:t>
            </a:r>
            <a:r>
              <a:rPr lang="ru-RU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827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/>
              <a:t>Рациональное использование учебного времени приводит к необходимости перестройки учебного процесса в случае активно­го использования ЭОР </a:t>
            </a:r>
          </a:p>
        </p:txBody>
      </p:sp>
    </p:spTree>
    <p:extLst>
      <p:ext uri="{BB962C8B-B14F-4D97-AF65-F5344CB8AC3E}">
        <p14:creationId xmlns:p14="http://schemas.microsoft.com/office/powerpoint/2010/main" val="181099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82" y="729993"/>
            <a:ext cx="8330515" cy="572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Урок — введение новой информации теряет свою актуаль­ность в той форме, в какой он проводится в традиционной моде­ли. Получение учащимся новой информации происходит в ос­новном не на уроке, а в процессе самостоятельной деятельности, которая заключается в освоении учащимися содержания ЭОР, работе с Интернет-ресурсами и другими информационными ре­сурсами: книгами, словарями, энциклопедиями и т. д. </a:t>
            </a:r>
          </a:p>
        </p:txBody>
      </p:sp>
    </p:spTree>
    <p:extLst>
      <p:ext uri="{BB962C8B-B14F-4D97-AF65-F5344CB8AC3E}">
        <p14:creationId xmlns:p14="http://schemas.microsoft.com/office/powerpoint/2010/main" val="143530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216" y="109753"/>
            <a:ext cx="5200135" cy="49984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ТИПЫ УРОКОВ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5" y="609600"/>
            <a:ext cx="8715632" cy="61124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введение нового материала с использованием ЭОР при ведущей роли учителя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введение нового материала с использованием ЭОР и самостоятельной деятельности учащихся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обучающий семинар с использованием ЭОР. Самостоятельная деятельность учащихся по подготовке урока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виртуальная лабораторная работа на основе использования ЭОР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практикумы с использованием ЭОР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 решение задач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дискуссия на основе использования ЭОР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групповая дискуссия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обсуждение (выдвижение) идей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проблемный семинар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проектная деятельность учащихся</a:t>
            </a:r>
          </a:p>
          <a:p>
            <a:pPr marL="514350" indent="-514350">
              <a:buFont typeface="+mj-lt"/>
              <a:buAutoNum type="arabicPeriod"/>
            </a:pPr>
            <a:endParaRPr lang="ru-RU" sz="2300" dirty="0"/>
          </a:p>
          <a:p>
            <a:pPr marL="514350" indent="-514350">
              <a:buFont typeface="+mj-lt"/>
              <a:buAutoNum type="arabicPeriod"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2303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288" y="2195615"/>
            <a:ext cx="8243027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>
                <a:ln w="9525">
                  <a:solidFill>
                    <a:schemeClr val="bg1"/>
                  </a:solidFill>
                  <a:prstDash val="solid"/>
                </a:ln>
              </a:rPr>
              <a:t>Применение ЭОР </a:t>
            </a:r>
          </a:p>
          <a:p>
            <a:pPr algn="ctr"/>
            <a:r>
              <a:rPr lang="ru-RU" sz="4050" b="1" dirty="0">
                <a:ln w="9525">
                  <a:solidFill>
                    <a:schemeClr val="bg1"/>
                  </a:solidFill>
                  <a:prstDash val="solid"/>
                </a:ln>
              </a:rPr>
              <a:t>на этапе контроля знаний учащихся</a:t>
            </a:r>
            <a:endParaRPr lang="ru-RU" sz="405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18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8907" y="253546"/>
            <a:ext cx="6521465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Функции контроля ЭОР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7910" y="1640081"/>
            <a:ext cx="7365172" cy="40087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Стимулирующая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Контролирующая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Прогностическая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Ориентирующая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Воспитывающая</a:t>
            </a:r>
          </a:p>
          <a:p>
            <a:pPr marL="257175" indent="-257175">
              <a:buFontTx/>
              <a:buChar char="-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обратной связи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5124" name="Picture 4" descr="https://pixabay.com/static/uploads/photo/2014/04/03/10/11/boy-310099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18" y="2777019"/>
            <a:ext cx="1660215" cy="17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325" y="1162555"/>
            <a:ext cx="6218049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Виды 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контроля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ЭОР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2937" y="3888219"/>
            <a:ext cx="4885583" cy="24734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Предварительный</a:t>
            </a: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</a:rPr>
              <a:t>Текущий</a:t>
            </a: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</a:rPr>
              <a:t>Итоговый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1030" name="Picture 6" descr="http://pngimg.com/upload/small/loupe_PNG10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26" y="187850"/>
            <a:ext cx="6928235" cy="44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totarho12.narod.ru/clipart/k/knig/kniga1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" y="4600247"/>
            <a:ext cx="2936856" cy="17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133" y="298195"/>
            <a:ext cx="7353770" cy="901362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/>
              <a:t>Предварительный 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34" y="3598889"/>
            <a:ext cx="7772870" cy="31085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dirty="0"/>
              <a:t>П</a:t>
            </a:r>
            <a:r>
              <a:rPr lang="ru-RU" sz="2800" dirty="0"/>
              <a:t>озволяет</a:t>
            </a:r>
            <a:r>
              <a:rPr lang="ru-RU" sz="2800" dirty="0"/>
              <a:t> </a:t>
            </a:r>
            <a:r>
              <a:rPr lang="ru-RU" sz="2800" dirty="0"/>
              <a:t>не </a:t>
            </a:r>
            <a:r>
              <a:rPr lang="ru-RU" sz="2800" dirty="0"/>
              <a:t>только определить имеющийся уровень знаний, он способен активизировать познавательную деятельность учащихся, вызвать интерес к изучению нового учебного материала. При таком виде контроля хороши нетрадиционные формы </a:t>
            </a:r>
            <a:r>
              <a:rPr lang="ru-RU" sz="2800" dirty="0"/>
              <a:t>контроля: </a:t>
            </a:r>
            <a:r>
              <a:rPr lang="ru-RU" sz="2800" dirty="0"/>
              <a:t>загадки, шарады, </a:t>
            </a:r>
            <a:r>
              <a:rPr lang="ru-RU" sz="2800" dirty="0"/>
              <a:t>ребусы.</a:t>
            </a:r>
            <a:endParaRPr lang="ru-RU" sz="2800" cap="none" dirty="0"/>
          </a:p>
        </p:txBody>
      </p:sp>
      <p:pic>
        <p:nvPicPr>
          <p:cNvPr id="2050" name="Picture 2" descr="Картинки по запросу ребусы информат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9274" r="6644" b="19014"/>
          <a:stretch/>
        </p:blipFill>
        <p:spPr bwMode="auto">
          <a:xfrm>
            <a:off x="5613528" y="1909261"/>
            <a:ext cx="2899076" cy="10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ytoyukraine.com/images/rebus/rebus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0" y="1958781"/>
            <a:ext cx="2990528" cy="12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eduppt.ru/assets/uploads/2/224/5681/files/slide-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 t="45785" r="6628" b="10330"/>
          <a:stretch/>
        </p:blipFill>
        <p:spPr bwMode="auto">
          <a:xfrm>
            <a:off x="3431162" y="1628362"/>
            <a:ext cx="1857529" cy="1641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6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none" dirty="0"/>
              <a:t>Текущий контроль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49" y="1129165"/>
            <a:ext cx="8452021" cy="54199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/>
              <a:t>Позволяет получить непрерывную информацию о ходе и качестве усвоения учебного материала и на основе этого оперативно вносить изменения в учебный процесс. </a:t>
            </a:r>
          </a:p>
          <a:p>
            <a:pPr marL="0" indent="0">
              <a:buNone/>
            </a:pPr>
            <a:r>
              <a:rPr lang="ru-RU" sz="2400" dirty="0"/>
              <a:t>Проведение текущего контроля – это продолжение обучающей деятельности преподавателя. </a:t>
            </a:r>
          </a:p>
          <a:p>
            <a:pPr marL="0" indent="0">
              <a:buNone/>
            </a:pPr>
            <a:r>
              <a:rPr lang="ru-RU" sz="2400" dirty="0"/>
              <a:t>Текущий контроль является органической частью всего учебного процесса, он тесно связан с изложением, закреплением, повторением и применением учебного материала. Он занимает небольшую часть учебного занятия, чтобы не приводить к спешке при изложении нового материала и закреплении полученной информации. Такой контроль делает акцент на пробелах знаний учащихся.   </a:t>
            </a:r>
          </a:p>
          <a:p>
            <a:pPr marL="0" indent="0">
              <a:buNone/>
            </a:pPr>
            <a:r>
              <a:rPr lang="ru-RU" sz="2400" dirty="0"/>
              <a:t>Имеет смысл использовать игровые тесты, выполненные в программе </a:t>
            </a:r>
            <a:r>
              <a:rPr lang="ru-RU" sz="2400" dirty="0" err="1"/>
              <a:t>Power</a:t>
            </a:r>
            <a:r>
              <a:rPr lang="ru-RU" sz="2400" dirty="0"/>
              <a:t> </a:t>
            </a:r>
            <a:r>
              <a:rPr lang="ru-RU" sz="2400" dirty="0" err="1"/>
              <a:t>Point</a:t>
            </a:r>
            <a:r>
              <a:rPr lang="ru-RU" sz="2400" dirty="0"/>
              <a:t>, </a:t>
            </a:r>
            <a:r>
              <a:rPr lang="ru-RU" sz="2400" dirty="0" err="1"/>
              <a:t>Flash</a:t>
            </a:r>
            <a:r>
              <a:rPr lang="ru-RU" sz="2400" dirty="0"/>
              <a:t>-тесты, кроссворды с выбором правильного варианта ответа. </a:t>
            </a:r>
          </a:p>
        </p:txBody>
      </p:sp>
      <p:pic>
        <p:nvPicPr>
          <p:cNvPr id="3074" name="Picture 2" descr="http://internika.org/sites/default/files/imagecache/work_n/users/user4444/adobe_flash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77" y="2611975"/>
            <a:ext cx="798490" cy="798490"/>
          </a:xfrm>
          <a:prstGeom prst="rect">
            <a:avLst/>
          </a:prstGeom>
          <a:noFill/>
        </p:spPr>
      </p:pic>
      <p:pic>
        <p:nvPicPr>
          <p:cNvPr id="3076" name="Picture 4" descr="http://irecommend.ru/sites/default/files/product-images/82758/T0G3VgNYJROnnebUph85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86" y="6095960"/>
            <a:ext cx="2114983" cy="6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357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Область применения ЭОР </vt:lpstr>
      <vt:lpstr>Презентация PowerPoint</vt:lpstr>
      <vt:lpstr>Презентация PowerPoint</vt:lpstr>
      <vt:lpstr>ТИПЫ УРОКОВ</vt:lpstr>
      <vt:lpstr>Презентация PowerPoint</vt:lpstr>
      <vt:lpstr>Презентация PowerPoint</vt:lpstr>
      <vt:lpstr>Презентация PowerPoint</vt:lpstr>
      <vt:lpstr>Предварительный контроль</vt:lpstr>
      <vt:lpstr>Текущий контроль </vt:lpstr>
      <vt:lpstr>Итоговый контроль</vt:lpstr>
      <vt:lpstr>Использование ЭОР в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Область применения ЭОР</dc:title>
  <dc:creator>Слушатель</dc:creator>
  <cp:lastModifiedBy>Слушатель</cp:lastModifiedBy>
  <cp:revision>5</cp:revision>
  <dcterms:created xsi:type="dcterms:W3CDTF">2016-07-25T06:48:00Z</dcterms:created>
  <dcterms:modified xsi:type="dcterms:W3CDTF">2016-07-25T07:24:47Z</dcterms:modified>
</cp:coreProperties>
</file>