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A65F72-6D56-4A13-89DC-710C6976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D39855-D0AD-4546-AEF9-06CD8C366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5110D8-0486-4EB8-84FE-3C11C4C1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F26E22-75D5-426A-90C3-D906799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2F4CAC-13EB-45BE-896F-E13C88BF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52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8E8E32-352E-45F9-B18D-BA8BBD57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75FBFC-FEA1-4074-AD3E-06F6EB04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7DDD7D-13EE-4FD5-862F-ACFBA8CB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633B03-4CB6-41C7-9C00-2ED9D857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7A4023-F4A4-42AE-AED8-1BB403F3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43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A2A47C9-9DA5-45D1-B1A8-E04D23546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F8AD87-5CAA-48AC-A276-A6DBC121B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40F152-4C30-4522-8EE7-933ABCF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9E2C28-7373-4D5A-85B6-01382AC8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46187E-2832-4EE7-B5DA-7995FFFF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37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4CE65D-74E7-4186-AE96-7A95AEEE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15CBDD-B334-4F51-B23B-1AF3505F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CB9D65-9B25-4E39-8A66-83CD4CAF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C9BE74-90F0-4662-8AB8-2178413C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B90316-78EE-4FF9-A163-5292F6F1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9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B8BCD-E1A2-4C6C-BEA5-B9EC760A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82B16B-375F-49BA-A07C-206D186B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8372CB-991E-4FC8-BE74-194B3C20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D3451F-EBF4-4037-AD3E-12D9EE7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05159B-288A-4FA1-A458-64A73AF0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37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FE1B49-FF9E-4533-B135-17BBEA4F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8FABDD-FD0B-4579-B74E-EA2CD6CAD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891EB7-DABF-47B3-81E5-526E638D8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17E348-4877-4241-87D3-816B4493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D16BFC-125E-4DD9-A557-A1806B7B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777762-B3C2-4FE2-BE4B-5C47C149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56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284490-D412-4686-8737-A0C1D9C5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278165-0F61-4FBD-AFBA-05F5C67C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F6CC0C-B4C1-43C6-B214-57F4F2BE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6B4D4A-4BB4-4D4D-923F-F0481A9C7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BACD44-4605-4C7E-B3A5-85F8D0AB0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0A8EF53-6323-464E-9A78-B169895E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40FF053-5EC4-4444-A1AB-F1311301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7F6C8AB-74C6-422A-9882-E5571635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65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0A64B-C394-4F33-840E-76985803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5373C2-2A4A-45B9-93BC-00B55DDB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F920E9-325D-4B18-B6A7-357C5822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ED9879B-6423-474C-AFE4-9E4FEE34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60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5BBE465-0F8D-44D8-B5F7-6CB169A5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891A7BD-7925-420D-A66C-F6E01CAB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2BEFE5-90DE-4CE5-AB06-113C3A06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51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42CB79-F7B2-4AB0-B706-1092139A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DDDF0A-28A6-4F21-AE40-99A52F49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6FCCA4-CF1B-4678-9047-9DC1AEA4A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5425EA-E12C-48B2-902B-CC48FD8C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F0B5F3-7574-4584-AFD4-A2CAFB80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B4B78A-6171-4181-A224-E5759795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57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EB843-97B7-4C3B-8F58-8114B210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6ED0A9-D9A0-4C52-8482-CAFFD2A2D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00062B-5D1B-4110-A076-82C0BF7B2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4B9429-59CE-415A-A1BD-8F0EE7F6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F5DF81-87DC-4DEA-B2A4-A42E8D39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04CF7E-240D-4C21-891F-818457AC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4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6319A-E04D-4B0E-A853-7CD1EB9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EAB646-6B58-408A-AFA3-6567114A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5999B4-AFF4-4753-8124-00D068022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4EE-8D23-402A-9E90-30D391A5FE7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6C2FCA-B5E1-4D5E-BD51-2BD8DC4AB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2876BA-97C3-4F7A-A9BE-A9C934CD7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96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ou118.sochi-schools.ru/kraevaya-innovatsionnaya-ploshhadka/proekt-doshkolyatam-ob-etnomire-narodov-prichernomorya-kubani/ts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hyperlink" Target="http://dou118.sochi-schools.ru/kraevaya-innovatsionnaya-ploshhadka/proekt-doshkolyatam-ob-etnomire-narodov-prichernomorya-kubani/" TargetMode="External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9000">
              <a:schemeClr val="accent1">
                <a:lumMod val="60000"/>
                <a:lumOff val="40000"/>
              </a:schemeClr>
            </a:gs>
            <a:gs pos="68000">
              <a:schemeClr val="accent1">
                <a:lumMod val="60000"/>
                <a:lumOff val="40000"/>
              </a:schemeClr>
            </a:gs>
            <a:gs pos="97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13">
            <a:extLst>
              <a:ext uri="{FF2B5EF4-FFF2-40B4-BE49-F238E27FC236}">
                <a16:creationId xmlns:a16="http://schemas.microsoft.com/office/drawing/2014/main" xmlns="" id="{5AD054B3-03F7-4569-A628-181B88AC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28586" y="620713"/>
            <a:ext cx="72644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44F30E5-D03A-4201-BDF7-9567A7C573A8}"/>
              </a:ext>
            </a:extLst>
          </p:cNvPr>
          <p:cNvSpPr/>
          <p:nvPr/>
        </p:nvSpPr>
        <p:spPr>
          <a:xfrm>
            <a:off x="1191030" y="195264"/>
            <a:ext cx="11000970" cy="72072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5000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1925" algn="ctr">
              <a:defRPr/>
            </a:pPr>
            <a:r>
              <a:rPr lang="ru-RU" sz="16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Муниципальное дошкольное образовательное бюджетное учреждение</a:t>
            </a:r>
          </a:p>
          <a:p>
            <a:pPr marL="1431925" algn="ctr">
              <a:defRPr/>
            </a:pPr>
            <a:r>
              <a:rPr lang="ru-RU" sz="185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центр развития ребенка – детский сад № 118 г. Сочи «Исток»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146FA-6C6B-42EC-96CD-7F3AD6FC1E55}"/>
              </a:ext>
            </a:extLst>
          </p:cNvPr>
          <p:cNvSpPr txBox="1"/>
          <p:nvPr/>
        </p:nvSpPr>
        <p:spPr>
          <a:xfrm>
            <a:off x="2079831" y="1720935"/>
            <a:ext cx="9223367" cy="2826306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40000">
                <a:schemeClr val="accent1">
                  <a:tint val="15000"/>
                  <a:satMod val="350000"/>
                  <a:alpha val="80000"/>
                </a:schemeClr>
              </a:gs>
            </a:gsLst>
            <a:lin ang="4800000" scaled="0"/>
          </a:gra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Методическое обеспечение </a:t>
            </a:r>
            <a:r>
              <a:rPr lang="ru-RU" sz="4000" b="1" i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формирования </a:t>
            </a:r>
            <a:endParaRPr lang="ru-RU" sz="4000" b="1" i="1" smtClean="0">
              <a:ln w="12700">
                <a:solidFill>
                  <a:srgbClr val="C00000"/>
                </a:solidFill>
                <a:prstDash val="solid"/>
              </a:ln>
              <a:solidFill>
                <a:schemeClr val="accent4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000" b="1" i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этнокультурных </a:t>
            </a:r>
            <a:r>
              <a:rPr lang="ru-RU" sz="4000" b="1" i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представлений </a:t>
            </a:r>
          </a:p>
          <a:p>
            <a:pPr algn="ctr">
              <a:defRPr/>
            </a:pPr>
            <a:r>
              <a:rPr lang="ru-RU" sz="4000" b="1" i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 дошкольников</a:t>
            </a:r>
            <a:endParaRPr lang="ru-RU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4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40E2985-2D0C-4871-96E5-135D4E0CA4E7}"/>
              </a:ext>
            </a:extLst>
          </p:cNvPr>
          <p:cNvSpPr/>
          <p:nvPr/>
        </p:nvSpPr>
        <p:spPr>
          <a:xfrm>
            <a:off x="1192546" y="5352188"/>
            <a:ext cx="10997938" cy="95410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Отчет о реализации проекта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краевой инновационной площадки за 2021 год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289CF5B-EA7E-454E-BEAB-C0978D8ECF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775" y="79537"/>
            <a:ext cx="2323847" cy="1548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885A7D-871A-4B4C-A9B3-59376F673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65793" y="2884617"/>
            <a:ext cx="3769743" cy="376974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F6C406-9F83-4E9C-820F-D21624D0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668" y="126223"/>
            <a:ext cx="9816860" cy="2582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Разработаны учебно-методические, дидактические материалы: </a:t>
            </a:r>
          </a:p>
          <a:p>
            <a:pPr marL="0" indent="0">
              <a:buNone/>
            </a:pPr>
            <a:r>
              <a:rPr lang="ru-RU" dirty="0"/>
              <a:t>- учебно-методическое пособие «Одень куклу в национальный костюм»; </a:t>
            </a:r>
          </a:p>
          <a:p>
            <a:pPr marL="0" indent="0">
              <a:buNone/>
            </a:pPr>
            <a:r>
              <a:rPr lang="ru-RU" dirty="0"/>
              <a:t>- учебно-методическое пособие «Национальные орнаменты»;</a:t>
            </a:r>
          </a:p>
          <a:p>
            <a:pPr marL="0" indent="0">
              <a:buNone/>
            </a:pPr>
            <a:r>
              <a:rPr lang="ru-RU" dirty="0"/>
              <a:t>- демонстрационные материалы «Блюда народов Причерноморья Кубани»;</a:t>
            </a:r>
          </a:p>
          <a:p>
            <a:pPr marL="0" indent="0">
              <a:buNone/>
            </a:pPr>
            <a:r>
              <a:rPr lang="ru-RU" dirty="0"/>
              <a:t>- дидактические наборы разрезных карточек «Флаги – орнаменты»;</a:t>
            </a:r>
          </a:p>
          <a:p>
            <a:pPr marL="0" indent="0">
              <a:buNone/>
            </a:pPr>
            <a:r>
              <a:rPr lang="ru-RU" dirty="0"/>
              <a:t>- учебно-методическое пособие «Казачий уклад».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0582E8-F9B4-4456-B9C7-AD8703726D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FDE926C-8391-470F-89AB-09FF60CC67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6574" y="2708267"/>
            <a:ext cx="4539305" cy="25533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6BE4945-6295-4BFF-A813-2EB9A3FD23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31648" y="4480506"/>
            <a:ext cx="5164942" cy="21738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EAC53BF-08A2-43C5-A123-F3C0CB7517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4026" y="2884617"/>
            <a:ext cx="3769743" cy="37697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248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93F3C8-8687-4EA4-B0A7-AA5481353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669" y="194990"/>
            <a:ext cx="9576758" cy="19268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Создан электронный образовательный ресурс к реализации Парциальной программы «Дошколятам об </a:t>
            </a:r>
            <a:r>
              <a:rPr lang="ru-RU" dirty="0" err="1"/>
              <a:t>этномире</a:t>
            </a:r>
            <a:r>
              <a:rPr lang="ru-RU" dirty="0"/>
              <a:t> народов Причерноморья Кубани» (аудио, видеоматериалы, мультимедийные презентации).</a:t>
            </a:r>
          </a:p>
          <a:p>
            <a:pPr marL="0" indent="0">
              <a:buNone/>
            </a:pPr>
            <a:r>
              <a:rPr lang="ru-RU" dirty="0">
                <a:hlinkClick r:id="rId2"/>
              </a:rPr>
              <a:t>http://dou118.sochi-schools.ru/kraevaya-innovatsionnaya-ploshhadka/proekt-doshkolyatam-ob-etnomire-narodov-prichernomorya-kubani/tsor/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4A9A73-DFF7-4B86-868A-260BE198B0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22D313-4F8A-4E70-B9A4-5E38A48E32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0561" y="1664656"/>
            <a:ext cx="7813419" cy="44117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B0231F-4141-47A8-AEDB-65132536A4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93447" y="1928574"/>
            <a:ext cx="5763618" cy="49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33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A173776-9C11-45A9-A402-106E01D65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2"/>
          <a:stretch/>
        </p:blipFill>
        <p:spPr>
          <a:xfrm>
            <a:off x="1193322" y="1999969"/>
            <a:ext cx="6811992" cy="4038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F8149E5-39AE-46E5-9E0B-3800B35AD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54150" y="3536830"/>
            <a:ext cx="5848711" cy="2962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27DD8-16AE-47F1-B2C5-DF8272ED9424}"/>
              </a:ext>
            </a:extLst>
          </p:cNvPr>
          <p:cNvSpPr txBox="1"/>
          <p:nvPr/>
        </p:nvSpPr>
        <p:spPr>
          <a:xfrm>
            <a:off x="4028537" y="6315023"/>
            <a:ext cx="79200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Всего приняло участие 95 конкурсных материалов из 26 учебных учреждений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ED9EE3-E87A-4D12-A05E-1E97249DFC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5750532E-E453-46D6-A9D8-FD600E77C2C1}"/>
              </a:ext>
            </a:extLst>
          </p:cNvPr>
          <p:cNvSpPr txBox="1">
            <a:spLocks/>
          </p:cNvSpPr>
          <p:nvPr/>
        </p:nvSpPr>
        <p:spPr>
          <a:xfrm>
            <a:off x="1191031" y="144040"/>
            <a:ext cx="10997939" cy="180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очный конкурс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дошкольных образовательных организаций города Сочи </a:t>
            </a:r>
          </a:p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«ЭТНОЁЛКА-2022»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96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84C16C-6474-4F11-9147-7544967674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3A858B-D0A9-41F3-98EF-5F0D70AF4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82883" y="1319733"/>
            <a:ext cx="6280894" cy="45704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7C4D56-77F5-43E9-A2B8-9ACCF9C2D2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9958" y="1319733"/>
            <a:ext cx="3835153" cy="5424304"/>
          </a:xfrm>
          <a:prstGeom prst="rect">
            <a:avLst/>
          </a:prstGeom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xmlns="" id="{DD8C6102-58A5-440F-B9FE-5FBBAC0FEA6C}"/>
              </a:ext>
            </a:extLst>
          </p:cNvPr>
          <p:cNvSpPr txBox="1">
            <a:spLocks/>
          </p:cNvSpPr>
          <p:nvPr/>
        </p:nvSpPr>
        <p:spPr>
          <a:xfrm>
            <a:off x="1194061" y="166806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этнический фестиваль-конкурс</a:t>
            </a: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детского творчества «Моя Родина»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1603576-6C76-4BAC-917E-D8C690846F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77241" y="5729425"/>
            <a:ext cx="5886955" cy="10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97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812CAA-F385-400D-ACF8-1361C8EA5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12187291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3EF46E-3533-4940-B1F5-A565D6D1E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B266B45E-8274-4C25-BFF9-134E322D6BBF}"/>
              </a:ext>
            </a:extLst>
          </p:cNvPr>
          <p:cNvSpPr txBox="1">
            <a:spLocks/>
          </p:cNvSpPr>
          <p:nvPr/>
        </p:nvSpPr>
        <p:spPr>
          <a:xfrm>
            <a:off x="1191030" y="126789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Изданный  инновационный продукт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39D4F78-B805-4E26-81A2-E99F7A8201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7465" y="1588221"/>
            <a:ext cx="3190413" cy="451171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2F2786C-6A15-421D-8342-92BBF3192C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1589" y="4422074"/>
            <a:ext cx="3938773" cy="221556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83484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F7D46D-C9B9-4CAB-99EF-C17BEB8C43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3716" y="-414068"/>
            <a:ext cx="9878628" cy="93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E5F5F6-6521-4D61-8CB0-A44E827358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824F5703-A352-43CC-9787-651AD9F9E7B5}"/>
              </a:ext>
            </a:extLst>
          </p:cNvPr>
          <p:cNvSpPr txBox="1">
            <a:spLocks/>
          </p:cNvSpPr>
          <p:nvPr/>
        </p:nvSpPr>
        <p:spPr>
          <a:xfrm>
            <a:off x="1191031" y="1782476"/>
            <a:ext cx="10997939" cy="288441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и диссеминация результатов </a:t>
            </a: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КИП </a:t>
            </a: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 </a:t>
            </a: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 </a:t>
            </a: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сетевого взаимодействия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33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C29BAE-540A-47A8-A2F0-D50BBF6324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9CA0E1-129B-4E25-A342-6AD8473B8C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4287" y="156814"/>
            <a:ext cx="5091687" cy="36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36F1C1F-5D20-4375-9577-716C9B4C47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2768" y="2935853"/>
            <a:ext cx="5091687" cy="36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E82B056-6493-4984-903C-6A5FD7B40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748045">
            <a:off x="8949871" y="531866"/>
            <a:ext cx="2532726" cy="54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14EC1C6-4298-4DB1-94A1-573A518FE9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641841">
            <a:off x="1266228" y="729000"/>
            <a:ext cx="249876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36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3FDB10-11CF-4496-A10F-DE22D014A0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936DB8-B1EB-4E5E-8E18-477DF6CD2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870" y="267877"/>
            <a:ext cx="6466822" cy="4338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F261E2-E91D-49B7-AB4E-56A6AC7AE8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5460" y="3393222"/>
            <a:ext cx="4829738" cy="32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5A8EFB4-1A5C-4415-BC52-CB7E31A5AE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4656" y="978354"/>
            <a:ext cx="3240000" cy="482973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E49EFB0-7DBA-4FAC-BE76-E316A877064E}"/>
              </a:ext>
            </a:extLst>
          </p:cNvPr>
          <p:cNvSpPr/>
          <p:nvPr/>
        </p:nvSpPr>
        <p:spPr>
          <a:xfrm>
            <a:off x="1352406" y="5013222"/>
            <a:ext cx="6096000" cy="172354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Диссеминационный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семинар</a:t>
            </a:r>
            <a:r>
              <a:rPr lang="en-US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-2020</a:t>
            </a:r>
            <a:endParaRPr lang="ru-RU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</a:rPr>
              <a:t>«Взаимодействие педагогов и специалистов ДОУ </a:t>
            </a:r>
            <a:endParaRPr lang="en-US" b="1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</a:rPr>
              <a:t>в формировании у воспитанников познавательного интереса к традиционным устоям жителей Причерноморья и приобщении детей к этнокультурным ценностям по теме: «Новый год у народов Кубани»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98F8259-B6DE-4A74-BAE0-2D097588B0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5460" y="109353"/>
            <a:ext cx="482973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24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978E22-F525-46E4-9773-44316E86B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48404" y="85959"/>
            <a:ext cx="5400000" cy="32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B9908F9-6B48-4227-9380-A9B4495AE6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1915" y="2867303"/>
            <a:ext cx="4853424" cy="32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31EAEE-C7F1-44B2-A1E8-497EB3C423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59288" y="85959"/>
            <a:ext cx="4325415" cy="43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339C20-D2B0-4B6C-95C9-16E7E10F3C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23884" y="3246972"/>
            <a:ext cx="4856938" cy="324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3FDB10-11CF-4496-A10F-DE22D014A0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E49EFB0-7DBA-4FAC-BE76-E316A877064E}"/>
              </a:ext>
            </a:extLst>
          </p:cNvPr>
          <p:cNvSpPr/>
          <p:nvPr/>
        </p:nvSpPr>
        <p:spPr>
          <a:xfrm>
            <a:off x="1352404" y="5634323"/>
            <a:ext cx="6096000" cy="103650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ln w="6350">
                  <a:noFill/>
                </a:ln>
                <a:solidFill>
                  <a:srgbClr val="0070C0"/>
                </a:solidFill>
                <a:cs typeface="Arial" panose="020B0604020202020204" pitchFamily="34" charset="0"/>
              </a:rPr>
              <a:t>СЕМИНАР</a:t>
            </a:r>
            <a:r>
              <a:rPr lang="en-US" sz="1600" b="1" dirty="0">
                <a:ln w="6350">
                  <a:noFill/>
                </a:ln>
                <a:solidFill>
                  <a:srgbClr val="0070C0"/>
                </a:solidFill>
                <a:cs typeface="Arial" panose="020B0604020202020204" pitchFamily="34" charset="0"/>
              </a:rPr>
              <a:t>-2021</a:t>
            </a:r>
            <a:endParaRPr lang="ru-RU" sz="1600" b="1" dirty="0">
              <a:ln w="6350">
                <a:noFill/>
              </a:ln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>
                <a:ln w="6350">
                  <a:noFill/>
                </a:ln>
                <a:solidFill>
                  <a:srgbClr val="0070C0"/>
                </a:solidFill>
                <a:cs typeface="Arial" panose="020B0604020202020204" pitchFamily="34" charset="0"/>
              </a:rPr>
              <a:t>по диссеминации инновационного опыта</a:t>
            </a:r>
            <a:endParaRPr lang="ru-RU" sz="1400" b="1" dirty="0">
              <a:ln w="6350">
                <a:noFill/>
              </a:ln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algn="ctr" defTabSz="1007943">
              <a:lnSpc>
                <a:spcPct val="90000"/>
              </a:lnSpc>
              <a:defRPr/>
            </a:pPr>
            <a:r>
              <a:rPr lang="ru-RU" b="1" i="1" dirty="0">
                <a:ln w="6350">
                  <a:noFill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«Формирование у дошкольников этнокультурных представлений. Основы проектирования»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263272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E08C24-4D9D-4312-8276-00AEB585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586" y="1333578"/>
            <a:ext cx="10012828" cy="21558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Обеспечить педагогов дошкольных образовательных организаций Краснодарского края качественными программно-методическими, учебно-методическими и дидактическими материалами, способствующими формированию  у дошкольников познавательного интереса и этнокультурных представлений о народах Причерноморья Кубани.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60D46C-204D-4304-ABDF-937068B55E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xmlns="" id="{F2C2D25E-86F6-4F5C-BA2C-19DB88A8CEF0}"/>
              </a:ext>
            </a:extLst>
          </p:cNvPr>
          <p:cNvSpPr txBox="1">
            <a:spLocks/>
          </p:cNvSpPr>
          <p:nvPr/>
        </p:nvSpPr>
        <p:spPr>
          <a:xfrm>
            <a:off x="1191030" y="126789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DD90B9-3973-46F3-B8E5-6DB731A8C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83585" y="3496585"/>
            <a:ext cx="1001282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20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9A5B74-047E-4CB0-821E-FA873DD0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042" y="1595887"/>
            <a:ext cx="9576758" cy="486529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Основная технологическая идея разрабатываемого УМК — «диалог культур», — которая находит свое отражение в том, что через организацию познания детьми культуры своего народа, а также культуры других этносов, через открытие этнокультурных сходств и различий старшие дошкольники подводятся к пониманию и принятию многообразия этнических традиций, осознанию важности уважительного отношения к представителям других этнических групп.</a:t>
            </a:r>
          </a:p>
          <a:p>
            <a:r>
              <a:rPr lang="ru-RU" dirty="0"/>
              <a:t>Созданные в ходе реализации проекта Парциальная  программа «Дошколятам об </a:t>
            </a:r>
            <a:r>
              <a:rPr lang="ru-RU" dirty="0" err="1"/>
              <a:t>этномире</a:t>
            </a:r>
            <a:r>
              <a:rPr lang="ru-RU" dirty="0"/>
              <a:t> народов Причерноморья Кубани», учебно-методические, дидактические  материалы помогут  образовательным организациям получить востребованные учебно-методические, дидактические, диагностические материалы по этнокультурному воспитанию дошкольников.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47FE19-DB43-4195-A049-073E46CC4D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xmlns="" id="{A18F94A8-F2CE-4B43-87C7-02C941FCF1C6}"/>
              </a:ext>
            </a:extLst>
          </p:cNvPr>
          <p:cNvSpPr txBox="1">
            <a:spLocks/>
          </p:cNvSpPr>
          <p:nvPr/>
        </p:nvSpPr>
        <p:spPr>
          <a:xfrm>
            <a:off x="1191030" y="126789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Инновационность проекта: 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1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4DF260-90A4-4A94-927F-7ABA75DF7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668" y="1497821"/>
            <a:ext cx="9576758" cy="480808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диагностика этнокультурных представлений детей старшего дошкольного возраста (проведена начальная диагностическая работа по выявлению этнокультурных представлений у детей старшего дошкольного возраста в количестве 53 человек); </a:t>
            </a:r>
          </a:p>
          <a:p>
            <a:r>
              <a:rPr lang="ru-RU" dirty="0"/>
              <a:t>экспертиза разработанных учебно-методических, дидактических материалов (получены три рецензии на Парциальную программу «Дошколятам об </a:t>
            </a:r>
            <a:r>
              <a:rPr lang="ru-RU" dirty="0" err="1"/>
              <a:t>этномире</a:t>
            </a:r>
            <a:r>
              <a:rPr lang="ru-RU" dirty="0"/>
              <a:t> народов Причерноморья Кубани»; заполнены экспертные листы по результатам экспертизы разработанной диагностикой методики);</a:t>
            </a:r>
          </a:p>
          <a:p>
            <a:r>
              <a:rPr lang="ru-RU" dirty="0"/>
              <a:t>самообследование проектной группой хода и результативности реализации проекта (проводилось по задачам, решение которых было запланировано на первый год реализации проекта).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34BF6E-1971-4167-9602-B4E751709B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xmlns="" id="{36123D64-9E68-4668-ACF9-8E0E1549DF2A}"/>
              </a:ext>
            </a:extLst>
          </p:cNvPr>
          <p:cNvSpPr txBox="1">
            <a:spLocks/>
          </p:cNvSpPr>
          <p:nvPr/>
        </p:nvSpPr>
        <p:spPr>
          <a:xfrm>
            <a:off x="1191030" y="126789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и оценка качества инновации: 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7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E93057-6E25-4AD4-AED2-C721EBED16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3716" y="-414068"/>
            <a:ext cx="9878628" cy="93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BA4502-FBE6-4184-974B-2165E8AD4F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5FF0365E-7A20-4F2B-A12F-0D8F764CD757}"/>
              </a:ext>
            </a:extLst>
          </p:cNvPr>
          <p:cNvSpPr txBox="1">
            <a:spLocks/>
          </p:cNvSpPr>
          <p:nvPr/>
        </p:nvSpPr>
        <p:spPr>
          <a:xfrm>
            <a:off x="1194061" y="1274101"/>
            <a:ext cx="10997939" cy="257327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реализации проекта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«Дошколятам об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этномире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народов </a:t>
            </a: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Причерноморья Кубани»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отчетный период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64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E4C408-FF34-4DF2-8651-62EE8E11FC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35981">
            <a:off x="8399854" y="2391052"/>
            <a:ext cx="3054375" cy="43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7BAE9B2-ABD6-4D3D-95BD-D7CEC08C3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911975">
            <a:off x="7971498" y="2078730"/>
            <a:ext cx="3054375" cy="43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4A8D39-49FB-4AF5-85A0-6DA71A2EFC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703466">
            <a:off x="4529354" y="2578749"/>
            <a:ext cx="3054375" cy="43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631F65-DAF7-4EC4-B3EA-70C0DD2DFF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C03572-C38B-4CBA-AAB0-8D900BA72D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948952">
            <a:off x="5009739" y="2391052"/>
            <a:ext cx="3054375" cy="43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130CF3-780E-47B8-A2E1-C939C16F5C3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96419">
            <a:off x="7500261" y="1808152"/>
            <a:ext cx="3054375" cy="43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C2C474-103F-45C8-915E-F7A3BA95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51" y="130143"/>
            <a:ext cx="9576758" cy="20821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Создана методическая сеть по экспертизе и апробации Парциальной программы «Дошколятам об </a:t>
            </a:r>
            <a:r>
              <a:rPr lang="ru-RU" dirty="0" err="1"/>
              <a:t>этномире</a:t>
            </a:r>
            <a:r>
              <a:rPr lang="ru-RU" dirty="0"/>
              <a:t> народов Причерноморья Кубани», а также УМК к реализации парциальной программы, в которую вошли 27 дошкольных образовательных организаций, а также руководители этнокультурных центров.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69434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F01C24-CB28-40C8-BBAF-33DEE192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667" y="129398"/>
            <a:ext cx="9661584" cy="27032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Проведены методические семинары, презентации, выступления для педагогов МДОБУ № 118, социальных партнеров и целевой аудитории по проблематике проекта: </a:t>
            </a:r>
          </a:p>
          <a:p>
            <a:r>
              <a:rPr lang="ru-RU" dirty="0"/>
              <a:t>«Презентация инновационного проекта» (</a:t>
            </a:r>
            <a:r>
              <a:rPr lang="ru-RU" dirty="0" err="1"/>
              <a:t>Лазаревский</a:t>
            </a:r>
            <a:r>
              <a:rPr lang="ru-RU" dirty="0"/>
              <a:t> центр национальных культур, 19.11.2021 г.), </a:t>
            </a:r>
          </a:p>
          <a:p>
            <a:r>
              <a:rPr lang="ru-RU" dirty="0"/>
              <a:t>«Этнокультурное воспитание дошкольников» (заседание круглого стола для родителей воспитанников МДОБУ № 118, 29.09.2021 г.).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1C1819-8E2F-4514-A50B-4CA2BC077D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EA1ED7-0E1B-4DDE-8821-7C63D55F54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8657" y="2832640"/>
            <a:ext cx="5450600" cy="36321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F2EBAF-0958-40FA-8ED7-9225BF613E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5667" y="3232036"/>
            <a:ext cx="4310333" cy="32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65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B2A6A8-D0D8-4E6B-8AC7-66EB29F97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668" y="126227"/>
            <a:ext cx="9568132" cy="1599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Разработана диагностическая методика определения уровня сформированности у старших дошкольников этнокультурных представлений. Проведена начальная диагностика сформированности у старших дошкольников, посещающих МДОБУ № 118, начальных этнокультурных представлений.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B83443-86B1-478E-BD4C-D9F4C460B6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CE8B99-6E78-46E1-B2C3-A12F186C5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40889" y="1725288"/>
            <a:ext cx="7257691" cy="454959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4036B0E-B705-448F-9AEA-A82380056789}"/>
              </a:ext>
            </a:extLst>
          </p:cNvPr>
          <p:cNvSpPr txBox="1">
            <a:spLocks/>
          </p:cNvSpPr>
          <p:nvPr/>
        </p:nvSpPr>
        <p:spPr>
          <a:xfrm>
            <a:off x="4934309" y="6123833"/>
            <a:ext cx="7257691" cy="63744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проведенной диагностики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23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CD3422E-918D-4FDF-9A51-2717C434D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1816" y="4754546"/>
            <a:ext cx="1781613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D3F9A8DB-FD75-4B2A-BD07-07EB78242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3234" y="2194894"/>
            <a:ext cx="1781497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35764141-1D02-40FB-8C8E-D655784619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9010" y="2056353"/>
            <a:ext cx="1782316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DF8980-C653-429A-948D-6EC625DA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508" y="133655"/>
            <a:ext cx="10016295" cy="18072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Создана методическая копилка сценариев образовательной деятельности этнокультурной направленности в МДОБУ, в которой представлено 36 конспектов непосредственно-образовательной деятельности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hlinkClick r:id="rId5"/>
              </a:rPr>
              <a:t>http://dou118.sochi-schools.ru/kraevaya-innovatsionnaya-ploshhadka/proekt-doshkolyatam-ob-etnomire-narodov-prichernomorya-kubani/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8284D1-F0A0-4D35-8D21-7CF6235413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AA980C-1F27-43FE-8E0E-168B9EE58C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565" y="1967442"/>
            <a:ext cx="1782701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A75F9A9-4346-4F7E-8B61-7471E3B41B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9282" y="3993504"/>
            <a:ext cx="1781799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79E984B-446B-4524-B6D9-7CE79DA890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3104" y="4240473"/>
            <a:ext cx="1781953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B9A3A41-B8BA-4399-9370-089E5B8827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5187" y="2438393"/>
            <a:ext cx="1781973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8751376-C094-4C0D-A866-F6BB5BB1465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9906" y="4583468"/>
            <a:ext cx="1781779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9C1C4427-5263-4271-A1FF-7AB327298B0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33644" y="4779317"/>
            <a:ext cx="1782265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EEB93E9-5DE7-47D7-B5B3-14F0CCA6A55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160" y="2178076"/>
            <a:ext cx="1782064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E0049AC-9F9B-4DFB-8A1A-67BDCCDF642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09913" y="1679476"/>
            <a:ext cx="1782512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746B526-D634-4D61-A15A-7C224FDB3BE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1429" y="3435012"/>
            <a:ext cx="1781993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A82F44B6-FEC8-492E-8750-DC2315DF13F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6060" y="1944294"/>
            <a:ext cx="1783237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D0BAF9E-CC18-4B10-9CEC-E2801281EBB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4750" y="4196618"/>
            <a:ext cx="1781855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CB1BF47-1ADE-4652-A6EE-17540EC1BA1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2393" y="2116432"/>
            <a:ext cx="1782552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1C384D7-79E7-47AB-AC60-4EC31223F73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16846" y="5293704"/>
            <a:ext cx="1781993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C0401F9E-9DE1-46A0-8352-0F136F4A9B8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15323" y="1804463"/>
            <a:ext cx="1781532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2F8BD7-5593-43C0-9FBB-00D254F2D0D4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21215" y="4013386"/>
            <a:ext cx="1781311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C191707-C17E-4872-B918-24D750BA7F5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13339" y="3603621"/>
            <a:ext cx="1781993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5283245-1BF2-4D97-998E-6FD9D5ED66C8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08899" y="4101099"/>
            <a:ext cx="1781140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7A65E7E-0D8B-40E4-833C-91472C6F7D90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3337" y="3591144"/>
            <a:ext cx="1781973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BCBD2EA-5377-4888-824B-3DAA69813BB0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7810" y="3131994"/>
            <a:ext cx="1782552" cy="2520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678466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583</Words>
  <Application>Microsoft Office PowerPoint</Application>
  <PresentationFormat>Произвольный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golavskaya.bsu@mail.ru</dc:creator>
  <cp:lastModifiedBy>Admin</cp:lastModifiedBy>
  <cp:revision>44</cp:revision>
  <dcterms:created xsi:type="dcterms:W3CDTF">2022-01-14T05:18:18Z</dcterms:created>
  <dcterms:modified xsi:type="dcterms:W3CDTF">2022-01-20T09:23:30Z</dcterms:modified>
</cp:coreProperties>
</file>