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9" r:id="rId3"/>
    <p:sldId id="260" r:id="rId4"/>
    <p:sldId id="267" r:id="rId5"/>
    <p:sldId id="273" r:id="rId6"/>
    <p:sldId id="275" r:id="rId7"/>
    <p:sldId id="276" r:id="rId8"/>
    <p:sldId id="288" r:id="rId9"/>
    <p:sldId id="286" r:id="rId10"/>
    <p:sldId id="287" r:id="rId11"/>
    <p:sldId id="285" r:id="rId12"/>
    <p:sldId id="284" r:id="rId13"/>
    <p:sldId id="283" r:id="rId14"/>
    <p:sldId id="291" r:id="rId15"/>
    <p:sldId id="294" r:id="rId16"/>
    <p:sldId id="274" r:id="rId17"/>
    <p:sldId id="290" r:id="rId18"/>
    <p:sldId id="262" r:id="rId19"/>
  </p:sldIdLst>
  <p:sldSz cx="12192000" cy="6858000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14F"/>
    <a:srgbClr val="E9DFC9"/>
    <a:srgbClr val="0033CC"/>
    <a:srgbClr val="FF9966"/>
    <a:srgbClr val="FFFFCC"/>
    <a:srgbClr val="F5F6BC"/>
    <a:srgbClr val="339966"/>
    <a:srgbClr val="70A3A8"/>
    <a:srgbClr val="0066CC"/>
    <a:srgbClr val="C561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79" autoAdjust="0"/>
  </p:normalViewPr>
  <p:slideViewPr>
    <p:cSldViewPr>
      <p:cViewPr varScale="1">
        <p:scale>
          <a:sx n="78" d="100"/>
          <a:sy n="78" d="100"/>
        </p:scale>
        <p:origin x="85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A8D799-6972-4894-88C7-64BF4A805D8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BB283E-2BB5-4DEE-8E91-AB9CE2B477B1}">
      <dgm:prSet/>
      <dgm:sp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12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t="100000" r="100000"/>
          </a:path>
          <a:tileRect l="-100000" b="-100000"/>
        </a:gradFill>
      </dgm:spPr>
      <dgm:t>
        <a:bodyPr/>
        <a:lstStyle/>
        <a:p>
          <a:pPr algn="ctr" rtl="0"/>
          <a:r>
            <a:rPr lang="ru-RU" b="1" dirty="0" smtClean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rPr>
            <a:t>ИННОВАЦИОННЫЕ ПРОДУКТЫ</a:t>
          </a:r>
          <a:endParaRPr lang="ru-RU" b="1" dirty="0">
            <a:solidFill>
              <a:schemeClr val="bg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89A4D776-4479-48A7-B4DA-ADCFFAF42765}" type="parTrans" cxnId="{F860C250-96CB-4E78-9F6E-19B4891BE861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13555F48-64D6-4DAE-BD6F-5D459C748138}" type="sibTrans" cxnId="{F860C250-96CB-4E78-9F6E-19B4891BE861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07E40559-BF9E-49D3-9AE3-77A0BF2EBD6F}">
      <dgm:prSet/>
      <dgm:spPr/>
      <dgm:t>
        <a:bodyPr/>
        <a:lstStyle/>
        <a:p>
          <a:pPr rtl="0"/>
          <a:r>
            <a:rPr lang="ru-RU" b="1" smtClean="0">
              <a:latin typeface="Arial Narrow" panose="020B0606020202030204" pitchFamily="34" charset="0"/>
            </a:rPr>
            <a:t>1.Аудит школьного климата              </a:t>
          </a:r>
          <a:r>
            <a:rPr lang="en-US" b="1" smtClean="0">
              <a:latin typeface="Arial Narrow" panose="020B0606020202030204" pitchFamily="34" charset="0"/>
            </a:rPr>
            <a:t>http://wiki.iro23.info/index.php?title=Bank_2023</a:t>
          </a:r>
          <a:endParaRPr lang="ru-RU" dirty="0">
            <a:latin typeface="Arial Narrow" panose="020B0606020202030204" pitchFamily="34" charset="0"/>
          </a:endParaRPr>
        </a:p>
      </dgm:t>
    </dgm:pt>
    <dgm:pt modelId="{5827218A-3BBB-49F1-982D-76A5979FE0D3}" type="parTrans" cxnId="{586C0952-AE99-4A3D-8AF2-2B36A2AD9FDA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6E074FBC-0833-4872-B8EF-7239C42DD55B}" type="sibTrans" cxnId="{586C0952-AE99-4A3D-8AF2-2B36A2AD9FDA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24618F8B-02BE-4C8A-87B9-5EF0DF495B5A}">
      <dgm:prSet/>
      <dgm:spPr/>
      <dgm:t>
        <a:bodyPr/>
        <a:lstStyle/>
        <a:p>
          <a:pPr rtl="0"/>
          <a:r>
            <a:rPr lang="ru-RU" b="1" dirty="0" smtClean="0">
              <a:latin typeface="Arial Narrow" panose="020B0606020202030204" pitchFamily="34" charset="0"/>
            </a:rPr>
            <a:t>2.Перечень диагностических методик    </a:t>
          </a:r>
          <a:r>
            <a:rPr lang="en-US" b="1" dirty="0" smtClean="0">
              <a:latin typeface="Arial Narrow" panose="020B0606020202030204" pitchFamily="34" charset="0"/>
            </a:rPr>
            <a:t>http://wiki.iro23.info/index.php?title=Bank_2023</a:t>
          </a:r>
          <a:endParaRPr lang="ru-RU" dirty="0">
            <a:latin typeface="Arial Narrow" panose="020B0606020202030204" pitchFamily="34" charset="0"/>
          </a:endParaRPr>
        </a:p>
      </dgm:t>
    </dgm:pt>
    <dgm:pt modelId="{6BF90210-DD24-4750-953B-6783C13E8D8F}" type="parTrans" cxnId="{12F1425C-FC0C-47F4-834B-B13D90402C52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27894F70-2ED2-4A17-9EC5-1A3FD747B130}" type="sibTrans" cxnId="{12F1425C-FC0C-47F4-834B-B13D90402C52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D142237B-13C0-4C11-BA77-E496A0005540}">
      <dgm:prSet/>
      <dgm:spPr/>
      <dgm:t>
        <a:bodyPr/>
        <a:lstStyle/>
        <a:p>
          <a:pPr rtl="0"/>
          <a:r>
            <a:rPr lang="ru-RU" b="1" dirty="0" smtClean="0">
              <a:latin typeface="Arial Narrow" panose="020B0606020202030204" pitchFamily="34" charset="0"/>
            </a:rPr>
            <a:t>3. Первые шаги по реализации направлений</a:t>
          </a:r>
          <a:endParaRPr lang="ru-RU" dirty="0">
            <a:latin typeface="Arial Narrow" panose="020B0606020202030204" pitchFamily="34" charset="0"/>
          </a:endParaRPr>
        </a:p>
      </dgm:t>
    </dgm:pt>
    <dgm:pt modelId="{CCC00681-F759-45BD-8B7A-6137FE30DB7E}" type="parTrans" cxnId="{4B1C091C-EE6E-45B8-90C7-21EAE1043B3A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7166A6BE-2018-407B-BBA1-8F5CFCBC9A16}" type="sibTrans" cxnId="{4B1C091C-EE6E-45B8-90C7-21EAE1043B3A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9E1A8B78-0F3F-400F-8D91-D37494B51137}">
      <dgm:prSet/>
      <dgm:spPr/>
      <dgm:t>
        <a:bodyPr/>
        <a:lstStyle/>
        <a:p>
          <a:pPr rtl="0"/>
          <a:r>
            <a:rPr lang="ru-RU" b="1" dirty="0" smtClean="0">
              <a:latin typeface="Arial Narrow" panose="020B0606020202030204" pitchFamily="34" charset="0"/>
            </a:rPr>
            <a:t>4.Модель школьного климата</a:t>
          </a:r>
          <a:endParaRPr lang="ru-RU" dirty="0">
            <a:latin typeface="Arial Narrow" panose="020B0606020202030204" pitchFamily="34" charset="0"/>
          </a:endParaRPr>
        </a:p>
      </dgm:t>
    </dgm:pt>
    <dgm:pt modelId="{2E7B5370-BF47-433E-A3B0-FF4A66AF7053}" type="parTrans" cxnId="{E732CC0B-2E6C-4005-B296-B57147C61385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B65412DC-6A03-4F21-ABEA-0D5DBB24EA34}" type="sibTrans" cxnId="{E732CC0B-2E6C-4005-B296-B57147C61385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76F0C336-EC3B-4492-B657-BA1F3B974018}">
      <dgm:prSet/>
      <dgm:spPr/>
      <dgm:t>
        <a:bodyPr/>
        <a:lstStyle/>
        <a:p>
          <a:pPr rtl="0"/>
          <a:r>
            <a:rPr lang="ru-RU" b="1" dirty="0" smtClean="0">
              <a:latin typeface="Arial Narrow" panose="020B0606020202030204" pitchFamily="34" charset="0"/>
            </a:rPr>
            <a:t>5. План ("дорожная карта") повышения качества образования в МБОУ СОШ № 1 </a:t>
          </a:r>
          <a:endParaRPr lang="ru-RU" dirty="0">
            <a:latin typeface="Arial Narrow" panose="020B0606020202030204" pitchFamily="34" charset="0"/>
          </a:endParaRPr>
        </a:p>
      </dgm:t>
    </dgm:pt>
    <dgm:pt modelId="{1276220D-73BA-4C4A-9896-2315101686E9}" type="parTrans" cxnId="{3D6A5549-0C5A-487C-87F2-E1846CF43A23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483D045C-E807-497A-8B89-10BC5975E0C1}" type="sibTrans" cxnId="{3D6A5549-0C5A-487C-87F2-E1846CF43A23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5E4FDB1F-C3E5-4B2A-A7E5-4A936738FA0A}">
      <dgm:prSet/>
      <dgm:spPr/>
      <dgm:t>
        <a:bodyPr/>
        <a:lstStyle/>
        <a:p>
          <a:pPr rtl="0"/>
          <a:r>
            <a:rPr lang="ru-RU" b="1" dirty="0" smtClean="0">
              <a:latin typeface="Arial Narrow" panose="020B0606020202030204" pitchFamily="34" charset="0"/>
            </a:rPr>
            <a:t>6.Описание современных технологий</a:t>
          </a:r>
          <a:endParaRPr lang="ru-RU" dirty="0">
            <a:latin typeface="Arial Narrow" panose="020B0606020202030204" pitchFamily="34" charset="0"/>
          </a:endParaRPr>
        </a:p>
      </dgm:t>
    </dgm:pt>
    <dgm:pt modelId="{FCC25776-748C-43BB-8581-3AA13DA1B6BA}" type="parTrans" cxnId="{CC7A3F2B-F3DD-4C8D-B247-63F985EF8D6E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C1D159D6-532C-43D4-A673-660EC24DA934}" type="sibTrans" cxnId="{CC7A3F2B-F3DD-4C8D-B247-63F985EF8D6E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F87EB180-6A09-422F-B8C8-6426625438A7}">
      <dgm:prSet/>
      <dgm:spPr/>
      <dgm:t>
        <a:bodyPr/>
        <a:lstStyle/>
        <a:p>
          <a:pPr algn="ctr"/>
          <a:r>
            <a:rPr lang="en-US" b="1" smtClean="0">
              <a:latin typeface="Arial Narrow" panose="020B0606020202030204" pitchFamily="34" charset="0"/>
            </a:rPr>
            <a:t>https://school1tim.ru/innovatsionnyj-proekt-2022</a:t>
          </a:r>
          <a:endParaRPr lang="ru-RU" b="1" dirty="0">
            <a:latin typeface="Arial Narrow" panose="020B0606020202030204" pitchFamily="34" charset="0"/>
          </a:endParaRPr>
        </a:p>
      </dgm:t>
    </dgm:pt>
    <dgm:pt modelId="{776ECC69-1047-4CBD-82CF-748FB65954EA}" type="parTrans" cxnId="{9C76741B-7902-4660-8773-5AC3E2F9663A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13A024EE-1759-4209-8C97-64CF5F6D352D}" type="sibTrans" cxnId="{9C76741B-7902-4660-8773-5AC3E2F9663A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57F22FF0-B706-46D7-9865-FBC9A2E7150A}" type="pres">
      <dgm:prSet presAssocID="{ACA8D799-6972-4894-88C7-64BF4A805D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F657A2-DE01-424D-A76A-0FF2AFB682F7}" type="pres">
      <dgm:prSet presAssocID="{C0BB283E-2BB5-4DEE-8E91-AB9CE2B477B1}" presName="parentText" presStyleLbl="node1" presStyleIdx="0" presStyleCnt="8" custScaleY="149122" custLinFactY="-24726" custLinFactNeighborX="-174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46B37-CBD7-48EF-A5CC-E57398C3D630}" type="pres">
      <dgm:prSet presAssocID="{13555F48-64D6-4DAE-BD6F-5D459C748138}" presName="spacer" presStyleCnt="0"/>
      <dgm:spPr/>
      <dgm:t>
        <a:bodyPr/>
        <a:lstStyle/>
        <a:p>
          <a:endParaRPr lang="ru-RU"/>
        </a:p>
      </dgm:t>
    </dgm:pt>
    <dgm:pt modelId="{5F096051-5573-455F-9BD4-69D49AB19D1B}" type="pres">
      <dgm:prSet presAssocID="{07E40559-BF9E-49D3-9AE3-77A0BF2EBD6F}" presName="parentText" presStyleLbl="node1" presStyleIdx="1" presStyleCnt="8" custLinFactY="-13828" custLinFactNeighborX="-2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BB509-718C-4A2E-9B63-36993C97E602}" type="pres">
      <dgm:prSet presAssocID="{6E074FBC-0833-4872-B8EF-7239C42DD55B}" presName="spacer" presStyleCnt="0"/>
      <dgm:spPr/>
      <dgm:t>
        <a:bodyPr/>
        <a:lstStyle/>
        <a:p>
          <a:endParaRPr lang="ru-RU"/>
        </a:p>
      </dgm:t>
    </dgm:pt>
    <dgm:pt modelId="{4F1F54E0-919E-4618-B0DF-0CE2516FC020}" type="pres">
      <dgm:prSet presAssocID="{24618F8B-02BE-4C8A-87B9-5EF0DF495B5A}" presName="parentText" presStyleLbl="node1" presStyleIdx="2" presStyleCnt="8" custLinFactY="-3045" custLinFactNeighborX="-1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2D34FA-84D4-40B3-B550-7678931DD297}" type="pres">
      <dgm:prSet presAssocID="{27894F70-2ED2-4A17-9EC5-1A3FD747B130}" presName="spacer" presStyleCnt="0"/>
      <dgm:spPr/>
      <dgm:t>
        <a:bodyPr/>
        <a:lstStyle/>
        <a:p>
          <a:endParaRPr lang="ru-RU"/>
        </a:p>
      </dgm:t>
    </dgm:pt>
    <dgm:pt modelId="{F1D281AA-0AA5-478C-B413-9F844AB00E75}" type="pres">
      <dgm:prSet presAssocID="{D142237B-13C0-4C11-BA77-E496A0005540}" presName="parentText" presStyleLbl="node1" presStyleIdx="3" presStyleCnt="8" custLinFactY="-4572" custLinFactNeighborX="-112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92A91-3C9E-424A-B718-8B1A15EAA383}" type="pres">
      <dgm:prSet presAssocID="{7166A6BE-2018-407B-BBA1-8F5CFCBC9A16}" presName="spacer" presStyleCnt="0"/>
      <dgm:spPr/>
      <dgm:t>
        <a:bodyPr/>
        <a:lstStyle/>
        <a:p>
          <a:endParaRPr lang="ru-RU"/>
        </a:p>
      </dgm:t>
    </dgm:pt>
    <dgm:pt modelId="{3DE18B87-B48D-43EB-BA5A-FF14DC53BE69}" type="pres">
      <dgm:prSet presAssocID="{9E1A8B78-0F3F-400F-8D91-D37494B51137}" presName="parentText" presStyleLbl="node1" presStyleIdx="4" presStyleCnt="8" custLinFactNeighborY="-495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FEA314-A192-4668-BA5C-D8E78BD34B35}" type="pres">
      <dgm:prSet presAssocID="{B65412DC-6A03-4F21-ABEA-0D5DBB24EA34}" presName="spacer" presStyleCnt="0"/>
      <dgm:spPr/>
      <dgm:t>
        <a:bodyPr/>
        <a:lstStyle/>
        <a:p>
          <a:endParaRPr lang="ru-RU"/>
        </a:p>
      </dgm:t>
    </dgm:pt>
    <dgm:pt modelId="{3952B60F-7706-49A8-B642-B83A85E0D761}" type="pres">
      <dgm:prSet presAssocID="{76F0C336-EC3B-4492-B657-BA1F3B974018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B12AE-7344-45FE-BC5E-BD46D58C5780}" type="pres">
      <dgm:prSet presAssocID="{483D045C-E807-497A-8B89-10BC5975E0C1}" presName="spacer" presStyleCnt="0"/>
      <dgm:spPr/>
      <dgm:t>
        <a:bodyPr/>
        <a:lstStyle/>
        <a:p>
          <a:endParaRPr lang="ru-RU"/>
        </a:p>
      </dgm:t>
    </dgm:pt>
    <dgm:pt modelId="{332FD1AB-9CA5-4E92-911D-D1E5A84E15EC}" type="pres">
      <dgm:prSet presAssocID="{5E4FDB1F-C3E5-4B2A-A7E5-4A936738FA0A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B5F786-6740-424A-95B1-02C097000E2A}" type="pres">
      <dgm:prSet presAssocID="{C1D159D6-532C-43D4-A673-660EC24DA934}" presName="spacer" presStyleCnt="0"/>
      <dgm:spPr/>
      <dgm:t>
        <a:bodyPr/>
        <a:lstStyle/>
        <a:p>
          <a:endParaRPr lang="ru-RU"/>
        </a:p>
      </dgm:t>
    </dgm:pt>
    <dgm:pt modelId="{3D7697D8-8FB3-43D5-8B42-D840D9F62B89}" type="pres">
      <dgm:prSet presAssocID="{F87EB180-6A09-422F-B8C8-6426625438A7}" presName="parentText" presStyleLbl="node1" presStyleIdx="7" presStyleCnt="8" custLinFactNeighborX="2094" custLinFactNeighborY="323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F1425C-FC0C-47F4-834B-B13D90402C52}" srcId="{ACA8D799-6972-4894-88C7-64BF4A805D86}" destId="{24618F8B-02BE-4C8A-87B9-5EF0DF495B5A}" srcOrd="2" destOrd="0" parTransId="{6BF90210-DD24-4750-953B-6783C13E8D8F}" sibTransId="{27894F70-2ED2-4A17-9EC5-1A3FD747B130}"/>
    <dgm:cxn modelId="{586C0952-AE99-4A3D-8AF2-2B36A2AD9FDA}" srcId="{ACA8D799-6972-4894-88C7-64BF4A805D86}" destId="{07E40559-BF9E-49D3-9AE3-77A0BF2EBD6F}" srcOrd="1" destOrd="0" parTransId="{5827218A-3BBB-49F1-982D-76A5979FE0D3}" sibTransId="{6E074FBC-0833-4872-B8EF-7239C42DD55B}"/>
    <dgm:cxn modelId="{9C76741B-7902-4660-8773-5AC3E2F9663A}" srcId="{ACA8D799-6972-4894-88C7-64BF4A805D86}" destId="{F87EB180-6A09-422F-B8C8-6426625438A7}" srcOrd="7" destOrd="0" parTransId="{776ECC69-1047-4CBD-82CF-748FB65954EA}" sibTransId="{13A024EE-1759-4209-8C97-64CF5F6D352D}"/>
    <dgm:cxn modelId="{3D1493C4-B733-42AF-BC1D-9C500853FC0A}" type="presOf" srcId="{F87EB180-6A09-422F-B8C8-6426625438A7}" destId="{3D7697D8-8FB3-43D5-8B42-D840D9F62B89}" srcOrd="0" destOrd="0" presId="urn:microsoft.com/office/officeart/2005/8/layout/vList2"/>
    <dgm:cxn modelId="{3D6A5549-0C5A-487C-87F2-E1846CF43A23}" srcId="{ACA8D799-6972-4894-88C7-64BF4A805D86}" destId="{76F0C336-EC3B-4492-B657-BA1F3B974018}" srcOrd="5" destOrd="0" parTransId="{1276220D-73BA-4C4A-9896-2315101686E9}" sibTransId="{483D045C-E807-497A-8B89-10BC5975E0C1}"/>
    <dgm:cxn modelId="{E732CC0B-2E6C-4005-B296-B57147C61385}" srcId="{ACA8D799-6972-4894-88C7-64BF4A805D86}" destId="{9E1A8B78-0F3F-400F-8D91-D37494B51137}" srcOrd="4" destOrd="0" parTransId="{2E7B5370-BF47-433E-A3B0-FF4A66AF7053}" sibTransId="{B65412DC-6A03-4F21-ABEA-0D5DBB24EA34}"/>
    <dgm:cxn modelId="{CC7A3F2B-F3DD-4C8D-B247-63F985EF8D6E}" srcId="{ACA8D799-6972-4894-88C7-64BF4A805D86}" destId="{5E4FDB1F-C3E5-4B2A-A7E5-4A936738FA0A}" srcOrd="6" destOrd="0" parTransId="{FCC25776-748C-43BB-8581-3AA13DA1B6BA}" sibTransId="{C1D159D6-532C-43D4-A673-660EC24DA934}"/>
    <dgm:cxn modelId="{1AF33B69-BD40-4A1C-82FF-D4EF2F58FFE0}" type="presOf" srcId="{C0BB283E-2BB5-4DEE-8E91-AB9CE2B477B1}" destId="{A4F657A2-DE01-424D-A76A-0FF2AFB682F7}" srcOrd="0" destOrd="0" presId="urn:microsoft.com/office/officeart/2005/8/layout/vList2"/>
    <dgm:cxn modelId="{5D107098-A8E4-44FB-B7F3-210BFD7B20EC}" type="presOf" srcId="{76F0C336-EC3B-4492-B657-BA1F3B974018}" destId="{3952B60F-7706-49A8-B642-B83A85E0D761}" srcOrd="0" destOrd="0" presId="urn:microsoft.com/office/officeart/2005/8/layout/vList2"/>
    <dgm:cxn modelId="{00E768A6-4839-4AE9-94F3-3B1C8531ACEA}" type="presOf" srcId="{07E40559-BF9E-49D3-9AE3-77A0BF2EBD6F}" destId="{5F096051-5573-455F-9BD4-69D49AB19D1B}" srcOrd="0" destOrd="0" presId="urn:microsoft.com/office/officeart/2005/8/layout/vList2"/>
    <dgm:cxn modelId="{F860C250-96CB-4E78-9F6E-19B4891BE861}" srcId="{ACA8D799-6972-4894-88C7-64BF4A805D86}" destId="{C0BB283E-2BB5-4DEE-8E91-AB9CE2B477B1}" srcOrd="0" destOrd="0" parTransId="{89A4D776-4479-48A7-B4DA-ADCFFAF42765}" sibTransId="{13555F48-64D6-4DAE-BD6F-5D459C748138}"/>
    <dgm:cxn modelId="{A8DECFA7-BFEC-450F-A745-166CAF567EB1}" type="presOf" srcId="{ACA8D799-6972-4894-88C7-64BF4A805D86}" destId="{57F22FF0-B706-46D7-9865-FBC9A2E7150A}" srcOrd="0" destOrd="0" presId="urn:microsoft.com/office/officeart/2005/8/layout/vList2"/>
    <dgm:cxn modelId="{EA18C45F-B3C7-4122-83F2-7959DFABEC2E}" type="presOf" srcId="{24618F8B-02BE-4C8A-87B9-5EF0DF495B5A}" destId="{4F1F54E0-919E-4618-B0DF-0CE2516FC020}" srcOrd="0" destOrd="0" presId="urn:microsoft.com/office/officeart/2005/8/layout/vList2"/>
    <dgm:cxn modelId="{C73DD732-8AD2-4423-BAE3-A5E3EE3F2978}" type="presOf" srcId="{9E1A8B78-0F3F-400F-8D91-D37494B51137}" destId="{3DE18B87-B48D-43EB-BA5A-FF14DC53BE69}" srcOrd="0" destOrd="0" presId="urn:microsoft.com/office/officeart/2005/8/layout/vList2"/>
    <dgm:cxn modelId="{4B1C091C-EE6E-45B8-90C7-21EAE1043B3A}" srcId="{ACA8D799-6972-4894-88C7-64BF4A805D86}" destId="{D142237B-13C0-4C11-BA77-E496A0005540}" srcOrd="3" destOrd="0" parTransId="{CCC00681-F759-45BD-8B7A-6137FE30DB7E}" sibTransId="{7166A6BE-2018-407B-BBA1-8F5CFCBC9A16}"/>
    <dgm:cxn modelId="{EC99CA2A-4F30-4E2A-8381-8E8D935E94A8}" type="presOf" srcId="{D142237B-13C0-4C11-BA77-E496A0005540}" destId="{F1D281AA-0AA5-478C-B413-9F844AB00E75}" srcOrd="0" destOrd="0" presId="urn:microsoft.com/office/officeart/2005/8/layout/vList2"/>
    <dgm:cxn modelId="{954A99A7-3CA0-49B0-B9ED-6BAE9C94AB6F}" type="presOf" srcId="{5E4FDB1F-C3E5-4B2A-A7E5-4A936738FA0A}" destId="{332FD1AB-9CA5-4E92-911D-D1E5A84E15EC}" srcOrd="0" destOrd="0" presId="urn:microsoft.com/office/officeart/2005/8/layout/vList2"/>
    <dgm:cxn modelId="{8BEA8703-DAF2-4223-93DF-169A16909C21}" type="presParOf" srcId="{57F22FF0-B706-46D7-9865-FBC9A2E7150A}" destId="{A4F657A2-DE01-424D-A76A-0FF2AFB682F7}" srcOrd="0" destOrd="0" presId="urn:microsoft.com/office/officeart/2005/8/layout/vList2"/>
    <dgm:cxn modelId="{DFE756D9-318A-4F00-AE1E-366188EE1159}" type="presParOf" srcId="{57F22FF0-B706-46D7-9865-FBC9A2E7150A}" destId="{91846B37-CBD7-48EF-A5CC-E57398C3D630}" srcOrd="1" destOrd="0" presId="urn:microsoft.com/office/officeart/2005/8/layout/vList2"/>
    <dgm:cxn modelId="{179AA0DD-5767-4685-916D-9F09B8BD1D55}" type="presParOf" srcId="{57F22FF0-B706-46D7-9865-FBC9A2E7150A}" destId="{5F096051-5573-455F-9BD4-69D49AB19D1B}" srcOrd="2" destOrd="0" presId="urn:microsoft.com/office/officeart/2005/8/layout/vList2"/>
    <dgm:cxn modelId="{DAB7DD6B-D9E1-406F-85BF-5BC437DD6A10}" type="presParOf" srcId="{57F22FF0-B706-46D7-9865-FBC9A2E7150A}" destId="{E77BB509-718C-4A2E-9B63-36993C97E602}" srcOrd="3" destOrd="0" presId="urn:microsoft.com/office/officeart/2005/8/layout/vList2"/>
    <dgm:cxn modelId="{EDE1A855-E307-4263-B726-F82606105C30}" type="presParOf" srcId="{57F22FF0-B706-46D7-9865-FBC9A2E7150A}" destId="{4F1F54E0-919E-4618-B0DF-0CE2516FC020}" srcOrd="4" destOrd="0" presId="urn:microsoft.com/office/officeart/2005/8/layout/vList2"/>
    <dgm:cxn modelId="{0C9F1814-93B0-42BC-A74B-64CAA4CEDBDA}" type="presParOf" srcId="{57F22FF0-B706-46D7-9865-FBC9A2E7150A}" destId="{8A2D34FA-84D4-40B3-B550-7678931DD297}" srcOrd="5" destOrd="0" presId="urn:microsoft.com/office/officeart/2005/8/layout/vList2"/>
    <dgm:cxn modelId="{BA0B3941-B584-4A63-9EFD-0CF03AA1D0C2}" type="presParOf" srcId="{57F22FF0-B706-46D7-9865-FBC9A2E7150A}" destId="{F1D281AA-0AA5-478C-B413-9F844AB00E75}" srcOrd="6" destOrd="0" presId="urn:microsoft.com/office/officeart/2005/8/layout/vList2"/>
    <dgm:cxn modelId="{6D523F8E-E494-4695-AF8E-45F833E4C30E}" type="presParOf" srcId="{57F22FF0-B706-46D7-9865-FBC9A2E7150A}" destId="{4BF92A91-3C9E-424A-B718-8B1A15EAA383}" srcOrd="7" destOrd="0" presId="urn:microsoft.com/office/officeart/2005/8/layout/vList2"/>
    <dgm:cxn modelId="{82BD442B-EDD1-4B0E-9BEC-31EFCCC5CE77}" type="presParOf" srcId="{57F22FF0-B706-46D7-9865-FBC9A2E7150A}" destId="{3DE18B87-B48D-43EB-BA5A-FF14DC53BE69}" srcOrd="8" destOrd="0" presId="urn:microsoft.com/office/officeart/2005/8/layout/vList2"/>
    <dgm:cxn modelId="{597A8857-4328-4DC7-B33C-6572711CF2D4}" type="presParOf" srcId="{57F22FF0-B706-46D7-9865-FBC9A2E7150A}" destId="{68FEA314-A192-4668-BA5C-D8E78BD34B35}" srcOrd="9" destOrd="0" presId="urn:microsoft.com/office/officeart/2005/8/layout/vList2"/>
    <dgm:cxn modelId="{E7FB51D6-3F2E-4D60-854B-5D8E0E621D6C}" type="presParOf" srcId="{57F22FF0-B706-46D7-9865-FBC9A2E7150A}" destId="{3952B60F-7706-49A8-B642-B83A85E0D761}" srcOrd="10" destOrd="0" presId="urn:microsoft.com/office/officeart/2005/8/layout/vList2"/>
    <dgm:cxn modelId="{77979742-B04C-44D7-82CC-D4BDB91E0079}" type="presParOf" srcId="{57F22FF0-B706-46D7-9865-FBC9A2E7150A}" destId="{F05B12AE-7344-45FE-BC5E-BD46D58C5780}" srcOrd="11" destOrd="0" presId="urn:microsoft.com/office/officeart/2005/8/layout/vList2"/>
    <dgm:cxn modelId="{1435A553-F9A8-4B1E-A0DC-5BEC823C6EB1}" type="presParOf" srcId="{57F22FF0-B706-46D7-9865-FBC9A2E7150A}" destId="{332FD1AB-9CA5-4E92-911D-D1E5A84E15EC}" srcOrd="12" destOrd="0" presId="urn:microsoft.com/office/officeart/2005/8/layout/vList2"/>
    <dgm:cxn modelId="{C3C7CC55-CAF4-490B-8C9C-6226CD2DDEE5}" type="presParOf" srcId="{57F22FF0-B706-46D7-9865-FBC9A2E7150A}" destId="{12B5F786-6740-424A-95B1-02C097000E2A}" srcOrd="13" destOrd="0" presId="urn:microsoft.com/office/officeart/2005/8/layout/vList2"/>
    <dgm:cxn modelId="{F5B41674-4056-451C-8FDC-828B387E1F14}" type="presParOf" srcId="{57F22FF0-B706-46D7-9865-FBC9A2E7150A}" destId="{3D7697D8-8FB3-43D5-8B42-D840D9F62B89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39378-CF56-40B9-80AF-CAF8EE7B32F5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36353-09BB-459A-B4CE-1E04A0D10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842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36353-09BB-459A-B4CE-1E04A0D10B3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412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36353-09BB-459A-B4CE-1E04A0D10B3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968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F8F07BE-43DB-4D9B-A3A6-C663DB21FC82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11466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B0F5020-8E64-4893-8D16-8EC607CF867F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277901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B047C1A-17FC-471F-8F03-B16E589C552D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272008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8EED7A1-444D-4742-93AA-68060CFEBE63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81693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98FBCF-635F-44A4-B276-40AEEF017377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016785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1B52464-FEFA-4D33-8CDC-01530A297CD4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204131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15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503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48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91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0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35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31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60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92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51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8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1A529-CCBC-49ED-BDDD-0B0E889E2AA7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33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hyperlink" Target="https://school1tim.ru/innovatsionnyj-proekt-202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91545" y="5805264"/>
            <a:ext cx="8471351" cy="792088"/>
          </a:xfrm>
        </p:spPr>
        <p:txBody>
          <a:bodyPr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altLang="ru-RU" sz="2400" b="1" dirty="0" smtClean="0">
              <a:solidFill>
                <a:srgbClr val="10014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100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 smtClean="0">
                <a:solidFill>
                  <a:srgbClr val="1001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sz="1800" b="1" dirty="0">
              <a:solidFill>
                <a:srgbClr val="10014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" y="42741"/>
            <a:ext cx="2196432" cy="155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71464" y="2492896"/>
            <a:ext cx="98650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81026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ГОДОВОЙ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ОТЧЕТ</a:t>
            </a:r>
            <a:b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 РАБОТЕ КРАЕВОЙ ИННОВАЦИОННОЙ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ПЛОЩАДКИ </a:t>
            </a:r>
          </a:p>
          <a:p>
            <a:pPr algn="ctr">
              <a:tabLst>
                <a:tab pos="81026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 ГОД</a:t>
            </a:r>
            <a:b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tabLst>
                <a:tab pos="810260" algn="l"/>
              </a:tabLst>
            </a:pPr>
            <a:r>
              <a:rPr lang="ru-RU" sz="32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Школьный климат как фактор повышения качества образования в современной школе</a:t>
            </a:r>
            <a:endParaRPr lang="ru-RU" sz="3200" b="1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27448" y="260648"/>
            <a:ext cx="97930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Муниципальное бюджетное общеобразовательное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учреждение </a:t>
            </a:r>
          </a:p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средняя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общеобразовательная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школа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№ 1 имени А.И. Герцена </a:t>
            </a:r>
            <a:endParaRPr lang="ru-RU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муниципального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образования Тимашевский район</a:t>
            </a:r>
            <a:endParaRPr lang="ru-RU" kern="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-180841"/>
            <a:ext cx="2783632" cy="214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03" y="3981243"/>
            <a:ext cx="4425374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806444"/>
            <a:ext cx="4598930" cy="3159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888938"/>
            <a:ext cx="4602857" cy="327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AutoShape 2" descr="https://apf.mail.ru/cgi-bin/readmsg?id=15814189191770719375;0;1&amp;exif=1&amp;tnef_id=4&amp;full=1&amp;x-email=school1tim%40mail.ru"/>
          <p:cNvSpPr>
            <a:spLocks noChangeAspect="1" noChangeArrowheads="1"/>
          </p:cNvSpPr>
          <p:nvPr/>
        </p:nvSpPr>
        <p:spPr bwMode="auto">
          <a:xfrm>
            <a:off x="1639888" y="-144463"/>
            <a:ext cx="2286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3320" name="AutoShape 4" descr="https://apf.mail.ru/cgi-bin/readmsg?id=15814189191770719375;0;1&amp;exif=1&amp;tnef_id=4&amp;full=1&amp;x-email=school1tim%40mail.ru"/>
          <p:cNvSpPr>
            <a:spLocks noChangeAspect="1" noChangeArrowheads="1"/>
          </p:cNvSpPr>
          <p:nvPr/>
        </p:nvSpPr>
        <p:spPr bwMode="auto">
          <a:xfrm>
            <a:off x="1754188" y="7938"/>
            <a:ext cx="3702050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3321" name="AutoShape 6" descr="https://apf.mail.ru/cgi-bin/readmsg?id=15814189191770719375;0;1&amp;exif=1&amp;tnef_id=4&amp;full=1&amp;x-email=school1tim%40mail.ru"/>
          <p:cNvSpPr>
            <a:spLocks noChangeAspect="1" noChangeArrowheads="1"/>
          </p:cNvSpPr>
          <p:nvPr/>
        </p:nvSpPr>
        <p:spPr bwMode="auto">
          <a:xfrm>
            <a:off x="1754188" y="7938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16419" y="6165304"/>
            <a:ext cx="4812875" cy="77201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РЕМОНТА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15151" y="6165304"/>
            <a:ext cx="4542677" cy="6926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РЕМОНТА</a:t>
            </a:r>
          </a:p>
        </p:txBody>
      </p:sp>
      <p:pic>
        <p:nvPicPr>
          <p:cNvPr id="13324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8951" y="160338"/>
            <a:ext cx="1148331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185" y="881027"/>
            <a:ext cx="4422992" cy="314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911424" y="169930"/>
            <a:ext cx="793115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ШКОЛЬНЫЙ МУЗЕЙ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350003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9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379" y="3861048"/>
            <a:ext cx="4663359" cy="293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63" y="781361"/>
            <a:ext cx="4681975" cy="3241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522" y="2230509"/>
            <a:ext cx="4625271" cy="430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AutoShape 2" descr="https://apf.mail.ru/cgi-bin/readmsg?id=15814189191770719375;0;1&amp;exif=1&amp;tnef_id=4&amp;full=1&amp;x-email=school1tim%40mail.ru"/>
          <p:cNvSpPr>
            <a:spLocks noChangeAspect="1" noChangeArrowheads="1"/>
          </p:cNvSpPr>
          <p:nvPr/>
        </p:nvSpPr>
        <p:spPr bwMode="auto">
          <a:xfrm>
            <a:off x="1639888" y="-144463"/>
            <a:ext cx="2286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7414" name="AutoShape 4" descr="https://apf.mail.ru/cgi-bin/readmsg?id=15814189191770719375;0;1&amp;exif=1&amp;tnef_id=4&amp;full=1&amp;x-email=school1tim%40mail.ru"/>
          <p:cNvSpPr>
            <a:spLocks noChangeAspect="1" noChangeArrowheads="1"/>
          </p:cNvSpPr>
          <p:nvPr/>
        </p:nvSpPr>
        <p:spPr bwMode="auto">
          <a:xfrm>
            <a:off x="1754188" y="7938"/>
            <a:ext cx="3702050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7415" name="AutoShape 6" descr="https://apf.mail.ru/cgi-bin/readmsg?id=15814189191770719375;0;1&amp;exif=1&amp;tnef_id=4&amp;full=1&amp;x-email=school1tim%40mail.ru"/>
          <p:cNvSpPr>
            <a:spLocks noChangeAspect="1" noChangeArrowheads="1"/>
          </p:cNvSpPr>
          <p:nvPr/>
        </p:nvSpPr>
        <p:spPr bwMode="auto">
          <a:xfrm>
            <a:off x="1754188" y="7938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346522" y="6093296"/>
            <a:ext cx="4625271" cy="71549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  <a:cs typeface="Arial" charset="0"/>
              </a:rPr>
              <a:t>ДО РЕМОНТА</a:t>
            </a:r>
          </a:p>
        </p:txBody>
      </p:sp>
      <p:pic>
        <p:nvPicPr>
          <p:cNvPr id="17417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5535" y="160338"/>
            <a:ext cx="1020762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777" y="816354"/>
            <a:ext cx="4605016" cy="3387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Скругленный прямоугольник 21"/>
          <p:cNvSpPr/>
          <p:nvPr/>
        </p:nvSpPr>
        <p:spPr>
          <a:xfrm>
            <a:off x="5951538" y="6093296"/>
            <a:ext cx="4852963" cy="7027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ПОСЛЕ РЕМОНТА</a:t>
            </a:r>
            <a:endParaRPr lang="ru-RU" sz="2400" b="1" dirty="0">
              <a:solidFill>
                <a:srgbClr val="203864"/>
              </a:solidFill>
              <a:cs typeface="Arial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639888" y="35304"/>
            <a:ext cx="793115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ОБРАЗОВАТЕЛЬНОЕ ПРОСТРАНСТВО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316542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>
          <a:xfrm>
            <a:off x="1641475" y="365125"/>
            <a:ext cx="7931150" cy="7239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ОБРАЗОВАТЕЛЬНОЕ ПРОСТРАНСТВО</a:t>
            </a:r>
            <a:endParaRPr lang="ru-RU" altLang="ru-RU" sz="2800" dirty="0"/>
          </a:p>
        </p:txBody>
      </p:sp>
      <p:sp>
        <p:nvSpPr>
          <p:cNvPr id="25603" name="AutoShape 2" descr="https://apf.mail.ru/cgi-bin/readmsg?id=15814189191770719375;0;1&amp;exif=1&amp;tnef_id=4&amp;full=1&amp;x-email=school1tim%40mail.ru"/>
          <p:cNvSpPr>
            <a:spLocks noChangeAspect="1" noChangeArrowheads="1"/>
          </p:cNvSpPr>
          <p:nvPr/>
        </p:nvSpPr>
        <p:spPr bwMode="auto">
          <a:xfrm>
            <a:off x="1639888" y="-144463"/>
            <a:ext cx="2286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5604" name="AutoShape 4" descr="https://apf.mail.ru/cgi-bin/readmsg?id=15814189191770719375;0;1&amp;exif=1&amp;tnef_id=4&amp;full=1&amp;x-email=school1tim%40mail.ru"/>
          <p:cNvSpPr>
            <a:spLocks noChangeAspect="1" noChangeArrowheads="1"/>
          </p:cNvSpPr>
          <p:nvPr/>
        </p:nvSpPr>
        <p:spPr bwMode="auto">
          <a:xfrm>
            <a:off x="1836738" y="0"/>
            <a:ext cx="3700462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5605" name="AutoShape 6" descr="https://apf.mail.ru/cgi-bin/readmsg?id=15814189191770719375;0;1&amp;exif=1&amp;tnef_id=4&amp;full=1&amp;x-email=school1tim%40mail.ru"/>
          <p:cNvSpPr>
            <a:spLocks noChangeAspect="1" noChangeArrowheads="1"/>
          </p:cNvSpPr>
          <p:nvPr/>
        </p:nvSpPr>
        <p:spPr bwMode="auto">
          <a:xfrm>
            <a:off x="1754188" y="7938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25607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504" y="246856"/>
            <a:ext cx="1020762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AutoShape 2" descr="blob:https://web.whatsapp.com/50a49a0c-525e-4485-b5fc-94f8dd78ad9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25609" name="AutoShape 4" descr="blob:https://web.whatsapp.com/50a49a0c-525e-4485-b5fc-94f8dd78ad9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25610" name="AutoShape 6" descr="blob:https://web.whatsapp.com/50a49a0c-525e-4485-b5fc-94f8dd78ad9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25611" name="AutoShape 9" descr="blob:https://web.whatsapp.com/5df3f91e-0dbb-4761-b3f3-bda414061531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pic>
        <p:nvPicPr>
          <p:cNvPr id="2561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18" y="1567948"/>
            <a:ext cx="5246834" cy="40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984" y="1556515"/>
            <a:ext cx="5422064" cy="40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370573" y="5582557"/>
            <a:ext cx="5293379" cy="1193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  <a:cs typeface="Arial" charset="0"/>
              </a:rPr>
              <a:t>ДО РЕМОНТА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51984" y="5612720"/>
            <a:ext cx="5511335" cy="11636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ПОСЛЕ РЕМОНТА</a:t>
            </a:r>
            <a:endParaRPr lang="ru-RU" sz="2400" b="1" dirty="0">
              <a:solidFill>
                <a:srgbClr val="203864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84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261" y="3534363"/>
            <a:ext cx="4470064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49" y="3172223"/>
            <a:ext cx="4235450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>
          <a:xfrm>
            <a:off x="1831975" y="150813"/>
            <a:ext cx="7931150" cy="7239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ОБРАЗОВАТЕЛЬНОЕ ПРОСТРАНСТВО</a:t>
            </a:r>
            <a:endParaRPr lang="ru-RU" altLang="ru-RU" sz="2800" dirty="0"/>
          </a:p>
        </p:txBody>
      </p:sp>
      <p:sp>
        <p:nvSpPr>
          <p:cNvPr id="27653" name="AutoShape 2" descr="https://apf.mail.ru/cgi-bin/readmsg?id=15814189191770719375;0;1&amp;exif=1&amp;tnef_id=4&amp;full=1&amp;x-email=school1tim%40mail.ru"/>
          <p:cNvSpPr>
            <a:spLocks noChangeAspect="1" noChangeArrowheads="1"/>
          </p:cNvSpPr>
          <p:nvPr/>
        </p:nvSpPr>
        <p:spPr bwMode="auto">
          <a:xfrm>
            <a:off x="1639888" y="-144463"/>
            <a:ext cx="2286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7654" name="AutoShape 4" descr="https://apf.mail.ru/cgi-bin/readmsg?id=15814189191770719375;0;1&amp;exif=1&amp;tnef_id=4&amp;full=1&amp;x-email=school1tim%40mail.ru"/>
          <p:cNvSpPr>
            <a:spLocks noChangeAspect="1" noChangeArrowheads="1"/>
          </p:cNvSpPr>
          <p:nvPr/>
        </p:nvSpPr>
        <p:spPr bwMode="auto">
          <a:xfrm>
            <a:off x="1836738" y="0"/>
            <a:ext cx="3700462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7655" name="AutoShape 6" descr="https://apf.mail.ru/cgi-bin/readmsg?id=15814189191770719375;0;1&amp;exif=1&amp;tnef_id=4&amp;full=1&amp;x-email=school1tim%40mail.ru"/>
          <p:cNvSpPr>
            <a:spLocks noChangeAspect="1" noChangeArrowheads="1"/>
          </p:cNvSpPr>
          <p:nvPr/>
        </p:nvSpPr>
        <p:spPr bwMode="auto">
          <a:xfrm>
            <a:off x="1754188" y="7938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7656" name="AutoShape 2" descr="blob:https://web.whatsapp.com/50a49a0c-525e-4485-b5fc-94f8dd78ad9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27657" name="AutoShape 4" descr="blob:https://web.whatsapp.com/50a49a0c-525e-4485-b5fc-94f8dd78ad9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27658" name="AutoShape 6" descr="blob:https://web.whatsapp.com/50a49a0c-525e-4485-b5fc-94f8dd78ad9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27659" name="AutoShape 9" descr="blob:https://web.whatsapp.com/5df3f91e-0dbb-4761-b3f3-bda414061531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31887" y="6013451"/>
            <a:ext cx="4575175" cy="7667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РЕМОНТА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02363" y="6013451"/>
            <a:ext cx="4525962" cy="7397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ПОСЛЕ РЕМОНТА</a:t>
            </a:r>
            <a:endParaRPr lang="ru-RU" sz="2400" b="1" dirty="0">
              <a:solidFill>
                <a:srgbClr val="203864"/>
              </a:solidFill>
              <a:cs typeface="Arial" charset="0"/>
            </a:endParaRPr>
          </a:p>
        </p:txBody>
      </p:sp>
      <p:pic>
        <p:nvPicPr>
          <p:cNvPr id="27662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48" y="756446"/>
            <a:ext cx="4235452" cy="276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3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6" y="700088"/>
            <a:ext cx="4470399" cy="298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4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98172"/>
            <a:ext cx="1020762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134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2056"/>
            <a:ext cx="10972800" cy="902941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Педагогический совет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984997"/>
            <a:ext cx="11665296" cy="575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19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Диссеминация опыта работы по теме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инновационного 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проекта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1344" y="1340768"/>
            <a:ext cx="5805173" cy="1368151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7200" b="0" dirty="0">
                <a:solidFill>
                  <a:srgbClr val="002060"/>
                </a:solidFill>
              </a:rPr>
              <a:t>Выступление директора школы Акасевич О.И. в рамках краевого методического марафона по теме: «Школьный климат как фактор повышения качества образования в современной общеобразовательной организации»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4"/>
            <a:ext cx="5386917" cy="4494485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3368" y="1535112"/>
            <a:ext cx="5389032" cy="3694087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2"/>
            <a:ext cx="5389033" cy="36940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5373215"/>
            <a:ext cx="5389033" cy="122413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Выступление Акасевич О.И. на региональной опытно-практической конференции по теме: «Опыт совершенствования школьного климата в условиях инновационных процессов»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649" y="2671303"/>
            <a:ext cx="3385529" cy="399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518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600080"/>
              </p:ext>
            </p:extLst>
          </p:nvPr>
        </p:nvGraphicFramePr>
        <p:xfrm>
          <a:off x="609600" y="116632"/>
          <a:ext cx="11582400" cy="6480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86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274638"/>
            <a:ext cx="11593288" cy="128215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течение первого 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r>
              <a:rPr lang="ru-RU" sz="3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созданы пособия, обобщающие инновационный опыт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9416" y="2011151"/>
            <a:ext cx="3101460" cy="41370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8288" y="1954154"/>
            <a:ext cx="2952328" cy="406713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1864" y="2011152"/>
            <a:ext cx="3024336" cy="413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258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600201"/>
            <a:ext cx="11247040" cy="499715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10014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10014F"/>
                </a:solidFill>
                <a:latin typeface="Arial Narrow" panose="020B0606020202030204" pitchFamily="34" charset="0"/>
                <a:hlinkClick r:id="rId2"/>
              </a:rPr>
              <a:t>https://school1tim.ru/innovatsionnyj-proekt-2022</a:t>
            </a:r>
            <a:endParaRPr lang="ru-RU" sz="2400" b="1" dirty="0">
              <a:solidFill>
                <a:srgbClr val="10014F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888" y="4149080"/>
            <a:ext cx="1872208" cy="1872208"/>
          </a:xfrm>
          <a:prstGeom prst="rect">
            <a:avLst/>
          </a:prstGeom>
        </p:spPr>
      </p:pic>
      <p:pic>
        <p:nvPicPr>
          <p:cNvPr id="7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271" y="0"/>
            <a:ext cx="2423729" cy="171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53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\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Официальный </a:t>
            </a:r>
            <a:r>
              <a:rPr lang="ru-RU" b="1" dirty="0">
                <a:solidFill>
                  <a:srgbClr val="002060"/>
                </a:solidFill>
              </a:rPr>
              <a:t>сайт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- «Инновационная деятельность» 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9376" y="1700808"/>
            <a:ext cx="8046156" cy="452596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320" y="2564904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389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0"/>
            <a:ext cx="109452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78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66431" y="46380"/>
            <a:ext cx="7954553" cy="701724"/>
          </a:xfrm>
          <a:prstGeom prst="roundRect">
            <a:avLst/>
          </a:prstGeom>
          <a:gradFill flip="none" rotWithShape="1">
            <a:gsLst>
              <a:gs pos="52000">
                <a:srgbClr val="FF9966"/>
              </a:gs>
              <a:gs pos="0">
                <a:srgbClr val="FFFFCC"/>
              </a:gs>
            </a:gsLst>
            <a:path path="circle">
              <a:fillToRect t="100000" r="100000"/>
            </a:path>
            <a:tileRect l="-100000" b="-100000"/>
          </a:gradFill>
          <a:effectLst>
            <a:outerShdw blurRad="40000" dist="20000" dir="5400000" rotWithShape="0">
              <a:srgbClr val="C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Black" panose="020B0A04020102020204" pitchFamily="34" charset="0"/>
              </a:rPr>
              <a:t>АУДИТ </a:t>
            </a:r>
            <a:endParaRPr lang="ru-RU" dirty="0">
              <a:latin typeface="Arial Black" panose="020B0A04020102020204" pitchFamily="34" charset="0"/>
            </a:endParaRPr>
          </a:p>
          <a:p>
            <a:pPr algn="ctr"/>
            <a:r>
              <a:rPr lang="ru-RU" b="1" dirty="0" smtClean="0"/>
              <a:t>(что </a:t>
            </a:r>
            <a:r>
              <a:rPr lang="ru-RU" b="1" dirty="0"/>
              <a:t>должно быть в школе, </a:t>
            </a:r>
            <a:r>
              <a:rPr lang="ru-RU" b="1" dirty="0" smtClean="0"/>
              <a:t> чтобы в ней </a:t>
            </a:r>
            <a:r>
              <a:rPr lang="ru-RU" b="1" dirty="0"/>
              <a:t>было хорошо)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66431" y="748104"/>
            <a:ext cx="7954553" cy="57606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1. Взаимодействие школы с выпускниками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368" y="1323963"/>
            <a:ext cx="3747461" cy="5125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начальный уровень – </a:t>
            </a:r>
            <a:r>
              <a:rPr lang="ru-RU" b="1" dirty="0" smtClean="0"/>
              <a:t>1 балл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16270" y="1345852"/>
            <a:ext cx="3747461" cy="51256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средний уровень – </a:t>
            </a:r>
            <a:r>
              <a:rPr lang="ru-RU" b="1" dirty="0" smtClean="0"/>
              <a:t>2 балла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971180" y="1350883"/>
            <a:ext cx="3747461" cy="51256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Продвинутый уровень – </a:t>
            </a:r>
            <a:r>
              <a:rPr lang="ru-RU" b="1" dirty="0" smtClean="0"/>
              <a:t>3 балла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7367" y="2471471"/>
            <a:ext cx="3747461" cy="17018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1</a:t>
            </a:r>
            <a:r>
              <a:rPr lang="ru-RU" sz="1200" dirty="0" smtClean="0"/>
              <a:t>. Выпускников </a:t>
            </a:r>
            <a:r>
              <a:rPr lang="ru-RU" sz="1200" dirty="0"/>
              <a:t>приглашают на официальные мероприятия: </a:t>
            </a:r>
            <a:r>
              <a:rPr lang="ru-RU" sz="1200" dirty="0" smtClean="0"/>
              <a:t>ежегодная встреча,  День </a:t>
            </a:r>
            <a:r>
              <a:rPr lang="ru-RU" sz="1200" dirty="0"/>
              <a:t>школы.</a:t>
            </a:r>
          </a:p>
          <a:p>
            <a:pPr algn="just"/>
            <a:r>
              <a:rPr lang="ru-RU" sz="1200" dirty="0"/>
              <a:t>2</a:t>
            </a:r>
            <a:r>
              <a:rPr lang="ru-RU" sz="1200" dirty="0" smtClean="0"/>
              <a:t>. Ведется </a:t>
            </a:r>
            <a:r>
              <a:rPr lang="ru-RU" sz="1200" dirty="0"/>
              <a:t>база выпускников.</a:t>
            </a:r>
          </a:p>
          <a:p>
            <a:pPr algn="just"/>
            <a:r>
              <a:rPr lang="ru-RU" sz="1200" dirty="0" smtClean="0"/>
              <a:t>3. На </a:t>
            </a:r>
            <a:r>
              <a:rPr lang="ru-RU" sz="1200" dirty="0"/>
              <a:t>сайте и в </a:t>
            </a:r>
            <a:r>
              <a:rPr lang="ru-RU" sz="1200" dirty="0" err="1"/>
              <a:t>соцсетях</a:t>
            </a:r>
            <a:r>
              <a:rPr lang="ru-RU" sz="1200" dirty="0"/>
              <a:t> школа рассказывает о достижениях выпускников.</a:t>
            </a:r>
            <a:endParaRPr lang="ru-RU" sz="12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154828" y="2468708"/>
            <a:ext cx="3858603" cy="17018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1.Выпускники участвуют в неформальных мероприятиях и </a:t>
            </a:r>
            <a:r>
              <a:rPr lang="ru-RU" sz="1200" dirty="0" smtClean="0"/>
              <a:t>сами организуют </a:t>
            </a:r>
            <a:r>
              <a:rPr lang="ru-RU" sz="1200" dirty="0"/>
              <a:t>их (походы, спортивные </a:t>
            </a:r>
            <a:r>
              <a:rPr lang="ru-RU" sz="1200" dirty="0" smtClean="0"/>
              <a:t>матчи и др.).</a:t>
            </a:r>
            <a:endParaRPr lang="ru-RU" sz="1200" dirty="0"/>
          </a:p>
          <a:p>
            <a:pPr algn="just"/>
            <a:r>
              <a:rPr lang="ru-RU" sz="1200" dirty="0"/>
              <a:t>2.Рассказывают ученикам о </a:t>
            </a:r>
            <a:r>
              <a:rPr lang="ru-RU" sz="1200" dirty="0" smtClean="0"/>
              <a:t>своей профессии</a:t>
            </a:r>
            <a:r>
              <a:rPr lang="ru-RU" sz="1200" dirty="0"/>
              <a:t>, вдохновляют учиться, участвовать в социальных</a:t>
            </a:r>
          </a:p>
          <a:p>
            <a:pPr algn="just"/>
            <a:r>
              <a:rPr lang="ru-RU" sz="1200" dirty="0"/>
              <a:t>проектах.</a:t>
            </a:r>
            <a:endParaRPr lang="ru-RU" sz="12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013431" y="2454063"/>
            <a:ext cx="3747461" cy="170189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/>
              <a:t>1.Выпускники – партнеры школы в образовании: руководят факультативами, ученическими проектами, становятся </a:t>
            </a:r>
            <a:r>
              <a:rPr lang="ru-RU" sz="1200" dirty="0" err="1"/>
              <a:t>тьюторами</a:t>
            </a:r>
            <a:r>
              <a:rPr lang="ru-RU" sz="1200" dirty="0"/>
              <a:t> и наставниками, устраивают стажировки, делятся опытом.</a:t>
            </a:r>
          </a:p>
          <a:p>
            <a:pPr algn="just"/>
            <a:r>
              <a:rPr lang="ru-RU" sz="1200" dirty="0"/>
              <a:t>2.Благодарных выпускников чествуют на общешкольном собрании, в </a:t>
            </a:r>
            <a:r>
              <a:rPr lang="ru-RU" sz="1200" dirty="0" err="1"/>
              <a:t>соцсетях</a:t>
            </a:r>
            <a:r>
              <a:rPr lang="ru-RU" sz="1200" dirty="0"/>
              <a:t> рассказывают, как они помогают школе.</a:t>
            </a:r>
          </a:p>
          <a:p>
            <a:pPr algn="just"/>
            <a:r>
              <a:rPr lang="ru-RU" sz="1200" dirty="0" smtClean="0"/>
              <a:t>3.Выпускники </a:t>
            </a:r>
            <a:r>
              <a:rPr lang="ru-RU" sz="1200" dirty="0"/>
              <a:t>становятся учителями</a:t>
            </a:r>
            <a:r>
              <a:rPr lang="ru-RU" sz="1200" dirty="0" smtClean="0"/>
              <a:t>,  приводят </a:t>
            </a:r>
            <a:r>
              <a:rPr lang="ru-RU" sz="1200" dirty="0"/>
              <a:t>в школу своих детей.</a:t>
            </a:r>
            <a:endParaRPr lang="ru-RU" sz="12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93857" y="4746218"/>
            <a:ext cx="3747461" cy="17237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1.Школа информирует выпускников о важных решениях, достижениях, потребностях.</a:t>
            </a:r>
          </a:p>
          <a:p>
            <a:pPr algn="just"/>
            <a:r>
              <a:rPr lang="ru-RU" sz="1200" dirty="0"/>
              <a:t>2.Приглашает на встречи все выпуски.</a:t>
            </a:r>
          </a:p>
          <a:p>
            <a:pPr algn="just"/>
            <a:r>
              <a:rPr lang="ru-RU" sz="1200" dirty="0"/>
              <a:t>3.В школе есть место для </a:t>
            </a:r>
            <a:r>
              <a:rPr lang="ru-RU" sz="1200" dirty="0" smtClean="0"/>
              <a:t>встреч выпускников</a:t>
            </a:r>
            <a:r>
              <a:rPr lang="ru-RU" sz="1200" dirty="0"/>
              <a:t>.</a:t>
            </a:r>
          </a:p>
          <a:p>
            <a:pPr algn="just"/>
            <a:r>
              <a:rPr lang="ru-RU" sz="1200" dirty="0"/>
              <a:t>4.Создан канал для </a:t>
            </a:r>
            <a:r>
              <a:rPr lang="ru-RU" sz="1200" dirty="0" smtClean="0"/>
              <a:t>онлайн-общения.</a:t>
            </a:r>
            <a:endParaRPr lang="ru-RU" sz="12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99886" y="4746218"/>
            <a:ext cx="3747461" cy="172378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1.Выпускники входят в управляющий и попечительский советы и участвуют в принятии важных решений.</a:t>
            </a:r>
          </a:p>
          <a:p>
            <a:pPr algn="just"/>
            <a:r>
              <a:rPr lang="ru-RU" sz="1200" dirty="0"/>
              <a:t>2.Действует </a:t>
            </a:r>
            <a:r>
              <a:rPr lang="ru-RU" sz="1200" dirty="0" smtClean="0"/>
              <a:t>Совет </a:t>
            </a:r>
            <a:r>
              <a:rPr lang="ru-RU" sz="1200" dirty="0"/>
              <a:t>выпускников.</a:t>
            </a:r>
          </a:p>
          <a:p>
            <a:pPr algn="just"/>
            <a:r>
              <a:rPr lang="ru-RU" sz="1200" dirty="0"/>
              <a:t>3.Школа проводит опросы и составляет социологический портрет выпускника.</a:t>
            </a:r>
            <a:endParaRPr lang="ru-RU" sz="12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071204" y="4768105"/>
            <a:ext cx="3747461" cy="170189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1.Действует неформальный клуб выпускников.</a:t>
            </a:r>
          </a:p>
          <a:p>
            <a:r>
              <a:rPr lang="ru-RU" sz="1200" dirty="0"/>
              <a:t>2.Создан фонд целевого капитала (</a:t>
            </a:r>
            <a:r>
              <a:rPr lang="ru-RU" sz="1200" dirty="0" err="1"/>
              <a:t>эндаумент</a:t>
            </a:r>
            <a:r>
              <a:rPr lang="ru-RU" sz="1200" dirty="0"/>
              <a:t>), им управляют попечительский и управляющий советы,</a:t>
            </a:r>
          </a:p>
          <a:p>
            <a:r>
              <a:rPr lang="ru-RU" sz="1200" dirty="0"/>
              <a:t>куда входят выпускники.</a:t>
            </a:r>
            <a:endParaRPr lang="ru-RU" sz="12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 flipH="1">
            <a:off x="407368" y="1858421"/>
            <a:ext cx="11365267" cy="57375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Включение выпускников в жизнь </a:t>
            </a:r>
            <a:r>
              <a:rPr lang="ru-RU" dirty="0" smtClean="0">
                <a:latin typeface="Arial Black" panose="020B0A04020102020204" pitchFamily="34" charset="0"/>
              </a:rPr>
              <a:t>школы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 flipH="1">
            <a:off x="373335" y="4192496"/>
            <a:ext cx="11483324" cy="517187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Включение выпускников в </a:t>
            </a:r>
            <a:r>
              <a:rPr lang="ru-RU" dirty="0" smtClean="0">
                <a:latin typeface="Arial Black" panose="020B0A04020102020204" pitchFamily="34" charset="0"/>
              </a:rPr>
              <a:t>управление  школой</a:t>
            </a:r>
            <a:endParaRPr lang="ru-RU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78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4656" y="42942"/>
            <a:ext cx="12097344" cy="98202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66CC"/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smtClean="0">
                <a:solidFill>
                  <a:srgbClr val="0066CC"/>
                </a:solidFill>
                <a:latin typeface="Arial Narrow" panose="020B0606020202030204" pitchFamily="34" charset="0"/>
              </a:rPr>
              <a:t>          </a:t>
            </a:r>
            <a:r>
              <a:rPr lang="ru-RU" sz="2400" b="1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ДИАГНОСТИЧЕСКИЙ </a:t>
            </a:r>
            <a:r>
              <a:rPr lang="ru-RU" sz="2400" b="1" dirty="0">
                <a:solidFill>
                  <a:srgbClr val="339966"/>
                </a:solidFill>
                <a:latin typeface="Arial Narrow" panose="020B0606020202030204" pitchFamily="34" charset="0"/>
              </a:rPr>
              <a:t>ИНСТРУМЕНТАРИЙ ОЦЕНКИ ШКОЛЬНОГО КЛИМАТА</a:t>
            </a:r>
            <a:endParaRPr lang="ru-RU" sz="2400" b="1" kern="0" dirty="0">
              <a:solidFill>
                <a:srgbClr val="339966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Объект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232" y="1522934"/>
            <a:ext cx="3618022" cy="4820241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63352" y="1196752"/>
            <a:ext cx="7560840" cy="5472607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b="1" dirty="0"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Анкета 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оценки школьного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климата.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Методика 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изучения социально-психологического климата с помощью метода «</a:t>
            </a:r>
            <a:r>
              <a:rPr lang="ru-RU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Цветописи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»           (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А.Н. </a:t>
            </a:r>
            <a:r>
              <a:rPr lang="ru-RU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Лутошкин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).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Методика 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«Климатический круг»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(А.Н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.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Лутошкин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).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Методика 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«Психологическая безопасность образовательной среды» (И.А.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Баева).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Методика 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оценки психологической атмосферы в коллективе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(А.Ф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.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Фидлер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).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Анкета 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«Изучение профессиональной готовности учителей к применению современных образовательных технологий в педагогической деятельности» (В.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Зевин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).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43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7488" y="260648"/>
            <a:ext cx="9433048" cy="921341"/>
          </a:xfr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5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10014F"/>
                </a:solidFill>
              </a:rPr>
              <a:t>   </a:t>
            </a:r>
            <a:r>
              <a:rPr lang="ru-RU" b="1" dirty="0" smtClean="0">
                <a:solidFill>
                  <a:srgbClr val="10014F"/>
                </a:solidFill>
                <a:latin typeface="Arial Narrow" panose="020B0606020202030204" pitchFamily="34" charset="0"/>
              </a:rPr>
              <a:t>ПЕРВЫЕ ШАГИ по реализации направлений</a:t>
            </a:r>
            <a:endParaRPr lang="ru-RU" b="1" dirty="0">
              <a:solidFill>
                <a:srgbClr val="10014F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3352" y="3140421"/>
            <a:ext cx="3060340" cy="16255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СРЕДА ШКОЛЫ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78789" y="1412776"/>
            <a:ext cx="4312096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Образовательная среда (избыточная со временем)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26092" y="3137303"/>
            <a:ext cx="4447728" cy="15698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Комфортная среда для участников образовательного процесса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78789" y="5124534"/>
            <a:ext cx="4447728" cy="13288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Источники информации </a:t>
            </a:r>
          </a:p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(школьные СМИ)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286500" y="1334980"/>
            <a:ext cx="3747461" cy="15179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latin typeface="Arial Narrow" panose="020B0606020202030204" pitchFamily="34" charset="0"/>
              </a:rPr>
              <a:t>1. Мониторинг материально-технической базы.</a:t>
            </a:r>
          </a:p>
          <a:p>
            <a:pPr algn="just"/>
            <a:r>
              <a:rPr lang="ru-RU" sz="1400" dirty="0">
                <a:latin typeface="Arial Narrow" panose="020B0606020202030204" pitchFamily="34" charset="0"/>
              </a:rPr>
              <a:t>2. </a:t>
            </a:r>
            <a:r>
              <a:rPr lang="ru-RU" sz="1400" dirty="0" smtClean="0">
                <a:latin typeface="Arial Narrow" panose="020B0606020202030204" pitchFamily="34" charset="0"/>
              </a:rPr>
              <a:t>Обсуждение интересов </a:t>
            </a:r>
            <a:r>
              <a:rPr lang="ru-RU" sz="1400" dirty="0">
                <a:latin typeface="Arial Narrow" panose="020B0606020202030204" pitchFamily="34" charset="0"/>
              </a:rPr>
              <a:t>детей.</a:t>
            </a:r>
          </a:p>
          <a:p>
            <a:pPr algn="just"/>
            <a:r>
              <a:rPr lang="ru-RU" sz="1400" dirty="0">
                <a:latin typeface="Arial Narrow" panose="020B0606020202030204" pitchFamily="34" charset="0"/>
              </a:rPr>
              <a:t>3. Проектирование избыточной образовательной среды.</a:t>
            </a:r>
          </a:p>
          <a:p>
            <a:pPr algn="just"/>
            <a:r>
              <a:rPr lang="ru-RU" sz="1400" dirty="0">
                <a:latin typeface="Arial Narrow" panose="020B0606020202030204" pitchFamily="34" charset="0"/>
              </a:rPr>
              <a:t>4.Определение источников финансирования (добровольные пожертвования, муниципальные </a:t>
            </a:r>
            <a:r>
              <a:rPr lang="ru-RU" sz="1400" dirty="0" smtClean="0">
                <a:latin typeface="Arial Narrow" panose="020B0606020202030204" pitchFamily="34" charset="0"/>
              </a:rPr>
              <a:t>средства, аренда и др.).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321212" y="3137303"/>
            <a:ext cx="3691609" cy="15698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Arial Narrow" panose="020B0606020202030204" pitchFamily="34" charset="0"/>
              </a:rPr>
              <a:t>1.Анкетирование </a:t>
            </a:r>
            <a:r>
              <a:rPr lang="ru-RU" sz="1400" dirty="0">
                <a:latin typeface="Arial Narrow" panose="020B0606020202030204" pitchFamily="34" charset="0"/>
              </a:rPr>
              <a:t>потребностей участников образовательных отношений.</a:t>
            </a:r>
          </a:p>
          <a:p>
            <a:pPr algn="just"/>
            <a:r>
              <a:rPr lang="ru-RU" sz="1400" dirty="0">
                <a:latin typeface="Arial Narrow" panose="020B0606020202030204" pitchFamily="34" charset="0"/>
              </a:rPr>
              <a:t>2. Разработка модели комфортной среды.</a:t>
            </a:r>
          </a:p>
          <a:p>
            <a:pPr algn="just"/>
            <a:r>
              <a:rPr lang="ru-RU" sz="1400" dirty="0">
                <a:latin typeface="Arial Narrow" panose="020B0606020202030204" pitchFamily="34" charset="0"/>
              </a:rPr>
              <a:t>3. Заключение договоров с подрядчиками</a:t>
            </a:r>
            <a:r>
              <a:rPr lang="ru-RU" sz="1200" dirty="0">
                <a:latin typeface="Arial Narrow" panose="020B0606020202030204" pitchFamily="34" charset="0"/>
              </a:rPr>
              <a:t>.</a:t>
            </a:r>
            <a:endParaRPr lang="ru-RU" sz="1200" b="1" dirty="0">
              <a:latin typeface="Arial Narrow" panose="020B0606020202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93285" y="5100911"/>
            <a:ext cx="3747461" cy="12477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latin typeface="Arial Narrow" panose="020B0606020202030204" pitchFamily="34" charset="0"/>
              </a:rPr>
              <a:t>1. Разработка нормативно-правовых актов.</a:t>
            </a:r>
          </a:p>
          <a:p>
            <a:pPr algn="just"/>
            <a:r>
              <a:rPr lang="ru-RU" sz="1400" dirty="0">
                <a:latin typeface="Arial Narrow" panose="020B0606020202030204" pitchFamily="34" charset="0"/>
              </a:rPr>
              <a:t>2. </a:t>
            </a:r>
            <a:r>
              <a:rPr lang="ru-RU" sz="1400" dirty="0" smtClean="0">
                <a:latin typeface="Arial Narrow" panose="020B0606020202030204" pitchFamily="34" charset="0"/>
              </a:rPr>
              <a:t>Создание рабочей группы </a:t>
            </a:r>
            <a:r>
              <a:rPr lang="ru-RU" sz="1400" dirty="0">
                <a:latin typeface="Arial Narrow" panose="020B0606020202030204" pitchFamily="34" charset="0"/>
              </a:rPr>
              <a:t>и </a:t>
            </a:r>
            <a:r>
              <a:rPr lang="ru-RU" sz="1400" dirty="0" smtClean="0">
                <a:latin typeface="Arial Narrow" panose="020B0606020202030204" pitchFamily="34" charset="0"/>
              </a:rPr>
              <a:t>назначение ответственных.</a:t>
            </a:r>
            <a:endParaRPr lang="ru-RU" sz="1400" dirty="0">
              <a:latin typeface="Arial Narrow" panose="020B0606020202030204" pitchFamily="34" charset="0"/>
            </a:endParaRPr>
          </a:p>
          <a:p>
            <a:pPr algn="just"/>
            <a:r>
              <a:rPr lang="ru-RU" sz="1400" dirty="0" smtClean="0">
                <a:latin typeface="Arial Narrow" panose="020B0606020202030204" pitchFamily="34" charset="0"/>
              </a:rPr>
              <a:t>3.Разработка дорожной карты.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33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Активные методы обучения как способ повышения эффективности  образовательного процесса | СОТы | Дзе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493" y="1216931"/>
            <a:ext cx="6192688" cy="464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92595"/>
            <a:ext cx="10972800" cy="994122"/>
          </a:xfrm>
        </p:spPr>
        <p:txBody>
          <a:bodyPr anchor="t">
            <a:no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СОВРЕМЕННЫЕ ТЕХНОЛОГИИ</a:t>
            </a:r>
            <a:b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06538" y="5158992"/>
            <a:ext cx="3431704" cy="14588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879" y="1427284"/>
            <a:ext cx="3096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Технология исследования урока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6731" y="3200336"/>
            <a:ext cx="3431704" cy="14588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83432" y="5241815"/>
            <a:ext cx="3431704" cy="14588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456167" y="3052566"/>
            <a:ext cx="3431704" cy="14588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0056" y="1189974"/>
            <a:ext cx="3431704" cy="14588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406563" y="1205522"/>
            <a:ext cx="3431704" cy="13324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20699" y="1592033"/>
            <a:ext cx="3096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Проектная технология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23786" y="3366480"/>
            <a:ext cx="3096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Сингапурская технология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4351" y="3609492"/>
            <a:ext cx="3096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latin typeface="Arial Narrow" panose="020B0606020202030204" pitchFamily="34" charset="0"/>
              </a:rPr>
              <a:t>Квест</a:t>
            </a:r>
            <a:r>
              <a:rPr lang="ru-RU" sz="2400" dirty="0" smtClean="0">
                <a:latin typeface="Arial Narrow" panose="020B0606020202030204" pitchFamily="34" charset="0"/>
              </a:rPr>
              <a:t>-технология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74157" y="5472906"/>
            <a:ext cx="3096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Технология смешанного обучения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83432" y="5340081"/>
            <a:ext cx="3096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Технология формирующего оценивания</a:t>
            </a:r>
            <a:endParaRPr lang="ru-RU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26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888" y="3823459"/>
            <a:ext cx="5031676" cy="385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AutoShape 2" descr="https://apf.mail.ru/cgi-bin/readmsg?id=15814189191770719375;0;1&amp;exif=1&amp;tnef_id=4&amp;full=1&amp;x-email=school1tim%40mail.ru"/>
          <p:cNvSpPr>
            <a:spLocks noChangeAspect="1" noChangeArrowheads="1"/>
          </p:cNvSpPr>
          <p:nvPr/>
        </p:nvSpPr>
        <p:spPr bwMode="auto">
          <a:xfrm>
            <a:off x="1639888" y="-144463"/>
            <a:ext cx="2286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174" name="AutoShape 4" descr="https://apf.mail.ru/cgi-bin/readmsg?id=15814189191770719375;0;1&amp;exif=1&amp;tnef_id=4&amp;full=1&amp;x-email=school1tim%40mail.ru"/>
          <p:cNvSpPr>
            <a:spLocks noChangeAspect="1" noChangeArrowheads="1"/>
          </p:cNvSpPr>
          <p:nvPr/>
        </p:nvSpPr>
        <p:spPr bwMode="auto">
          <a:xfrm>
            <a:off x="1754188" y="7938"/>
            <a:ext cx="3702050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175" name="AutoShape 6" descr="https://apf.mail.ru/cgi-bin/readmsg?id=15814189191770719375;0;1&amp;exif=1&amp;tnef_id=4&amp;full=1&amp;x-email=school1tim%40mail.ru"/>
          <p:cNvSpPr>
            <a:spLocks noChangeAspect="1" noChangeArrowheads="1"/>
          </p:cNvSpPr>
          <p:nvPr/>
        </p:nvSpPr>
        <p:spPr bwMode="auto">
          <a:xfrm>
            <a:off x="1754188" y="7938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7176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488" y="313872"/>
            <a:ext cx="1236786" cy="108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58" y="3770254"/>
            <a:ext cx="4680520" cy="3087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58" y="931040"/>
            <a:ext cx="4680520" cy="29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911424" y="169930"/>
            <a:ext cx="793115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РЕКРЕАЦИОННЫЕ ЗОНЫ</a:t>
            </a:r>
            <a:endParaRPr lang="ru-RU" alt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262" y="914377"/>
            <a:ext cx="4120917" cy="3090688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836" y="2169089"/>
            <a:ext cx="3057164" cy="3202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82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536" y="1901367"/>
            <a:ext cx="5628829" cy="4221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AutoShape 2" descr="https://apf.mail.ru/cgi-bin/readmsg?id=15814189191770719375;0;1&amp;exif=1&amp;tnef_id=4&amp;full=1&amp;x-email=school1tim%40mail.ru"/>
          <p:cNvSpPr>
            <a:spLocks noChangeAspect="1" noChangeArrowheads="1"/>
          </p:cNvSpPr>
          <p:nvPr/>
        </p:nvSpPr>
        <p:spPr bwMode="auto">
          <a:xfrm>
            <a:off x="1639888" y="-144463"/>
            <a:ext cx="2286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5364" name="AutoShape 4" descr="https://apf.mail.ru/cgi-bin/readmsg?id=15814189191770719375;0;1&amp;exif=1&amp;tnef_id=4&amp;full=1&amp;x-email=school1tim%40mail.ru"/>
          <p:cNvSpPr>
            <a:spLocks noChangeAspect="1" noChangeArrowheads="1"/>
          </p:cNvSpPr>
          <p:nvPr/>
        </p:nvSpPr>
        <p:spPr bwMode="auto">
          <a:xfrm>
            <a:off x="1754188" y="7938"/>
            <a:ext cx="3702050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5365" name="AutoShape 6" descr="https://apf.mail.ru/cgi-bin/readmsg?id=15814189191770719375;0;1&amp;exif=1&amp;tnef_id=4&amp;full=1&amp;x-email=school1tim%40mail.ru"/>
          <p:cNvSpPr>
            <a:spLocks noChangeAspect="1" noChangeArrowheads="1"/>
          </p:cNvSpPr>
          <p:nvPr/>
        </p:nvSpPr>
        <p:spPr bwMode="auto">
          <a:xfrm>
            <a:off x="1754188" y="7938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50604" y="6198960"/>
            <a:ext cx="4502150" cy="5572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263201" y="6178322"/>
            <a:ext cx="4936163" cy="5778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РЕМОНТА</a:t>
            </a:r>
          </a:p>
        </p:txBody>
      </p:sp>
      <p:pic>
        <p:nvPicPr>
          <p:cNvPr id="15368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6520" y="205064"/>
            <a:ext cx="1020762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63" y="1831976"/>
            <a:ext cx="318135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889" y="485775"/>
            <a:ext cx="2801937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2858014" y="223870"/>
            <a:ext cx="793115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БЛАГОУСТРОЙСТВО ТЕРРИТОРИИ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170933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102f719e23841a1c6b8eb9829bdf86aa6e51"/>
</p:tagLst>
</file>

<file path=ppt/theme/theme1.xml><?xml version="1.0" encoding="utf-8"?>
<a:theme xmlns:a="http://schemas.openxmlformats.org/drawingml/2006/main" name="Тема Office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614</Words>
  <Application>Microsoft Office PowerPoint</Application>
  <PresentationFormat>Широкоэкранный</PresentationFormat>
  <Paragraphs>107</Paragraphs>
  <Slides>18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 Unicode MS</vt:lpstr>
      <vt:lpstr>Arial</vt:lpstr>
      <vt:lpstr>Arial Black</vt:lpstr>
      <vt:lpstr>Arial Narrow</vt:lpstr>
      <vt:lpstr>Calibri</vt:lpstr>
      <vt:lpstr>Garamond</vt:lpstr>
      <vt:lpstr>Times New Roman</vt:lpstr>
      <vt:lpstr>Тема Office</vt:lpstr>
      <vt:lpstr>Презентация PowerPoint</vt:lpstr>
      <vt:lpstr>\ Официальный сайт  - «Инновационная деятельность»  </vt:lpstr>
      <vt:lpstr>Презентация PowerPoint</vt:lpstr>
      <vt:lpstr>Презентация PowerPoint</vt:lpstr>
      <vt:lpstr>Презентация PowerPoint</vt:lpstr>
      <vt:lpstr>Презентация PowerPoint</vt:lpstr>
      <vt:lpstr>СОВРЕМЕННЫЕ ТЕХНОЛОГИИ </vt:lpstr>
      <vt:lpstr>Презентация PowerPoint</vt:lpstr>
      <vt:lpstr>Презентация PowerPoint</vt:lpstr>
      <vt:lpstr>Презентация PowerPoint</vt:lpstr>
      <vt:lpstr>Презентация PowerPoint</vt:lpstr>
      <vt:lpstr>   ОБРАЗОВАТЕЛЬНОЕ ПРОСТРАНСТВО</vt:lpstr>
      <vt:lpstr>   ОБРАЗОВАТЕЛЬНОЕ ПРОСТРАНСТВО</vt:lpstr>
      <vt:lpstr>Педагогический совет</vt:lpstr>
      <vt:lpstr>Диссеминация опыта работы по теме  инновационного проекта</vt:lpstr>
      <vt:lpstr>Презентация PowerPoint</vt:lpstr>
      <vt:lpstr>  В течение первого года созданы пособия, обобщающие инновационный опыт </vt:lpstr>
      <vt:lpstr>Презентация PowerPoint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Красочный абстрактный фон</dc:title>
  <dc:creator>obstinate</dc:creator>
  <cp:lastModifiedBy>Учетная запись Майкрософт</cp:lastModifiedBy>
  <cp:revision>90</cp:revision>
  <dcterms:created xsi:type="dcterms:W3CDTF">2017-10-03T10:03:42Z</dcterms:created>
  <dcterms:modified xsi:type="dcterms:W3CDTF">2023-09-22T11:10:04Z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930393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S10.0.0</vt:lpwstr>
  </property>
</Properties>
</file>