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6" r:id="rId4"/>
    <p:sldId id="302" r:id="rId5"/>
    <p:sldId id="301" r:id="rId6"/>
    <p:sldId id="308" r:id="rId7"/>
    <p:sldId id="303" r:id="rId8"/>
    <p:sldId id="304" r:id="rId9"/>
    <p:sldId id="309" r:id="rId10"/>
    <p:sldId id="281" r:id="rId11"/>
    <p:sldId id="307" r:id="rId12"/>
  </p:sldIdLst>
  <p:sldSz cx="12192000" cy="6858000"/>
  <p:notesSz cx="6797675" cy="992505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5BEED37-67BA-474D-A188-BFC564C2B25E}" type="doc">
      <dgm:prSet loTypeId="urn:microsoft.com/office/officeart/2005/8/layout/process4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4F70DC1-382B-410B-A9BA-10A1FDA7A7B0}" type="parTrans" cxnId="{F60F86AF-6F49-41BB-BF48-27EBA4AA546E}">
      <dgm:prSet/>
      <dgm:spPr/>
      <dgm:t>
        <a:bodyPr/>
        <a:lstStyle/>
        <a:p>
          <a:endParaRPr lang="ru-RU"/>
        </a:p>
      </dgm:t>
    </dgm:pt>
    <dgm:pt modelId="{7E609418-DF06-4CBA-BE0F-AC9C604FBE56}">
      <dgm:prSet phldrT="[Текст]" custT="1"/>
      <dgm:spPr>
        <a:noFill/>
      </dgm:spPr>
      <dgm:t>
        <a:bodyPr/>
        <a:lstStyle/>
        <a:p>
          <a:pPr algn="ctr"/>
          <a:r>
            <a:rPr lang="ru-RU" sz="2800" b="1" smtClean="0">
              <a:solidFill>
                <a:srgbClr val="008000"/>
              </a:solidFill>
            </a:rPr>
            <a:t>Цель </a:t>
          </a:r>
          <a:r>
            <a:rPr lang="ru-RU" sz="28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гармонично развитой и социально ответственной личности через приобщение к народной культуре с использованием современных образовательных технологий</a:t>
          </a:r>
          <a:endParaRPr lang="ru-RU" sz="28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DB2D98-6064-484E-A58A-3967DBB2C6C3}" type="parTrans" cxnId="{BA4B3DB4-C6B3-4709-A6EF-B208856F233F}">
      <dgm:prSet/>
      <dgm:spPr/>
      <dgm:t>
        <a:bodyPr/>
        <a:lstStyle/>
        <a:p>
          <a:endParaRPr lang="ru-RU"/>
        </a:p>
      </dgm:t>
    </dgm:pt>
    <dgm:pt modelId="{E0426F9B-37BE-4E21-AC45-086469B28019}">
      <dgm:prSet custT="1"/>
      <dgm:spPr/>
      <dgm:t>
        <a:bodyPr/>
        <a:lstStyle/>
        <a:p>
          <a:pPr algn="just"/>
          <a:r>
            <a:rPr lang="ru-RU" sz="2000" b="1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Задачи: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создавать систему работы, по приобщению детей к истокам русской народной культуры через устное народное творчество и декоративно-прикладное искусство с использованием современных образовательных технологий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устойчивый интерес к истории, искусству, культуре, традициям и духовно-нравственным ценностям своего народа посредством народной педагогики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познавательной, творческой активности, любознательности у детей посредством народного творчества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правильную, грамотную и интонационно выразительную речь у детей дошкольного возраста используя приёмы устного народного творчества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развивать дизайнерские способности дошкольников, умение видеть и создавать новые предметы на основе произведений декоративно-прикладного искусства </a:t>
          </a:r>
        </a:p>
        <a:p>
          <a:pPr algn="just"/>
          <a:r>
            <a:rPr lang="ru-RU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привлекать к активному участию в образовательном процессе по формированию у воспитанников представлений о традициях русского народа родителей через современные формы сотрудничества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002393-B1B9-433C-9837-93813A62F3BB}" type="sibTrans" cxnId="{BA4B3DB4-C6B3-4709-A6EF-B208856F233F}">
      <dgm:prSet/>
      <dgm:spPr/>
      <dgm:t>
        <a:bodyPr/>
        <a:lstStyle/>
        <a:p>
          <a:endParaRPr lang="ru-RU"/>
        </a:p>
      </dgm:t>
    </dgm:pt>
    <dgm:pt modelId="{C0CA9411-0E36-4A32-8686-6C2F673650A6}" type="sibTrans" cxnId="{F60F86AF-6F49-41BB-BF48-27EBA4AA546E}">
      <dgm:prSet/>
      <dgm:spPr/>
      <dgm:t>
        <a:bodyPr/>
        <a:lstStyle/>
        <a:p>
          <a:endParaRPr lang="ru-RU"/>
        </a:p>
      </dgm:t>
    </dgm:pt>
    <dgm:pt modelId="{62CEF647-7F7F-4273-8057-DB8B4BB52D96}" type="pres">
      <dgm:prSet presAssocID="{D5BEED37-67BA-474D-A188-BFC564C2B25E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91D96-190F-4821-8D4F-6D92956C71B6}" type="pres">
      <dgm:prSet presAssocID="{7E609418-DF06-4CBA-BE0F-AC9C604FBE56}" presName="boxAndChildren"/>
      <dgm:spPr/>
      <dgm:t>
        <a:bodyPr/>
        <a:lstStyle/>
        <a:p/>
      </dgm:t>
    </dgm:pt>
    <dgm:pt modelId="{01913D50-0B50-4837-95E0-107ACC0A077B}" type="pres">
      <dgm:prSet presAssocID="{7E609418-DF06-4CBA-BE0F-AC9C604FBE56}" presName="parentTextBox" presStyleLbl="node1" presStyleCnt="1"/>
      <dgm:spPr/>
      <dgm:t>
        <a:bodyPr/>
        <a:lstStyle/>
        <a:p>
          <a:endParaRPr lang="ru-RU"/>
        </a:p>
      </dgm:t>
    </dgm:pt>
    <dgm:pt modelId="{7CAA856A-B348-4376-85F8-664B6AD1C37C}" type="pres">
      <dgm:prSet presAssocID="{7E609418-DF06-4CBA-BE0F-AC9C604FBE56}" presName="entireBox" presStyleLbl="node1" presStyleCnt="1" custLinFactNeighborX="637" custLinFactNeighborY="-1"/>
      <dgm:spPr/>
      <dgm:t>
        <a:bodyPr/>
        <a:lstStyle/>
        <a:p>
          <a:endParaRPr lang="ru-RU"/>
        </a:p>
      </dgm:t>
    </dgm:pt>
    <dgm:pt modelId="{3A3448B0-7B8F-4984-8E3E-910E52862E42}" type="pres">
      <dgm:prSet presAssocID="{7E609418-DF06-4CBA-BE0F-AC9C604FBE56}" presName="descendantBox"/>
      <dgm:spPr/>
      <dgm:t>
        <a:bodyPr/>
        <a:lstStyle/>
        <a:p/>
      </dgm:t>
    </dgm:pt>
    <dgm:pt modelId="{4FFAE595-C4FE-4687-8B18-1AD2D8B7AE02}" type="pres">
      <dgm:prSet presAssocID="{E0426F9B-37BE-4E21-AC45-086469B28019}" presName="childTextBox" presStyleLbl="fgAccFollowNode1" presStyleCnt="1" custScaleY="160247" custLinFactNeighborY="-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F86AF-6F49-41BB-BF48-27EBA4AA546E}" srcId="{D5BEED37-67BA-474D-A188-BFC564C2B25E}" destId="{7E609418-DF06-4CBA-BE0F-AC9C604FBE56}" srcOrd="0" destOrd="0" parTransId="{84F70DC1-382B-410B-A9BA-10A1FDA7A7B0}" sibTransId="{C0CA9411-0E36-4A32-8686-6C2F673650A6}"/>
    <dgm:cxn modelId="{BA4B3DB4-C6B3-4709-A6EF-B208856F233F}" srcId="{7E609418-DF06-4CBA-BE0F-AC9C604FBE56}" destId="{E0426F9B-37BE-4E21-AC45-086469B28019}" srcOrd="0" destOrd="0" parTransId="{1BDB2D98-6064-484E-A58A-3967DBB2C6C3}" sibTransId="{DF002393-B1B9-433C-9837-93813A62F3BB}"/>
    <dgm:cxn modelId="{B61E5CD1-9777-4816-A0AD-76DE17224AD0}" type="presOf" srcId="{D5BEED37-67BA-474D-A188-BFC564C2B25E}" destId="{62CEF647-7F7F-4273-8057-DB8B4BB52D96}" srcOrd="0" destOrd="0" presId="urn:microsoft.com/office/officeart/2005/8/layout/process4"/>
    <dgm:cxn modelId="{3C0E1044-428A-480C-864C-C5F3D5B28A23}" type="presParOf" srcId="{62CEF647-7F7F-4273-8057-DB8B4BB52D96}" destId="{F4291D96-190F-4821-8D4F-6D92956C71B6}" srcOrd="0" destOrd="0" presId="urn:microsoft.com/office/officeart/2005/8/layout/process4"/>
    <dgm:cxn modelId="{58861DD5-5323-4E44-908E-265591A51306}" type="presParOf" srcId="{F4291D96-190F-4821-8D4F-6D92956C71B6}" destId="{01913D50-0B50-4837-95E0-107ACC0A077B}" srcOrd="0" destOrd="0" presId="urn:microsoft.com/office/officeart/2005/8/layout/process4"/>
    <dgm:cxn modelId="{C342169C-5F67-4691-88C4-2A2320BF8A3C}" type="presOf" srcId="{7E609418-DF06-4CBA-BE0F-AC9C604FBE56}" destId="{01913D50-0B50-4837-95E0-107ACC0A077B}" srcOrd="0" destOrd="0" presId="urn:microsoft.com/office/officeart/2005/8/layout/process4"/>
    <dgm:cxn modelId="{EB5EFB25-EA68-4FD4-AD03-11013EAEF0AC}" type="presParOf" srcId="{F4291D96-190F-4821-8D4F-6D92956C71B6}" destId="{7CAA856A-B348-4376-85F8-664B6AD1C37C}" srcOrd="1" destOrd="0" presId="urn:microsoft.com/office/officeart/2005/8/layout/process4"/>
    <dgm:cxn modelId="{008DA4DF-4B1C-4CEA-A9CC-7700E13C200D}" type="presOf" srcId="{7E609418-DF06-4CBA-BE0F-AC9C604FBE56}" destId="{7CAA856A-B348-4376-85F8-664B6AD1C37C}" srcOrd="1" destOrd="0" presId="urn:microsoft.com/office/officeart/2005/8/layout/process4"/>
    <dgm:cxn modelId="{31AE3C04-D83A-46B6-96A9-6D46FCEBF8B4}" type="presParOf" srcId="{F4291D96-190F-4821-8D4F-6D92956C71B6}" destId="{3A3448B0-7B8F-4984-8E3E-910E52862E42}" srcOrd="2" destOrd="0" presId="urn:microsoft.com/office/officeart/2005/8/layout/process4"/>
    <dgm:cxn modelId="{6E56A8DE-EBA5-4329-81D7-3833FA654C11}" type="presParOf" srcId="{3A3448B0-7B8F-4984-8E3E-910E52862E42}" destId="{4FFAE595-C4FE-4687-8B18-1AD2D8B7AE02}" srcOrd="0" destOrd="0" presId="urn:microsoft.com/office/officeart/2005/8/layout/process4"/>
    <dgm:cxn modelId="{BF7F9909-521A-4C57-8F66-40B437D5368E}" type="presOf" srcId="{E0426F9B-37BE-4E21-AC45-086469B28019}" destId="{4FFAE595-C4FE-4687-8B18-1AD2D8B7AE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662BD10-B768-4FB9-80BC-B54B4571D717}" type="doc">
      <dgm:prSet loTypeId="urn:microsoft.com/office/officeart/2005/8/layout/l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AF9A325-5C31-4768-9857-D4F467019258}" type="parTrans" cxnId="{D855540D-F835-45FC-8AF7-F2C6D5E1FE14}">
      <dgm:prSet/>
      <dgm:spPr/>
      <dgm:t>
        <a:bodyPr/>
        <a:lstStyle/>
        <a:p>
          <a:endParaRPr lang="ru-RU"/>
        </a:p>
      </dgm:t>
    </dgm:pt>
    <dgm:pt modelId="{E4BB6FE9-0271-496E-A412-5224A960C65B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3200" b="1" smtClean="0">
              <a:solidFill>
                <a:srgbClr val="008000"/>
              </a:solidFill>
            </a:rPr>
            <a:t>Инновационность</a:t>
          </a:r>
          <a:endParaRPr lang="ru-RU" sz="3200" b="1">
            <a:solidFill>
              <a:srgbClr val="008000"/>
            </a:solidFill>
          </a:endParaRPr>
        </a:p>
      </dgm:t>
    </dgm:pt>
    <dgm:pt modelId="{3C19AE25-9DF0-49D5-BF4C-501D973DF602}" type="parTrans" cxnId="{8390AC51-A3DA-4F69-9089-992235C59D76}">
      <dgm:prSet/>
      <dgm:spPr>
        <a:solidFill>
          <a:srgbClr val="008000"/>
        </a:solidFill>
      </dgm:spPr>
      <dgm:t>
        <a:bodyPr/>
        <a:lstStyle/>
        <a:p>
          <a:endParaRPr lang="ru-RU">
            <a:solidFill>
              <a:srgbClr val="006600"/>
            </a:solidFill>
          </a:endParaRPr>
        </a:p>
      </dgm:t>
    </dgm:pt>
    <dgm:pt modelId="{513A8B6E-4A30-4AF6-8E3C-E7117A290EEF}">
      <dgm:prSet custT="1"/>
      <dgm:spPr/>
      <dgm:t>
        <a:bodyPr/>
        <a:lstStyle/>
        <a:p>
          <a:r>
            <a:rPr lang="ru-RU" sz="2000" smtClean="0"/>
            <a:t>главным нововведением инновационной программы «Народная педагогика как средство формирования духовно-нравственного потенциала личности ребенка» является: применение современных технологий в приобщении детей дошкольного возраста к духовно-нравственным ценностям средствами народной педагогики и декоративно-прикладного искусства</a:t>
          </a:r>
          <a:endParaRPr lang="ru-RU" sz="2400" smtClean="0"/>
        </a:p>
        <a:p>
          <a:endParaRPr lang="ru-RU" sz="2400"/>
        </a:p>
      </dgm:t>
    </dgm:pt>
    <dgm:pt modelId="{8A70996B-54F1-4F6A-BCE3-D91E9C55DB3A}" type="sibTrans" cxnId="{8390AC51-A3DA-4F69-9089-992235C59D76}">
      <dgm:prSet/>
      <dgm:spPr>
        <a:solidFill>
          <a:srgbClr val="008000"/>
        </a:solidFill>
      </dgm:spPr>
      <dgm:t>
        <a:bodyPr/>
        <a:lstStyle/>
        <a:p>
          <a:endParaRPr lang="ru-RU">
            <a:solidFill>
              <a:srgbClr val="006600"/>
            </a:solidFill>
          </a:endParaRPr>
        </a:p>
      </dgm:t>
    </dgm:pt>
    <dgm:pt modelId="{B6453566-38C0-401C-A1B3-907E98C0925F}" type="sibTrans" cxnId="{D855540D-F835-45FC-8AF7-F2C6D5E1FE14}">
      <dgm:prSet/>
      <dgm:spPr/>
      <dgm:t>
        <a:bodyPr/>
        <a:lstStyle/>
        <a:p>
          <a:endParaRPr lang="ru-RU"/>
        </a:p>
      </dgm:t>
    </dgm:pt>
    <dgm:pt modelId="{5FEA8E86-3083-4907-864C-A21251DFA40A}" type="pres">
      <dgm:prSet presAssocID="{4662BD10-B768-4FB9-80BC-B54B4571D717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EAE43-D716-4DF2-8E1C-E4287CE51E53}" type="pres">
      <dgm:prSet presAssocID="{E4BB6FE9-0271-496E-A412-5224A960C65B}" presName="vertFlow"/>
      <dgm:spPr/>
      <dgm:t>
        <a:bodyPr/>
        <a:lstStyle/>
        <a:p/>
      </dgm:t>
    </dgm:pt>
    <dgm:pt modelId="{8242BB5F-79AC-4CB4-83D0-ABED7D86A1A1}" type="pres">
      <dgm:prSet presAssocID="{E4BB6FE9-0271-496E-A412-5224A960C65B}" presName="header" presStyleLbl="node1" presStyleCnt="1" custScaleX="170056" custLinFactY="-29405" custLinFactNeighborX="-40" custLinFactNeighborY="-100000"/>
      <dgm:spPr/>
      <dgm:t>
        <a:bodyPr/>
        <a:lstStyle/>
        <a:p>
          <a:endParaRPr lang="ru-RU"/>
        </a:p>
      </dgm:t>
    </dgm:pt>
    <dgm:pt modelId="{78EE7623-36DD-42F4-9734-E6E68818124A}" type="pres">
      <dgm:prSet presAssocID="{3C19AE25-9DF0-49D5-BF4C-501D973DF602}" presName="parTrans" presStyleLbl="sibTrans2D1" presStyleCnt="1" custScaleX="62624" custScaleY="369120" custLinFactNeighborX="-19273" custLinFactNeighborY="83095"/>
      <dgm:spPr/>
      <dgm:t>
        <a:bodyPr/>
        <a:lstStyle/>
        <a:p>
          <a:endParaRPr lang="ru-RU"/>
        </a:p>
      </dgm:t>
    </dgm:pt>
    <dgm:pt modelId="{E0AD90B8-F99C-4225-B863-589FA71AE737}" type="pres">
      <dgm:prSet presAssocID="{513A8B6E-4A30-4AF6-8E3C-E7117A290EEF}" presName="child" presStyleLbl="alignAccFollowNode1" presStyleCnt="1" custScaleX="170056" custScaleY="259188" custLinFactY="43480" custLinFactNeighborX="-17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5540D-F835-45FC-8AF7-F2C6D5E1FE14}" srcId="{4662BD10-B768-4FB9-80BC-B54B4571D717}" destId="{E4BB6FE9-0271-496E-A412-5224A960C65B}" srcOrd="0" destOrd="0" parTransId="{5AF9A325-5C31-4768-9857-D4F467019258}" sibTransId="{B6453566-38C0-401C-A1B3-907E98C0925F}"/>
    <dgm:cxn modelId="{8390AC51-A3DA-4F69-9089-992235C59D76}" srcId="{E4BB6FE9-0271-496E-A412-5224A960C65B}" destId="{513A8B6E-4A30-4AF6-8E3C-E7117A290EEF}" srcOrd="0" destOrd="0" parTransId="{3C19AE25-9DF0-49D5-BF4C-501D973DF602}" sibTransId="{8A70996B-54F1-4F6A-BCE3-D91E9C55DB3A}"/>
    <dgm:cxn modelId="{A83F6DDE-4FDE-4D7D-80E4-300046B7EB32}" type="presOf" srcId="{4662BD10-B768-4FB9-80BC-B54B4571D717}" destId="{5FEA8E86-3083-4907-864C-A21251DFA40A}" srcOrd="0" destOrd="0" presId="urn:microsoft.com/office/officeart/2005/8/layout/lProcess1"/>
    <dgm:cxn modelId="{74964D3F-6517-49FD-9CC2-F3F28D7EA805}" type="presParOf" srcId="{5FEA8E86-3083-4907-864C-A21251DFA40A}" destId="{DD9EAE43-D716-4DF2-8E1C-E4287CE51E53}" srcOrd="0" destOrd="0" presId="urn:microsoft.com/office/officeart/2005/8/layout/lProcess1"/>
    <dgm:cxn modelId="{417EBD5F-B660-420D-B912-3F31FEA6FD6D}" type="presParOf" srcId="{DD9EAE43-D716-4DF2-8E1C-E4287CE51E53}" destId="{8242BB5F-79AC-4CB4-83D0-ABED7D86A1A1}" srcOrd="0" destOrd="0" presId="urn:microsoft.com/office/officeart/2005/8/layout/lProcess1"/>
    <dgm:cxn modelId="{9ACFA849-83EF-47D0-8731-FFC7EA622C34}" type="presOf" srcId="{E4BB6FE9-0271-496E-A412-5224A960C65B}" destId="{8242BB5F-79AC-4CB4-83D0-ABED7D86A1A1}" srcOrd="0" destOrd="0" presId="urn:microsoft.com/office/officeart/2005/8/layout/lProcess1"/>
    <dgm:cxn modelId="{339910A5-3998-48E7-BB0E-0A8265EC38C3}" type="presParOf" srcId="{DD9EAE43-D716-4DF2-8E1C-E4287CE51E53}" destId="{78EE7623-36DD-42F4-9734-E6E68818124A}" srcOrd="1" destOrd="0" presId="urn:microsoft.com/office/officeart/2005/8/layout/lProcess1"/>
    <dgm:cxn modelId="{E0EFD1CD-F20F-4254-837B-FB1FAEB9CC0C}" type="presOf" srcId="{3C19AE25-9DF0-49D5-BF4C-501D973DF602}" destId="{78EE7623-36DD-42F4-9734-E6E68818124A}" srcOrd="0" destOrd="0" presId="urn:microsoft.com/office/officeart/2005/8/layout/lProcess1"/>
    <dgm:cxn modelId="{A8BAF74E-1294-4B36-A0E9-9DE6DD6B8FA6}" type="presParOf" srcId="{DD9EAE43-D716-4DF2-8E1C-E4287CE51E53}" destId="{E0AD90B8-F99C-4225-B863-589FA71AE737}" srcOrd="2" destOrd="0" presId="urn:microsoft.com/office/officeart/2005/8/layout/lProcess1"/>
    <dgm:cxn modelId="{19E96B44-AE82-4D8E-9BC4-F80B5B258F24}" type="presOf" srcId="{513A8B6E-4A30-4AF6-8E3C-E7117A290EEF}" destId="{E0AD90B8-F99C-4225-B863-589FA71AE73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D5224A1-97B8-4F99-8818-34B012C51F03}" type="doc">
      <dgm:prSet loTypeId="urn:microsoft.com/office/officeart/2005/8/layout/process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/>
      </dgm:t>
    </dgm:pt>
    <dgm:pt modelId="{799B2088-B54D-4A0E-88D3-42FB840A905F}" type="parTrans" cxnId="{19E01E19-F3EB-4951-A8DE-BE2890389470}">
      <dgm:prSet/>
      <dgm:spPr/>
      <dgm:t>
        <a:bodyPr/>
        <a:lstStyle/>
        <a:p>
          <a:endParaRPr lang="ru-RU"/>
        </a:p>
      </dgm:t>
    </dgm:pt>
    <dgm:pt modelId="{BC3705A6-66AC-4C23-88C8-89A1403DF19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Заключены договора о сетевом взаимодействии и  сотрудничестве с ЦРТДЮ, МБУ ДО ДБЭЦ, МБОУ СОШ №25, МБУ СШОР «Ровесник»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163F42-E7A2-4004-AFAF-62F46CD442AA}" type="sibTrans" cxnId="{19E01E19-F3EB-4951-A8DE-BE2890389470}">
      <dgm:prSet/>
      <dgm:spPr/>
      <dgm:t>
        <a:bodyPr/>
        <a:lstStyle/>
        <a:p>
          <a:endParaRPr lang="ru-RU"/>
        </a:p>
      </dgm:t>
    </dgm:pt>
    <dgm:pt modelId="{516833A4-8AD2-4E69-A765-CD969082B089}" type="parTrans" cxnId="{EFA85689-CF15-4B96-A229-2F79ACFD7204}">
      <dgm:prSet/>
      <dgm:spPr/>
      <dgm:t>
        <a:bodyPr/>
        <a:lstStyle/>
        <a:p>
          <a:endParaRPr lang="ru-RU"/>
        </a:p>
      </dgm:t>
    </dgm:pt>
    <dgm:pt modelId="{6EB0165E-6078-472B-BB44-825B15ECF687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оценка качества деятельности с детьми по трём компонентам: содержательный, деятельностный, поведенческий. Результат: прослеживается динамика в развитии детей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34FF4-C31D-48C7-B736-7BCF8F865FA9}" type="sibTrans" cxnId="{EFA85689-CF15-4B96-A229-2F79ACFD7204}">
      <dgm:prSet/>
      <dgm:spPr/>
      <dgm:t>
        <a:bodyPr/>
        <a:lstStyle/>
        <a:p>
          <a:endParaRPr lang="ru-RU"/>
        </a:p>
      </dgm:t>
    </dgm:pt>
    <dgm:pt modelId="{5F1F99B6-9636-470B-9A33-5CBCF54A83CE}" type="parTrans" cxnId="{C6DFC249-D9DD-47C9-9283-82E0140F67F7}">
      <dgm:prSet/>
      <dgm:spPr/>
      <dgm:t>
        <a:bodyPr/>
        <a:lstStyle/>
        <a:p>
          <a:endParaRPr lang="ru-RU"/>
        </a:p>
      </dgm:t>
    </dgm:pt>
    <dgm:pt modelId="{872AA411-1BBE-46A4-B844-353E06C2535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Изучена готовность родителей, которая позволяет определить необходимость используемого содержания, форм и методов работы по развитию заинтересованности  родителей к данному направлению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9AF1E-660C-40AC-B1F7-62701ABF66B3}" type="sibTrans" cxnId="{C6DFC249-D9DD-47C9-9283-82E0140F67F7}">
      <dgm:prSet/>
      <dgm:spPr/>
      <dgm:t>
        <a:bodyPr/>
        <a:lstStyle/>
        <a:p>
          <a:endParaRPr lang="ru-RU"/>
        </a:p>
      </dgm:t>
    </dgm:pt>
    <dgm:pt modelId="{B8BDBDBC-970A-4A09-8587-A44B1DDDB289}" type="pres">
      <dgm:prSet presAssocID="{FD5224A1-97B8-4F99-8818-34B012C51F03}" presName="linearFlow">
        <dgm:presLayoutVars>
          <dgm:resizeHandles val="exact"/>
        </dgm:presLayoutVars>
      </dgm:prSet>
      <dgm:spPr/>
      <dgm:t>
        <a:bodyPr/>
        <a:lstStyle/>
        <a:p/>
      </dgm:t>
    </dgm:pt>
    <dgm:pt modelId="{AFE6C30F-914E-42B9-B143-341DF593CB47}" type="pres">
      <dgm:prSet presAssocID="{BC3705A6-66AC-4C23-88C8-89A1403DF193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2A9C-677A-4E20-9ACC-905F93155643}" type="pres">
      <dgm:prSet presAssocID="{5E163F42-E7A2-4004-AFAF-62F46CD442AA}" presName="sibTrans" presStyleLbl="sibTrans2D1" presStyleCnt="2"/>
      <dgm:spPr/>
      <dgm:t>
        <a:bodyPr/>
        <a:lstStyle/>
        <a:p>
          <a:endParaRPr lang="ru-RU"/>
        </a:p>
      </dgm:t>
    </dgm:pt>
    <dgm:pt modelId="{4C3C8F56-8CAC-4579-BF9E-5484B6F3095C}" type="pres">
      <dgm:prSet presAssocID="{5E163F42-E7A2-4004-AFAF-62F46CD442AA}" presName="connectorText" presStyleLbl="sibTrans2D1" presStyleCnt="2"/>
      <dgm:spPr/>
      <dgm:t>
        <a:bodyPr/>
        <a:lstStyle/>
        <a:p>
          <a:endParaRPr lang="ru-RU"/>
        </a:p>
      </dgm:t>
    </dgm:pt>
    <dgm:pt modelId="{DAB92E53-DC2A-4CEA-BF5A-8667A4D14933}" type="pres">
      <dgm:prSet presAssocID="{6EB0165E-6078-472B-BB44-825B15ECF6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01346-9944-4071-8316-CB73F9475B12}" type="pres">
      <dgm:prSet presAssocID="{42134FF4-C31D-48C7-B736-7BCF8F865FA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EF38927-50EF-4060-9235-74B30298BFA6}" type="pres">
      <dgm:prSet presAssocID="{42134FF4-C31D-48C7-B736-7BCF8F865FA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1788D1A-A234-4143-8E5C-4109BBE73DF1}" type="pres">
      <dgm:prSet presAssocID="{872AA411-1BBE-46A4-B844-353E06C253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01E19-F3EB-4951-A8DE-BE2890389470}" srcId="{FD5224A1-97B8-4F99-8818-34B012C51F03}" destId="{BC3705A6-66AC-4C23-88C8-89A1403DF193}" srcOrd="0" destOrd="0" parTransId="{799B2088-B54D-4A0E-88D3-42FB840A905F}" sibTransId="{5E163F42-E7A2-4004-AFAF-62F46CD442AA}"/>
    <dgm:cxn modelId="{EFA85689-CF15-4B96-A229-2F79ACFD7204}" srcId="{FD5224A1-97B8-4F99-8818-34B012C51F03}" destId="{6EB0165E-6078-472B-BB44-825B15ECF687}" srcOrd="1" destOrd="0" parTransId="{516833A4-8AD2-4E69-A765-CD969082B089}" sibTransId="{42134FF4-C31D-48C7-B736-7BCF8F865FA9}"/>
    <dgm:cxn modelId="{C6DFC249-D9DD-47C9-9283-82E0140F67F7}" srcId="{FD5224A1-97B8-4F99-8818-34B012C51F03}" destId="{872AA411-1BBE-46A4-B844-353E06C2535E}" srcOrd="2" destOrd="0" parTransId="{5F1F99B6-9636-470B-9A33-5CBCF54A83CE}" sibTransId="{BDF9AF1E-660C-40AC-B1F7-62701ABF66B3}"/>
    <dgm:cxn modelId="{FA747827-E6CB-47A4-87EF-40B711ACAF30}" type="presOf" srcId="{FD5224A1-97B8-4F99-8818-34B012C51F03}" destId="{B8BDBDBC-970A-4A09-8587-A44B1DDDB289}" srcOrd="0" destOrd="0" presId="urn:microsoft.com/office/officeart/2005/8/layout/process2"/>
    <dgm:cxn modelId="{D1275F12-C579-4A56-AC27-E18B75F3107A}" type="presParOf" srcId="{B8BDBDBC-970A-4A09-8587-A44B1DDDB289}" destId="{AFE6C30F-914E-42B9-B143-341DF593CB47}" srcOrd="0" destOrd="0" presId="urn:microsoft.com/office/officeart/2005/8/layout/process2"/>
    <dgm:cxn modelId="{E38A0950-5282-414F-BA5B-C9521D9E1866}" type="presOf" srcId="{BC3705A6-66AC-4C23-88C8-89A1403DF193}" destId="{AFE6C30F-914E-42B9-B143-341DF593CB47}" srcOrd="0" destOrd="0" presId="urn:microsoft.com/office/officeart/2005/8/layout/process2"/>
    <dgm:cxn modelId="{954166E2-BEBE-44F5-87C6-3B1C2888A8A3}" type="presParOf" srcId="{B8BDBDBC-970A-4A09-8587-A44B1DDDB289}" destId="{A2242A9C-677A-4E20-9ACC-905F93155643}" srcOrd="1" destOrd="0" presId="urn:microsoft.com/office/officeart/2005/8/layout/process2"/>
    <dgm:cxn modelId="{2C7A9D78-8765-441F-8C73-74EF7A6F7CA2}" type="presOf" srcId="{5E163F42-E7A2-4004-AFAF-62F46CD442AA}" destId="{A2242A9C-677A-4E20-9ACC-905F93155643}" srcOrd="0" destOrd="0" presId="urn:microsoft.com/office/officeart/2005/8/layout/process2"/>
    <dgm:cxn modelId="{71F54F0A-E94F-438C-ACD1-DBD6C79429E6}" type="presParOf" srcId="{A2242A9C-677A-4E20-9ACC-905F93155643}" destId="{4C3C8F56-8CAC-4579-BF9E-5484B6F3095C}" srcOrd="0" destOrd="0" presId="urn:microsoft.com/office/officeart/2005/8/layout/process2"/>
    <dgm:cxn modelId="{1B71786D-A326-47D8-BAED-38EB9706E78B}" type="presOf" srcId="{5E163F42-E7A2-4004-AFAF-62F46CD442AA}" destId="{4C3C8F56-8CAC-4579-BF9E-5484B6F3095C}" srcOrd="1" destOrd="0" presId="urn:microsoft.com/office/officeart/2005/8/layout/process2"/>
    <dgm:cxn modelId="{C6F8AF0D-1011-44BC-917E-6D832385519B}" type="presParOf" srcId="{B8BDBDBC-970A-4A09-8587-A44B1DDDB289}" destId="{DAB92E53-DC2A-4CEA-BF5A-8667A4D14933}" srcOrd="2" destOrd="0" presId="urn:microsoft.com/office/officeart/2005/8/layout/process2"/>
    <dgm:cxn modelId="{E63F5A9E-100D-47C1-91B8-2F5EDA7F4355}" type="presOf" srcId="{6EB0165E-6078-472B-BB44-825B15ECF687}" destId="{DAB92E53-DC2A-4CEA-BF5A-8667A4D14933}" srcOrd="0" destOrd="0" presId="urn:microsoft.com/office/officeart/2005/8/layout/process2"/>
    <dgm:cxn modelId="{CA7E310A-AAEB-4399-A5B4-A2265CD54E8B}" type="presParOf" srcId="{B8BDBDBC-970A-4A09-8587-A44B1DDDB289}" destId="{68001346-9944-4071-8316-CB73F9475B12}" srcOrd="3" destOrd="0" presId="urn:microsoft.com/office/officeart/2005/8/layout/process2"/>
    <dgm:cxn modelId="{5DDA4DFF-53F7-45D2-B523-9D4B03CDB918}" type="presOf" srcId="{42134FF4-C31D-48C7-B736-7BCF8F865FA9}" destId="{68001346-9944-4071-8316-CB73F9475B12}" srcOrd="0" destOrd="0" presId="urn:microsoft.com/office/officeart/2005/8/layout/process2"/>
    <dgm:cxn modelId="{54204D91-AF30-4B1D-A905-3FF699529CF6}" type="presParOf" srcId="{68001346-9944-4071-8316-CB73F9475B12}" destId="{9EF38927-50EF-4060-9235-74B30298BFA6}" srcOrd="0" destOrd="0" presId="urn:microsoft.com/office/officeart/2005/8/layout/process2"/>
    <dgm:cxn modelId="{A14570A3-0615-41C6-85B3-09EA2AF007FA}" type="presOf" srcId="{42134FF4-C31D-48C7-B736-7BCF8F865FA9}" destId="{9EF38927-50EF-4060-9235-74B30298BFA6}" srcOrd="1" destOrd="0" presId="urn:microsoft.com/office/officeart/2005/8/layout/process2"/>
    <dgm:cxn modelId="{9E4783AD-C36B-4666-8647-D23AC82C2301}" type="presParOf" srcId="{B8BDBDBC-970A-4A09-8587-A44B1DDDB289}" destId="{A1788D1A-A234-4143-8E5C-4109BBE73DF1}" srcOrd="4" destOrd="0" presId="urn:microsoft.com/office/officeart/2005/8/layout/process2"/>
    <dgm:cxn modelId="{6724CCE1-9242-49BB-9BC9-FB843FCAAA97}" type="presOf" srcId="{872AA411-1BBE-46A4-B844-353E06C2535E}" destId="{A1788D1A-A234-4143-8E5C-4109BBE73DF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3D633E3-65CD-458C-A884-1C7E8E3B6943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DCCD397-D6F9-412A-B541-03D0143D977C}" type="parTrans" cxnId="{9EA2A9CD-9F25-4646-97D6-84D2D6E7B505}">
      <dgm:prSet/>
      <dgm:spPr/>
      <dgm:t>
        <a:bodyPr/>
        <a:lstStyle/>
        <a:p>
          <a:endParaRPr lang="ru-RU"/>
        </a:p>
      </dgm:t>
    </dgm:pt>
    <dgm:pt modelId="{00160D84-A096-492E-90D3-3FBA02521816}">
      <dgm:prSet phldrT="[Текст]" custT="1"/>
      <dgm:spPr>
        <a:solidFill>
          <a:schemeClr val="accent3">
            <a:lumMod val="40000"/>
            <a:lumOff val="60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b="1" smtClean="0">
              <a:solidFill>
                <a:srgbClr val="006600"/>
              </a:solidFill>
              <a:latin typeface="Times New Roman"/>
              <a:ea typeface="Calibri"/>
            </a:rPr>
            <a:t>Результативность</a:t>
          </a:r>
          <a:endParaRPr lang="ru-RU" sz="3200" b="1">
            <a:solidFill>
              <a:srgbClr val="006600"/>
            </a:solidFill>
          </a:endParaRPr>
        </a:p>
      </dgm:t>
    </dgm:pt>
    <dgm:pt modelId="{C7D98242-7A4E-4A8A-9223-5ECDE5B12006}" type="sibTrans" cxnId="{9EA2A9CD-9F25-4646-97D6-84D2D6E7B505}">
      <dgm:prSet/>
      <dgm:spPr/>
      <dgm:t>
        <a:bodyPr/>
        <a:lstStyle/>
        <a:p>
          <a:endParaRPr lang="ru-RU"/>
        </a:p>
      </dgm:t>
    </dgm:pt>
    <dgm:pt modelId="{82EB1BE7-E7E5-452C-A7A3-77402BB648DA}" type="parTrans" cxnId="{4FD4C14A-6588-44A1-A2C3-75F8DBB4251C}">
      <dgm:prSet/>
      <dgm:spPr/>
      <dgm:t>
        <a:bodyPr/>
        <a:lstStyle/>
        <a:p>
          <a:endParaRPr lang="ru-RU"/>
        </a:p>
      </dgm:t>
    </dgm:pt>
    <dgm:pt modelId="{2AA0C962-DB13-43B8-8E7F-256F2BA88E87}">
      <dgm:prSet phldrT="[Текст]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Разработано методическое пособие «Развитие творческих способностей детей посредством дизайна - технологии в декоративно-прикладном искусстве»</a:t>
          </a:r>
          <a:endParaRPr lang="ru-RU"/>
        </a:p>
      </dgm:t>
    </dgm:pt>
    <dgm:pt modelId="{198D8E24-06F5-46CF-92F6-4F87EE7CD713}" type="sibTrans" cxnId="{4FD4C14A-6588-44A1-A2C3-75F8DBB4251C}">
      <dgm:prSet/>
      <dgm:spPr/>
      <dgm:t>
        <a:bodyPr/>
        <a:lstStyle/>
        <a:p>
          <a:endParaRPr lang="ru-RU"/>
        </a:p>
      </dgm:t>
    </dgm:pt>
    <dgm:pt modelId="{B66704CA-55BA-421F-BDE8-1949103820FF}" type="parTrans" cxnId="{725FCFAA-B7B9-4683-B4BC-0E82CC4AFE6E}">
      <dgm:prSet/>
      <dgm:spPr/>
      <dgm:t>
        <a:bodyPr/>
        <a:lstStyle/>
        <a:p>
          <a:endParaRPr lang="ru-RU"/>
        </a:p>
      </dgm:t>
    </dgm:pt>
    <dgm:pt modelId="{4A8B3F78-0056-431F-8EE6-F72094943981}">
      <dgm:prSet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mtClean="0"/>
            <a:t>Собраны сборники сказок, потешек (по возрастам)</a:t>
          </a:r>
          <a:endParaRPr lang="ru-RU"/>
        </a:p>
      </dgm:t>
    </dgm:pt>
    <dgm:pt modelId="{4EC7B73B-FA83-464B-94E1-79BC3D88A791}" type="sibTrans" cxnId="{725FCFAA-B7B9-4683-B4BC-0E82CC4AFE6E}">
      <dgm:prSet/>
      <dgm:spPr/>
      <dgm:t>
        <a:bodyPr/>
        <a:lstStyle/>
        <a:p>
          <a:endParaRPr lang="ru-RU"/>
        </a:p>
      </dgm:t>
    </dgm:pt>
    <dgm:pt modelId="{20F37691-B6F0-438E-A2E8-DF0615FD44DA}" type="parTrans" cxnId="{E4B40A31-EDFF-49DD-AAEB-C832F3DE3B51}">
      <dgm:prSet/>
      <dgm:spPr/>
      <dgm:t>
        <a:bodyPr/>
        <a:lstStyle/>
        <a:p>
          <a:endParaRPr lang="ru-RU"/>
        </a:p>
      </dgm:t>
    </dgm:pt>
    <dgm:pt modelId="{CAD129D1-CF66-408C-95D4-54C1FB605428}">
      <dgm:prSet/>
      <dgm:spPr/>
      <dgm:t>
        <a:bodyPr/>
        <a:lstStyle/>
        <a:p>
          <a:r>
            <a:rPr lang="ru-RU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Обновлена и обогащена развивающая предметно-пространственная среда</a:t>
          </a:r>
          <a:endParaRPr lang="ru-RU"/>
        </a:p>
      </dgm:t>
    </dgm:pt>
    <dgm:pt modelId="{55897E23-02BF-4655-95D3-288D8FB8DA65}" type="sibTrans" cxnId="{E4B40A31-EDFF-49DD-AAEB-C832F3DE3B51}">
      <dgm:prSet/>
      <dgm:spPr/>
      <dgm:t>
        <a:bodyPr/>
        <a:lstStyle/>
        <a:p>
          <a:endParaRPr lang="ru-RU"/>
        </a:p>
      </dgm:t>
    </dgm:pt>
    <dgm:pt modelId="{78C68C1F-5F36-4015-B4F6-ADF96151272B}" type="pres">
      <dgm:prSet presAssocID="{D3D633E3-65CD-458C-A884-1C7E8E3B6943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32CFB-CFC8-4EBE-8B74-597BCC7F42D4}" type="pres">
      <dgm:prSet presAssocID="{CAD129D1-CF66-408C-95D4-54C1FB605428}" presName="boxAndChildren"/>
      <dgm:spPr/>
      <dgm:t>
        <a:bodyPr/>
        <a:lstStyle/>
        <a:p/>
      </dgm:t>
    </dgm:pt>
    <dgm:pt modelId="{151372AC-CAB6-4DAA-807F-D9AF54685E14}" type="pres">
      <dgm:prSet presAssocID="{CAD129D1-CF66-408C-95D4-54C1FB605428}" presName="parentTextBox" presStyleLbl="node1" presStyleCnt="4" custLinFactNeighborX="1370" custLinFactNeighborY="-430"/>
      <dgm:spPr/>
      <dgm:t>
        <a:bodyPr/>
        <a:lstStyle/>
        <a:p>
          <a:endParaRPr lang="ru-RU"/>
        </a:p>
      </dgm:t>
    </dgm:pt>
    <dgm:pt modelId="{5772CFD0-77FA-4D74-B055-C8E3B149188B}" type="pres">
      <dgm:prSet presAssocID="{4EC7B73B-FA83-464B-94E1-79BC3D88A791}" presName="sp"/>
      <dgm:spPr/>
      <dgm:t>
        <a:bodyPr/>
        <a:lstStyle/>
        <a:p/>
      </dgm:t>
    </dgm:pt>
    <dgm:pt modelId="{4240DE50-F054-4D80-ADEC-EBB9F90464C3}" type="pres">
      <dgm:prSet presAssocID="{4A8B3F78-0056-431F-8EE6-F72094943981}" presName="arrowAndChildren"/>
      <dgm:spPr/>
      <dgm:t>
        <a:bodyPr/>
        <a:lstStyle/>
        <a:p/>
      </dgm:t>
    </dgm:pt>
    <dgm:pt modelId="{D6A9D0D1-C08A-434F-88CC-B024F06230DE}" type="pres">
      <dgm:prSet presAssocID="{4A8B3F78-0056-431F-8EE6-F72094943981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BD4B044-A871-4A5E-A309-B6F1AAF6374D}" type="pres">
      <dgm:prSet presAssocID="{198D8E24-06F5-46CF-92F6-4F87EE7CD713}" presName="sp"/>
      <dgm:spPr/>
      <dgm:t>
        <a:bodyPr/>
        <a:lstStyle/>
        <a:p/>
      </dgm:t>
    </dgm:pt>
    <dgm:pt modelId="{77541B6A-442F-4676-9A11-7900CDF5E7C5}" type="pres">
      <dgm:prSet presAssocID="{2AA0C962-DB13-43B8-8E7F-256F2BA88E87}" presName="arrowAndChildren"/>
      <dgm:spPr/>
      <dgm:t>
        <a:bodyPr/>
        <a:lstStyle/>
        <a:p/>
      </dgm:t>
    </dgm:pt>
    <dgm:pt modelId="{738D415C-4A40-461C-ABF3-39C6ACB68900}" type="pres">
      <dgm:prSet presAssocID="{2AA0C962-DB13-43B8-8E7F-256F2BA88E8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80A5E12-D24A-4A85-81EB-6872D2A0C49A}" type="pres">
      <dgm:prSet presAssocID="{C7D98242-7A4E-4A8A-9223-5ECDE5B12006}" presName="sp"/>
      <dgm:spPr/>
      <dgm:t>
        <a:bodyPr/>
        <a:lstStyle/>
        <a:p/>
      </dgm:t>
    </dgm:pt>
    <dgm:pt modelId="{767D1E8F-0A64-467B-8C90-20742E3392D0}" type="pres">
      <dgm:prSet presAssocID="{00160D84-A096-492E-90D3-3FBA02521816}" presName="arrowAndChildren"/>
      <dgm:spPr/>
      <dgm:t>
        <a:bodyPr/>
        <a:lstStyle/>
        <a:p/>
      </dgm:t>
    </dgm:pt>
    <dgm:pt modelId="{F6EF098D-1404-4009-8A62-0D621B881F25}" type="pres">
      <dgm:prSet presAssocID="{00160D84-A096-492E-90D3-3FBA02521816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EA2A9CD-9F25-4646-97D6-84D2D6E7B505}" srcId="{D3D633E3-65CD-458C-A884-1C7E8E3B6943}" destId="{00160D84-A096-492E-90D3-3FBA02521816}" srcOrd="0" destOrd="0" parTransId="{1DCCD397-D6F9-412A-B541-03D0143D977C}" sibTransId="{C7D98242-7A4E-4A8A-9223-5ECDE5B12006}"/>
    <dgm:cxn modelId="{4FD4C14A-6588-44A1-A2C3-75F8DBB4251C}" srcId="{D3D633E3-65CD-458C-A884-1C7E8E3B6943}" destId="{2AA0C962-DB13-43B8-8E7F-256F2BA88E87}" srcOrd="1" destOrd="0" parTransId="{82EB1BE7-E7E5-452C-A7A3-77402BB648DA}" sibTransId="{198D8E24-06F5-46CF-92F6-4F87EE7CD713}"/>
    <dgm:cxn modelId="{725FCFAA-B7B9-4683-B4BC-0E82CC4AFE6E}" srcId="{D3D633E3-65CD-458C-A884-1C7E8E3B6943}" destId="{4A8B3F78-0056-431F-8EE6-F72094943981}" srcOrd="2" destOrd="0" parTransId="{B66704CA-55BA-421F-BDE8-1949103820FF}" sibTransId="{4EC7B73B-FA83-464B-94E1-79BC3D88A791}"/>
    <dgm:cxn modelId="{E4B40A31-EDFF-49DD-AAEB-C832F3DE3B51}" srcId="{D3D633E3-65CD-458C-A884-1C7E8E3B6943}" destId="{CAD129D1-CF66-408C-95D4-54C1FB605428}" srcOrd="3" destOrd="0" parTransId="{20F37691-B6F0-438E-A2E8-DF0615FD44DA}" sibTransId="{55897E23-02BF-4655-95D3-288D8FB8DA65}"/>
    <dgm:cxn modelId="{7AE624D1-94D3-424F-AD91-5876E3C6D3BF}" type="presOf" srcId="{D3D633E3-65CD-458C-A884-1C7E8E3B6943}" destId="{78C68C1F-5F36-4015-B4F6-ADF96151272B}" srcOrd="0" destOrd="0" presId="urn:microsoft.com/office/officeart/2005/8/layout/process4"/>
    <dgm:cxn modelId="{D27F8918-76DE-41C0-A3FC-43EC14D6DA90}" type="presParOf" srcId="{78C68C1F-5F36-4015-B4F6-ADF96151272B}" destId="{7D532CFB-CFC8-4EBE-8B74-597BCC7F42D4}" srcOrd="0" destOrd="0" presId="urn:microsoft.com/office/officeart/2005/8/layout/process4"/>
    <dgm:cxn modelId="{262F87F9-C882-44A3-97FC-72004AE2CBE6}" type="presParOf" srcId="{7D532CFB-CFC8-4EBE-8B74-597BCC7F42D4}" destId="{151372AC-CAB6-4DAA-807F-D9AF54685E14}" srcOrd="0" destOrd="0" presId="urn:microsoft.com/office/officeart/2005/8/layout/process4"/>
    <dgm:cxn modelId="{72CAD6EF-00A1-449B-B3CD-C56CAC75EB1C}" type="presOf" srcId="{CAD129D1-CF66-408C-95D4-54C1FB605428}" destId="{151372AC-CAB6-4DAA-807F-D9AF54685E14}" srcOrd="0" destOrd="0" presId="urn:microsoft.com/office/officeart/2005/8/layout/process4"/>
    <dgm:cxn modelId="{E93C6CB6-318E-4FA8-988A-6837D7977328}" type="presParOf" srcId="{78C68C1F-5F36-4015-B4F6-ADF96151272B}" destId="{5772CFD0-77FA-4D74-B055-C8E3B149188B}" srcOrd="1" destOrd="0" presId="urn:microsoft.com/office/officeart/2005/8/layout/process4"/>
    <dgm:cxn modelId="{A1ECD95F-4736-4539-980D-684BAA380EE7}" type="presParOf" srcId="{78C68C1F-5F36-4015-B4F6-ADF96151272B}" destId="{4240DE50-F054-4D80-ADEC-EBB9F90464C3}" srcOrd="2" destOrd="0" presId="urn:microsoft.com/office/officeart/2005/8/layout/process4"/>
    <dgm:cxn modelId="{0F112EC7-EBE1-4687-A79A-55CF1069E923}" type="presParOf" srcId="{4240DE50-F054-4D80-ADEC-EBB9F90464C3}" destId="{D6A9D0D1-C08A-434F-88CC-B024F06230DE}" srcOrd="0" destOrd="0" presId="urn:microsoft.com/office/officeart/2005/8/layout/process4"/>
    <dgm:cxn modelId="{399D5D36-E118-4D08-87A0-2D707F2D0AC5}" type="presOf" srcId="{4A8B3F78-0056-431F-8EE6-F72094943981}" destId="{D6A9D0D1-C08A-434F-88CC-B024F06230DE}" srcOrd="0" destOrd="0" presId="urn:microsoft.com/office/officeart/2005/8/layout/process4"/>
    <dgm:cxn modelId="{74BD70A2-A1DD-4535-994D-4E8A6E05B42C}" type="presParOf" srcId="{78C68C1F-5F36-4015-B4F6-ADF96151272B}" destId="{1BD4B044-A871-4A5E-A309-B6F1AAF6374D}" srcOrd="3" destOrd="0" presId="urn:microsoft.com/office/officeart/2005/8/layout/process4"/>
    <dgm:cxn modelId="{9552EF2D-2551-42A1-BE1D-805D98132C2D}" type="presParOf" srcId="{78C68C1F-5F36-4015-B4F6-ADF96151272B}" destId="{77541B6A-442F-4676-9A11-7900CDF5E7C5}" srcOrd="4" destOrd="0" presId="urn:microsoft.com/office/officeart/2005/8/layout/process4"/>
    <dgm:cxn modelId="{7BF08681-37CD-43F3-AD4E-4FA78C583A6D}" type="presParOf" srcId="{77541B6A-442F-4676-9A11-7900CDF5E7C5}" destId="{738D415C-4A40-461C-ABF3-39C6ACB68900}" srcOrd="0" destOrd="0" presId="urn:microsoft.com/office/officeart/2005/8/layout/process4"/>
    <dgm:cxn modelId="{A2815AB4-146D-40AB-A6AA-A00EB1467478}" type="presOf" srcId="{2AA0C962-DB13-43B8-8E7F-256F2BA88E87}" destId="{738D415C-4A40-461C-ABF3-39C6ACB68900}" srcOrd="0" destOrd="0" presId="urn:microsoft.com/office/officeart/2005/8/layout/process4"/>
    <dgm:cxn modelId="{6F6EECCC-2503-4D6A-93CD-FDAA5042AA13}" type="presParOf" srcId="{78C68C1F-5F36-4015-B4F6-ADF96151272B}" destId="{A80A5E12-D24A-4A85-81EB-6872D2A0C49A}" srcOrd="5" destOrd="0" presId="urn:microsoft.com/office/officeart/2005/8/layout/process4"/>
    <dgm:cxn modelId="{D7E27CC5-7570-465D-B598-59497117FF57}" type="presParOf" srcId="{78C68C1F-5F36-4015-B4F6-ADF96151272B}" destId="{767D1E8F-0A64-467B-8C90-20742E3392D0}" srcOrd="6" destOrd="0" presId="urn:microsoft.com/office/officeart/2005/8/layout/process4"/>
    <dgm:cxn modelId="{D5A79CFA-3BE9-4658-AFA7-9A3CCCA0F0D6}" type="presParOf" srcId="{767D1E8F-0A64-467B-8C90-20742E3392D0}" destId="{F6EF098D-1404-4009-8A62-0D621B881F25}" srcOrd="0" destOrd="0" presId="urn:microsoft.com/office/officeart/2005/8/layout/process4"/>
    <dgm:cxn modelId="{B57FEEC0-B667-4809-8F43-1C153BCD894D}" type="presOf" srcId="{00160D84-A096-492E-90D3-3FBA02521816}" destId="{F6EF098D-1404-4009-8A62-0D621B881F25}" srcOrd="0" destOrd="0" presId="urn:microsoft.com/office/officeart/2005/8/layout/process4"/>
  </dgm:cxnLst>
  <dgm:bg/>
  <dgm:whole>
    <a:ln w="28575"/>
  </dgm:whole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7CAA856A-B348-4376-85F8-664B6AD1C37C}">
      <dsp:nvSpPr>
        <dsp:cNvPr id="11" name=""/>
        <dsp:cNvSpPr/>
      </dsp:nvSpPr>
      <dsp:spPr>
        <a:xfrm>
          <a:off x="0" y="1539"/>
          <a:ext cx="11521280" cy="5726534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/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008000"/>
              </a:solidFill>
            </a:rPr>
            <a:t>Цель </a:t>
          </a:r>
          <a:r>
            <a:rPr lang="ru-RU" sz="28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гармонично развитой и социально ответственной личности через приобщение к народной культуре с использованием современных образовательных технологий</a:t>
          </a:r>
          <a:endParaRPr lang="ru-RU" sz="2800" b="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39"/>
        <a:ext cx="11521280" cy="3092328"/>
      </dsp:txXfrm>
    </dsp:sp>
    <dsp:sp modelId="{4FFAE595-C4FE-4687-8B18-1AD2D8B7AE02}">
      <dsp:nvSpPr>
        <dsp:cNvPr id="12" name=""/>
        <dsp:cNvSpPr/>
      </dsp:nvSpPr>
      <dsp:spPr>
        <a:xfrm>
          <a:off x="0" y="2160248"/>
          <a:ext cx="11521280" cy="42212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/>
        </a:scene3d>
        <a:sp3d contourW="9525" prstMaterial="matte">
          <a:bevelT w="0" h="0"/>
          <a:contourClr>
            <a:schemeClr val="lt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Задачи: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создавать систему работы, по приобщению детей к истокам русской народной культуры через устное народное творчество и декоративно-прикладное искусство с использованием современных образовательных технологий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устойчивый интерес к истории, искусству, культуре, традициям и духовно-нравственным ценностям своего народа посредством народной педагогики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познавательной, творческой активности, любознательности у детей посредством народного творчества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формировать правильную, грамотную и интонационно выразительную речь у детей дошкольного возраста используя приёмы устного народного творчества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развивать дизайнерские способности дошкольников, умение видеть и создавать новые предметы на основе произведений декоративно-прикладного искусства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привлекать к активному участию в образовательном процессе по формированию у воспитанников представлений о традициях русского народа родителей через современные формы сотрудничества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0" y="2160248"/>
        <a:ext cx="11521280" cy="4221235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8242BB5F-79AC-4CB4-83D0-ABED7D86A1A1}">
      <dsp:nvSpPr>
        <dsp:cNvPr id="12" name=""/>
        <dsp:cNvSpPr/>
      </dsp:nvSpPr>
      <dsp:spPr>
        <a:xfrm>
          <a:off x="16" y="588417"/>
          <a:ext cx="7125407" cy="10475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rgbClr val="008000"/>
              </a:solidFill>
            </a:rPr>
            <a:t>Инновационность</a:t>
          </a:r>
          <a:endParaRPr lang="ru-RU" sz="3200" b="1" kern="1200">
            <a:solidFill>
              <a:srgbClr val="008000"/>
            </a:solidFill>
          </a:endParaRPr>
        </a:p>
      </dsp:txBody>
      <dsp:txXfrm>
        <a:off x="30697" y="619097"/>
        <a:ext cx="7064046" cy="986147"/>
      </dsp:txXfrm>
    </dsp:sp>
    <dsp:sp modelId="{78EE7623-36DD-42F4-9734-E6E68818124A}">
      <dsp:nvSpPr>
        <dsp:cNvPr id="13" name=""/>
        <dsp:cNvSpPr/>
      </dsp:nvSpPr>
      <dsp:spPr>
        <a:xfrm rot="5400017">
          <a:off x="3226638" y="2114304"/>
          <a:ext cx="416059" cy="676648"/>
        </a:xfrm>
        <a:prstGeom prst="rightArrow">
          <a:avLst>
            <a:gd name="adj1" fmla="val 66700"/>
            <a:gd name="adj2" fmla="val 50000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0AD90B8-F99C-4225-B863-589FA71AE737}">
      <dsp:nvSpPr>
        <dsp:cNvPr id="14" name=""/>
        <dsp:cNvSpPr/>
      </dsp:nvSpPr>
      <dsp:spPr>
        <a:xfrm>
          <a:off x="0" y="2964681"/>
          <a:ext cx="7125407" cy="2715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главным нововведением инновационной программы «Народная педагогика как средство формирования духовно-нравственного потенциала личности ребенка» является: применение современных технологий в приобщении детей дошкольного возраста к духовно-нравственным ценностям средствами народной педагогики и декоративно-прикладного искусства</a:t>
          </a:r>
          <a:endParaRPr lang="ru-RU" sz="2400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9520" y="3044201"/>
        <a:ext cx="6966367" cy="2555977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AFE6C30F-914E-42B9-B143-341DF593CB47}">
      <dsp:nvSpPr>
        <dsp:cNvPr id="6" name=""/>
        <dsp:cNvSpPr/>
      </dsp:nvSpPr>
      <dsp:spPr>
        <a:xfrm>
          <a:off x="291996" y="0"/>
          <a:ext cx="4297701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Заключены договора о сетевом взаимодействии и  сотрудничестве с ЦРТДЮ, МБУ ДО ДБЭЦ, МБОУ СОШ №25, МБУ СШОР «Ровесник»</a:t>
          </a:r>
          <a:endParaRPr lang="ru-RU" sz="1700" kern="1200">
            <a:latin typeface="Times New Roman" pitchFamily="18" charset="0"/>
            <a:cs typeface="Times New Roman" pitchFamily="18" charset="0"/>
          </a:endParaRPr>
        </a:p>
      </dsp:txBody>
      <dsp:txXfrm>
        <a:off x="331673" y="39677"/>
        <a:ext cx="4218347" cy="1275312"/>
      </dsp:txXfrm>
    </dsp:sp>
    <dsp:sp modelId="{A2242A9C-677A-4E20-9ACC-905F93155643}">
      <dsp:nvSpPr>
        <dsp:cNvPr id="7" name=""/>
        <dsp:cNvSpPr/>
      </dsp:nvSpPr>
      <dsp:spPr>
        <a:xfrm rot="5400000">
          <a:off x="2186847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257967" y="1439333"/>
        <a:ext cx="365760" cy="355600"/>
      </dsp:txXfrm>
    </dsp:sp>
    <dsp:sp modelId="{DAB92E53-DC2A-4CEA-BF5A-8667A4D14933}">
      <dsp:nvSpPr>
        <dsp:cNvPr id="8" name=""/>
        <dsp:cNvSpPr/>
      </dsp:nvSpPr>
      <dsp:spPr>
        <a:xfrm>
          <a:off x="291996" y="2032000"/>
          <a:ext cx="4297701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оценка качества деятельности с детьми по трём компонентам: содержательный, деятельностный, поведенческий. Результат: прослеживается динамика в развитии детей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673" y="2071677"/>
        <a:ext cx="4218347" cy="1275312"/>
      </dsp:txXfrm>
    </dsp:sp>
    <dsp:sp modelId="{68001346-9944-4071-8316-CB73F9475B12}">
      <dsp:nvSpPr>
        <dsp:cNvPr id="9" name=""/>
        <dsp:cNvSpPr/>
      </dsp:nvSpPr>
      <dsp:spPr>
        <a:xfrm rot="5400000">
          <a:off x="2186847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2257967" y="3471333"/>
        <a:ext cx="365760" cy="355600"/>
      </dsp:txXfrm>
    </dsp:sp>
    <dsp:sp modelId="{A1788D1A-A234-4143-8E5C-4109BBE73DF1}">
      <dsp:nvSpPr>
        <dsp:cNvPr id="10" name=""/>
        <dsp:cNvSpPr/>
      </dsp:nvSpPr>
      <dsp:spPr>
        <a:xfrm>
          <a:off x="291996" y="4064000"/>
          <a:ext cx="4297701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Изучена готовность родителей, которая позволяет определить необходимость используемого содержания, форм и методов работы по развитию заинтересованности  родителей к данному направлению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673" y="4103677"/>
        <a:ext cx="4218347" cy="1275312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151372AC-CAB6-4DAA-807F-D9AF54685E14}">
      <dsp:nvSpPr>
        <dsp:cNvPr id="7" name=""/>
        <dsp:cNvSpPr/>
      </dsp:nvSpPr>
      <dsp:spPr>
        <a:xfrm>
          <a:off x="0" y="4248475"/>
          <a:ext cx="6120680" cy="930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Обновлена и обогащена развивающая предметно-пространственная среда</a:t>
          </a:r>
          <a:endParaRPr lang="ru-RU" sz="1700" kern="1200"/>
        </a:p>
      </dsp:txBody>
      <dsp:txXfrm>
        <a:off x="0" y="4248475"/>
        <a:ext cx="6120680" cy="930337"/>
      </dsp:txXfrm>
    </dsp:sp>
    <dsp:sp modelId="{D6A9D0D1-C08A-434F-88CC-B024F06230DE}">
      <dsp:nvSpPr>
        <dsp:cNvPr id="8" name=""/>
        <dsp:cNvSpPr/>
      </dsp:nvSpPr>
      <dsp:spPr>
        <a:xfrm rot="10800000">
          <a:off x="0" y="2835571"/>
          <a:ext cx="6120680" cy="14308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Собраны сборники сказок, потешек (по возрастам)</a:t>
          </a:r>
          <a:endParaRPr lang="ru-RU" sz="1700" kern="1200"/>
        </a:p>
      </dsp:txBody>
      <dsp:txXfrm rot="10800000">
        <a:off x="0" y="2835571"/>
        <a:ext cx="6120680" cy="929729"/>
      </dsp:txXfrm>
    </dsp:sp>
    <dsp:sp modelId="{738D415C-4A40-461C-ABF3-39C6ACB68900}">
      <dsp:nvSpPr>
        <dsp:cNvPr id="9" name=""/>
        <dsp:cNvSpPr/>
      </dsp:nvSpPr>
      <dsp:spPr>
        <a:xfrm rot="10800000">
          <a:off x="0" y="1418666"/>
          <a:ext cx="6120680" cy="14308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Разработано методическое пособие «Развитие творческих способностей детей посредством дизайна - технологии в декоративно-прикладном искусстве»</a:t>
          </a:r>
          <a:endParaRPr lang="ru-RU" sz="1700" kern="1200"/>
        </a:p>
      </dsp:txBody>
      <dsp:txXfrm rot="10800000">
        <a:off x="0" y="1418666"/>
        <a:ext cx="6120680" cy="929729"/>
      </dsp:txXfrm>
    </dsp:sp>
    <dsp:sp modelId="{F6EF098D-1404-4009-8A62-0D621B881F25}">
      <dsp:nvSpPr>
        <dsp:cNvPr id="10" name=""/>
        <dsp:cNvSpPr/>
      </dsp:nvSpPr>
      <dsp:spPr>
        <a:xfrm rot="10800000">
          <a:off x="0" y="1762"/>
          <a:ext cx="6120680" cy="1430859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rgbClr val="006600"/>
              </a:solidFill>
              <a:latin typeface="Times New Roman"/>
              <a:ea typeface="Calibri"/>
            </a:rPr>
            <a:t>Результативность</a:t>
          </a:r>
          <a:endParaRPr lang="ru-RU" sz="3200" b="1" kern="1200">
            <a:solidFill>
              <a:srgbClr val="006600"/>
            </a:solidFill>
          </a:endParaRPr>
        </a:p>
      </dsp:txBody>
      <dsp:txXfrm rot="10800000">
        <a:off x="0" y="1762"/>
        <a:ext cx="6120680" cy="929729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type="rect" r:blip="" zOrderOff="1" hideGeom="1">
                    <dgm:adjLst/>
                  </dgm:shape>
                </dgm:if>
                <dgm:else name="Name9">
                  <dgm:shape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type="rect" r:blip="" zOrderOff="1" hideGeom="1">
                    <dgm:adjLst/>
                  </dgm:shape>
                </dgm:if>
                <dgm:else name="Name23">
                  <dgm:shape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r:blip="">
          <dgm:adjLst/>
        </dgm:shape>
        <dgm:presOf/>
        <dgm:constrLst/>
        <dgm:ruleLst/>
        <dgm:layoutNode name="header" styleLbl="node1">
          <dgm:alg type="tx"/>
          <dgm:shape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w" fact="4"/>
          <dgm:rule type="primFontSz" val="5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type="rect" r:blip="" zOrderOff="1" hideGeom="1">
                    <dgm:adjLst/>
                  </dgm:shape>
                </dgm:if>
                <dgm:else name="Name9">
                  <dgm:shape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type="rect" r:blip="" zOrderOff="1" hideGeom="1">
                    <dgm:adjLst/>
                  </dgm:shape>
                </dgm:if>
                <dgm:else name="Name23">
                  <dgm:shape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4D8F0-5C28-46E8-9FF3-5996160CB2F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BC0C-A194-445C-8E55-AF37EFB1B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2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5BC0C-A194-445C-8E55-AF37EFB1BB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0883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1" baseline="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9891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7"/>
            <a:ext cx="609600" cy="441325"/>
          </a:xfrm>
        </p:spPr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70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1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6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10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574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H="1"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2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835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5"/>
            <a:ext cx="609600" cy="441325"/>
          </a:xfrm>
        </p:spPr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02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7080E-ADAC-4453-ACF9-4EE3DF94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30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5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3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573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6"/>
            <a:ext cx="609600" cy="441325"/>
          </a:xfrm>
        </p:spPr>
        <p:txBody>
          <a:bodyPr/>
          <a:lstStyle/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‹#›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6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9145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H="1"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0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5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6EB45-5623-4184-B20D-FFF2C869C3B0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9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7080E-ADAC-4453-ACF9-4EE3DF94591A}" type="slidenum">
              <a:rPr lang="ru-RU" smtClean="0">
                <a:solidFill>
                  <a:srgbClr val="A7EA52">
                    <a:shade val="75000"/>
                  </a:srgbClr>
                </a:solidFill>
              </a:rPr>
              <a:t>0</a:t>
            </a:fld>
            <a:endParaRPr lang="ru-RU">
              <a:solidFill>
                <a:srgbClr val="A7EA52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927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7431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39" indent="-228594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1828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067" indent="-182875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381" indent="-182875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4.png" /><Relationship Id="rId8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Relationship Id="rId9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9.png" /><Relationship Id="rId2" Type="http://schemas.openxmlformats.org/officeDocument/2006/relationships/image" Target="../media/image21.pn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Relationship Id="rId7" Type="http://schemas.openxmlformats.org/officeDocument/2006/relationships/image" Target="../media/image26.png" /><Relationship Id="rId8" Type="http://schemas.openxmlformats.org/officeDocument/2006/relationships/image" Target="../media/image27.png" /><Relationship Id="rId9" Type="http://schemas.microsoft.com/office/2007/relationships/hdphoto" Target="../media/image28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Relationship Id="rId6" Type="http://schemas.openxmlformats.org/officeDocument/2006/relationships/image" Target="../media/image3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433048" cy="12961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ru-RU" sz="20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комбинированного вида №19 города Крымска</a:t>
            </a:r>
            <a:br>
              <a:rPr lang="ru-RU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Крымский </a:t>
            </a:r>
            <a:r>
              <a:rPr lang="ru-RU" sz="2000" i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</a:t>
            </a:r>
            <a:br>
              <a:rPr lang="ru-RU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3922" b="17662"/>
          <a:stretch>
            <a:fillRect/>
          </a:stretch>
        </p:blipFill>
        <p:spPr>
          <a:xfrm rot="604368">
            <a:off x="6321074" y="2983029"/>
            <a:ext cx="5047360" cy="3018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352" y="2564902"/>
            <a:ext cx="5544616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0" cap="none" spc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  <a:br>
              <a:rPr lang="ru-RU" sz="2400" b="0" cap="none" spc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0" cap="none" spc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реализации краевой инновационной площадки по теме: </a:t>
            </a:r>
            <a:br>
              <a:rPr lang="ru-RU" sz="2400" b="0" cap="none" spc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cap="none" spc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«Народная педагогика как средство формирования духовно-нравственного потенциала личности ребёнка</a:t>
            </a:r>
            <a:r>
              <a:rPr lang="ru-RU" sz="2400" cap="none" spc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cap="none" spc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400" b="0" cap="none" spc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статус КИП присвоен в 2021 году</a:t>
            </a:r>
            <a:r>
              <a:rPr lang="ru-RU" sz="2400" b="0" cap="none" spc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endParaRPr lang="ru-RU" sz="2400" b="0" cap="none" spc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b="0" cap="none" spc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51571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err="1" smtClean="0"/>
              <a:t>Горященко Е.Н., заведующий</a:t>
            </a:r>
          </a:p>
          <a:p>
            <a:r>
              <a:rPr lang="ru-RU" i="1" smtClean="0"/>
              <a:t>Лезенкова Е.В., </a:t>
            </a:r>
            <a:r>
              <a:rPr lang="ru-RU" i="1"/>
              <a:t>старший воспитатель </a:t>
            </a:r>
          </a:p>
          <a:p>
            <a:r>
              <a:rPr lang="ru-RU" i="1" err="1" smtClean="0"/>
              <a:t>Урлик Т.О., </a:t>
            </a:r>
            <a:r>
              <a:rPr lang="ru-RU" i="1"/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320370131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2866249"/>
              </p:ext>
            </p:extLst>
          </p:nvPr>
        </p:nvGraphicFramePr>
        <p:xfrm>
          <a:off x="335360" y="188640"/>
          <a:ext cx="11521280" cy="640871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40" y="116632"/>
            <a:ext cx="724726" cy="936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00456" y="188640"/>
            <a:ext cx="72548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530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2610872"/>
            <a:ext cx="6273328" cy="354208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48574630"/>
              </p:ext>
            </p:extLst>
          </p:nvPr>
        </p:nvGraphicFramePr>
        <p:xfrm>
          <a:off x="623392" y="32275"/>
          <a:ext cx="7128792" cy="6120680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6320" y="513666"/>
            <a:ext cx="242032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50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7506112"/>
              </p:ext>
            </p:extLst>
          </p:nvPr>
        </p:nvGraphicFramePr>
        <p:xfrm>
          <a:off x="6960096" y="764704"/>
          <a:ext cx="4881695" cy="541866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83432" y="1556792"/>
            <a:ext cx="3408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Для определения степени эффективности инновационной программы, определены критерии и показатели   инновационной </a:t>
            </a:r>
            <a:r>
              <a:rPr lang="ru-RU" smtClean="0"/>
              <a:t>деятельности.</a:t>
            </a:r>
          </a:p>
          <a:p>
            <a:pPr algn="ctr"/>
            <a:r>
              <a:rPr lang="ru-RU" smtClean="0"/>
              <a:t>Полученные </a:t>
            </a:r>
            <a:r>
              <a:rPr lang="ru-RU"/>
              <a:t>результаты дают возможность оценить эффективность проделанной работы, увидеть динамику и оценить промежуточные результаты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90581" y="975147"/>
            <a:ext cx="810838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679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1294933"/>
              </p:ext>
            </p:extLst>
          </p:nvPr>
        </p:nvGraphicFramePr>
        <p:xfrm>
          <a:off x="539552" y="764704"/>
          <a:ext cx="6120680" cy="518457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84" y="1052736"/>
            <a:ext cx="2950720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96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51" y="3933056"/>
            <a:ext cx="3563670" cy="2434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12185" r="23673" b="14703"/>
          <a:stretch>
            <a:fillRect/>
          </a:stretch>
        </p:blipFill>
        <p:spPr>
          <a:xfrm>
            <a:off x="407368" y="3775357"/>
            <a:ext cx="3744416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6264" t="17500" r="35570" b="10912"/>
          <a:stretch>
            <a:fillRect/>
          </a:stretch>
        </p:blipFill>
        <p:spPr>
          <a:xfrm>
            <a:off x="540958" y="188640"/>
            <a:ext cx="5603897" cy="372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34322" b="5291"/>
          <a:stretch>
            <a:fillRect/>
          </a:stretch>
        </p:blipFill>
        <p:spPr>
          <a:xfrm>
            <a:off x="6313516" y="146674"/>
            <a:ext cx="2771630" cy="3753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918749"/>
            <a:ext cx="3286863" cy="24651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53807" y="730888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Созданы условия </a:t>
            </a:r>
            <a:r>
              <a:rPr lang="ru-RU"/>
              <a:t>для реализации творческой работы в направлении </a:t>
            </a:r>
            <a:r>
              <a:rPr lang="ru-RU" smtClean="0"/>
              <a:t>декоративно </a:t>
            </a:r>
            <a:r>
              <a:rPr lang="ru-RU"/>
              <a:t>прикладного искусства </a:t>
            </a:r>
            <a:endParaRPr lang="ru-RU" smtClean="0"/>
          </a:p>
          <a:p>
            <a:pPr algn="ctr"/>
            <a:r>
              <a:rPr lang="ru-RU" smtClean="0"/>
              <a:t>«Дизайн-студии»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946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480396"/>
            <a:ext cx="3952970" cy="2512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861048"/>
            <a:ext cx="3801368" cy="25304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21336" t="1931" r="17500" b="1533"/>
          <a:stretch>
            <a:fillRect/>
          </a:stretch>
        </p:blipFill>
        <p:spPr>
          <a:xfrm>
            <a:off x="407368" y="323083"/>
            <a:ext cx="2980723" cy="3465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9" r="216" b="2912"/>
          <a:stretch>
            <a:fillRect/>
          </a:stretch>
        </p:blipFill>
        <p:spPr>
          <a:xfrm>
            <a:off x="7085025" y="3573016"/>
            <a:ext cx="4722004" cy="2603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37400" r="2351" b="19550"/>
          <a:stretch>
            <a:fillRect/>
          </a:stretch>
        </p:blipFill>
        <p:spPr>
          <a:xfrm>
            <a:off x="7085025" y="548680"/>
            <a:ext cx="4705599" cy="2810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8193" y="62068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/>
              <a:t>Разнообразные виды деятельности с детьми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728" y="4581128"/>
            <a:ext cx="281659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423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t="11633"/>
          <a:stretch>
            <a:fillRect/>
          </a:stretch>
        </p:blipFill>
        <p:spPr>
          <a:xfrm>
            <a:off x="5975747" y="3826211"/>
            <a:ext cx="5040560" cy="2334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820">
            <a:off x="6962918" y="1110734"/>
            <a:ext cx="3886986" cy="23359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0"/>
          <a:stretch>
            <a:fillRect/>
          </a:stretch>
        </p:blipFill>
        <p:spPr>
          <a:xfrm>
            <a:off x="1199456" y="3826211"/>
            <a:ext cx="3600400" cy="2297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3632" y="209435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и обогащение развивающей предметно-пространственной среды и методического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</a:t>
            </a:r>
            <a:endParaRPr lang="ru-RU" sz="20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 l="12493" t="19166" r="13114" b="17580"/>
          <a:stretch>
            <a:fillRect/>
          </a:stretch>
        </p:blipFill>
        <p:spPr>
          <a:xfrm>
            <a:off x="623392" y="1243953"/>
            <a:ext cx="5182112" cy="2362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416" y="323332"/>
            <a:ext cx="402371" cy="890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71" y="768378"/>
            <a:ext cx="402371" cy="890093"/>
          </a:xfrm>
          <a:prstGeom prst="rect">
            <a:avLst/>
          </a:prstGeom>
        </p:spPr>
      </p:pic>
      <p:pic>
        <p:nvPicPr>
          <p:cNvPr id="2050" name="Picture 2" descr="https://st.depositphotos.com/2566551/3002/i/950/depositphotos_30024579-stock-photo-clip-green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8828" y1="47656" x2="48828" y2="47656"/>
                        <a14:backgroundMark x1="62305" y1="37500" x2="62305" y2="37500"/>
                        <a14:backgroundMark x1="47852" y1="50000" x2="47852" y2="50000"/>
                        <a14:backgroundMark x1="38086" y1="59375" x2="38086" y2="59375"/>
                        <a14:backgroundMark x1="31348" y1="69824" x2="31348" y2="69824"/>
                        <a14:backgroundMark x1="24609" y1="63770" x2="24609" y2="63770"/>
                        <a14:backgroundMark x1="51172" y1="45996" x2="51172" y2="45996"/>
                        <a14:backgroundMark x1="84180" y1="25781" x2="84180" y2="25781"/>
                        <a14:backgroundMark x1="79883" y1="24023" x2="79883" y2="24023"/>
                        <a14:backgroundMark x1="73145" y1="22363" x2="73145" y2="22363"/>
                        <a14:backgroundMark x1="83887" y1="31445" x2="83887" y2="31445"/>
                        <a14:backgroundMark x1="60645" y1="39258" x2="60645" y2="39258"/>
                        <a14:backgroundMark x1="71094" y1="31445" x2="71094" y2="3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329364">
            <a:off x="3615176" y="3319925"/>
            <a:ext cx="1012572" cy="10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515" y="3078874"/>
            <a:ext cx="141439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91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t="28231"/>
          <a:stretch>
            <a:fillRect/>
          </a:stretch>
        </p:blipFill>
        <p:spPr>
          <a:xfrm>
            <a:off x="3501825" y="3524380"/>
            <a:ext cx="5095529" cy="2745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4" y="2652594"/>
            <a:ext cx="2715491" cy="3617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37" y="404664"/>
            <a:ext cx="3423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/>
              <a:t>Педагоги детского сада активно представляют результаты методической и практической деятельности реализуемого проекта на городских и краевых семинарах, методических объединениях, </a:t>
            </a:r>
            <a:r>
              <a:rPr lang="ru-RU" sz="1600" smtClean="0"/>
              <a:t>конференциях</a:t>
            </a:r>
            <a:endParaRPr lang="ru-RU" sz="16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220546"/>
            <a:ext cx="3037266" cy="404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20" y="188640"/>
            <a:ext cx="2893250" cy="1962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>
            <a:fillRect/>
          </a:stretch>
        </p:blipFill>
        <p:spPr>
          <a:xfrm>
            <a:off x="3647470" y="476672"/>
            <a:ext cx="4761002" cy="28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88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Arial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/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Arial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/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Дивиденд</Template>
  <Company/>
  <PresentationFormat>Широкоэкранный</PresentationFormat>
  <Paragraphs>30</Paragraphs>
  <Slides>9</Slides>
  <Notes>1</Notes>
  <TotalTime>1231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7">
      <vt:lpstr>Arial</vt:lpstr>
      <vt:lpstr>Georgia</vt:lpstr>
      <vt:lpstr>Wingdings 2</vt:lpstr>
      <vt:lpstr>Wingdings</vt:lpstr>
      <vt:lpstr>Calibri Light</vt:lpstr>
      <vt:lpstr>Calibri</vt:lpstr>
      <vt:lpstr>Times New Roman</vt:lpstr>
      <vt:lpstr>Официальная</vt:lpstr>
      <vt:lpstr>Муниципальное бюджетное дошкольное образовательное учреждение детский сад комбинированного вида №19 города Крымскамуниципального образования Крымский район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«Читающая мама – читающая страна» номинация</dc:title>
  <dc:creator>User</dc:creator>
  <cp:lastModifiedBy>Елена</cp:lastModifiedBy>
  <cp:revision>96</cp:revision>
  <cp:lastPrinted>2021-03-31T06:29:08.000</cp:lastPrinted>
  <dcterms:created xsi:type="dcterms:W3CDTF">2021-03-15T06:27:27Z</dcterms:created>
  <dcterms:modified xsi:type="dcterms:W3CDTF">2022-08-26T08:36:41Z</dcterms:modified>
</cp:coreProperties>
</file>