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74" r:id="rId2"/>
    <p:sldId id="256" r:id="rId3"/>
    <p:sldId id="264" r:id="rId4"/>
    <p:sldId id="257" r:id="rId5"/>
    <p:sldId id="266" r:id="rId6"/>
    <p:sldId id="265" r:id="rId7"/>
    <p:sldId id="262" r:id="rId8"/>
    <p:sldId id="263" r:id="rId9"/>
    <p:sldId id="260" r:id="rId10"/>
    <p:sldId id="261" r:id="rId11"/>
    <p:sldId id="259" r:id="rId12"/>
    <p:sldId id="258" r:id="rId13"/>
    <p:sldId id="268" r:id="rId14"/>
    <p:sldId id="269" r:id="rId15"/>
    <p:sldId id="270" r:id="rId16"/>
    <p:sldId id="271" r:id="rId17"/>
    <p:sldId id="272"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29FD66-844F-4124-8B88-9D6F59C76099}" type="datetimeFigureOut">
              <a:rPr lang="ru-RU" smtClean="0"/>
              <a:pPr/>
              <a:t>21.12.2014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BC6BB3-57A8-44B2-A6A5-7CF5A2A83DC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Дольмены.. От </a:t>
            </a:r>
            <a:r>
              <a:rPr lang="ru-RU" sz="1200" kern="1200" dirty="0" err="1" smtClean="0">
                <a:solidFill>
                  <a:schemeClr val="tx1"/>
                </a:solidFill>
                <a:latin typeface="+mn-lt"/>
                <a:ea typeface="+mn-ea"/>
                <a:cs typeface="+mn-cs"/>
              </a:rPr>
              <a:t>Нижне-Бретонского</a:t>
            </a:r>
            <a:r>
              <a:rPr lang="ru-RU" sz="1200" kern="1200" dirty="0" smtClean="0">
                <a:solidFill>
                  <a:schemeClr val="tx1"/>
                </a:solidFill>
                <a:latin typeface="+mn-lt"/>
                <a:ea typeface="+mn-ea"/>
                <a:cs typeface="+mn-cs"/>
              </a:rPr>
              <a:t> «Дол»-стол и «Мен»-камень, т.е. каменный стол или все-таки </a:t>
            </a:r>
            <a:r>
              <a:rPr lang="ru-RU" sz="1200" kern="1200" dirty="0" err="1" smtClean="0">
                <a:solidFill>
                  <a:schemeClr val="tx1"/>
                </a:solidFill>
                <a:latin typeface="+mn-lt"/>
                <a:ea typeface="+mn-ea"/>
                <a:cs typeface="+mn-cs"/>
              </a:rPr>
              <a:t>ДольМен</a:t>
            </a:r>
            <a:r>
              <a:rPr lang="ru-RU" sz="1200" kern="1200" dirty="0" smtClean="0">
                <a:solidFill>
                  <a:schemeClr val="tx1"/>
                </a:solidFill>
                <a:latin typeface="+mn-lt"/>
                <a:ea typeface="+mn-ea"/>
                <a:cs typeface="+mn-cs"/>
              </a:rPr>
              <a:t>- Долю Меняющий, т.е. меняющий судьбу человека? А может это слово означает *добровольно и осознанно выбранная мной доля или миссия*? Много тайного  и неизвестного хранят в себе эти неразгаданные загадки нашего времени. Да, </a:t>
            </a:r>
            <a:r>
              <a:rPr lang="ru-RU" sz="1200" kern="1200" dirty="0" err="1" smtClean="0">
                <a:solidFill>
                  <a:schemeClr val="tx1"/>
                </a:solidFill>
                <a:latin typeface="+mn-lt"/>
                <a:ea typeface="+mn-ea"/>
                <a:cs typeface="+mn-cs"/>
              </a:rPr>
              <a:t>дольмены-это</a:t>
            </a:r>
            <a:r>
              <a:rPr lang="ru-RU" sz="1200" kern="1200" dirty="0" smtClean="0">
                <a:solidFill>
                  <a:schemeClr val="tx1"/>
                </a:solidFill>
                <a:latin typeface="+mn-lt"/>
                <a:ea typeface="+mn-ea"/>
                <a:cs typeface="+mn-cs"/>
              </a:rPr>
              <a:t> тайна. Такая же тайна, как Египетские пирамиды и гораздо их старше. Тайна для нас, цивилизованных людей, так много достигших в науке и технике. Но мы, к сожалению, не в состоянии пока разгадать это одно из Чудес Света. Мы не можем пока понять, почему они обладают такой непонятной, но ощутимой многими людьми силой. Самыми загадочными считаются дольмены Кавказа, схожие лишь с дольменами Индии.</a:t>
            </a:r>
          </a:p>
          <a:p>
            <a:r>
              <a:rPr lang="ru-RU" sz="1200" kern="1200" dirty="0" smtClean="0">
                <a:solidFill>
                  <a:schemeClr val="tx1"/>
                </a:solidFill>
                <a:latin typeface="+mn-lt"/>
                <a:ea typeface="+mn-ea"/>
                <a:cs typeface="+mn-cs"/>
              </a:rPr>
              <a:t>Люди, которые оставили после себя множество непонятных на наш взгляд сооружений из огромных камней, обладали либо огромной силой, либо их </a:t>
            </a:r>
            <a:r>
              <a:rPr lang="ru-RU" sz="1200" kern="1200" dirty="0" err="1" smtClean="0">
                <a:solidFill>
                  <a:schemeClr val="tx1"/>
                </a:solidFill>
                <a:latin typeface="+mn-lt"/>
                <a:ea typeface="+mn-ea"/>
                <a:cs typeface="+mn-cs"/>
              </a:rPr>
              <a:t>сподвигли</a:t>
            </a:r>
            <a:r>
              <a:rPr lang="ru-RU" sz="1200" kern="1200" dirty="0" smtClean="0">
                <a:solidFill>
                  <a:schemeClr val="tx1"/>
                </a:solidFill>
                <a:latin typeface="+mn-lt"/>
                <a:ea typeface="+mn-ea"/>
                <a:cs typeface="+mn-cs"/>
              </a:rPr>
              <a:t> на это определенные  Знания и Цели, нам неведомые.</a:t>
            </a:r>
          </a:p>
          <a:p>
            <a:r>
              <a:rPr lang="ru-RU" sz="1200" kern="1200" dirty="0" smtClean="0">
                <a:solidFill>
                  <a:schemeClr val="tx1"/>
                </a:solidFill>
                <a:latin typeface="+mn-lt"/>
                <a:ea typeface="+mn-ea"/>
                <a:cs typeface="+mn-cs"/>
              </a:rPr>
              <a:t>В 2007 году в Геленджике пытались, используя весь, имеющийся у нас  технический прогресс, воссоздать искусственный дольмен.. ничего не получилось. Как бы ни были точны расчеты, между камнями все равно оставались щели в несколько сантиметров. А ведь в древних дольменах вообще нет зазоров. Камни очень плотно примыкают друг к другу. И это после стольких тысяч лет нахождения их под толщей земли и испытывающих на себе разные  природные катаклизмы. И на тот момент, когда происходило строительство, как говорят историки и археологи, люди даже еще не знали что такое земледелие.</a:t>
            </a:r>
          </a:p>
          <a:p>
            <a:endParaRPr lang="ru-RU" dirty="0"/>
          </a:p>
        </p:txBody>
      </p:sp>
      <p:sp>
        <p:nvSpPr>
          <p:cNvPr id="4" name="Номер слайда 3"/>
          <p:cNvSpPr>
            <a:spLocks noGrp="1"/>
          </p:cNvSpPr>
          <p:nvPr>
            <p:ph type="sldNum" sz="quarter" idx="10"/>
          </p:nvPr>
        </p:nvSpPr>
        <p:spPr/>
        <p:txBody>
          <a:bodyPr/>
          <a:lstStyle/>
          <a:p>
            <a:fld id="{21BC6BB3-57A8-44B2-A6A5-7CF5A2A83DCE}" type="slidenum">
              <a:rPr lang="ru-RU" smtClean="0"/>
              <a:pPr/>
              <a:t>2</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Люди приезжают, шумят, пьют, кричат. Конечно это их этические и моральные проблемы. Но мусор! </a:t>
            </a:r>
            <a:endParaRPr lang="ru-RU" dirty="0"/>
          </a:p>
        </p:txBody>
      </p:sp>
      <p:sp>
        <p:nvSpPr>
          <p:cNvPr id="4" name="Номер слайда 3"/>
          <p:cNvSpPr>
            <a:spLocks noGrp="1"/>
          </p:cNvSpPr>
          <p:nvPr>
            <p:ph type="sldNum" sz="quarter" idx="10"/>
          </p:nvPr>
        </p:nvSpPr>
        <p:spPr/>
        <p:txBody>
          <a:bodyPr/>
          <a:lstStyle/>
          <a:p>
            <a:fld id="{21BC6BB3-57A8-44B2-A6A5-7CF5A2A83DCE}" type="slidenum">
              <a:rPr lang="ru-RU" smtClean="0"/>
              <a:pPr/>
              <a:t>11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Зачем его везде бросать? Зачем писать на камнях кто здесь был, когда и откуда? Ведь это наша история. Даже если не брать во внимание мистическое происхождение дольменов.</a:t>
            </a:r>
          </a:p>
          <a:p>
            <a:endParaRPr lang="ru-RU" dirty="0"/>
          </a:p>
        </p:txBody>
      </p:sp>
      <p:sp>
        <p:nvSpPr>
          <p:cNvPr id="4" name="Номер слайда 3"/>
          <p:cNvSpPr>
            <a:spLocks noGrp="1"/>
          </p:cNvSpPr>
          <p:nvPr>
            <p:ph type="sldNum" sz="quarter" idx="10"/>
          </p:nvPr>
        </p:nvSpPr>
        <p:spPr/>
        <p:txBody>
          <a:bodyPr/>
          <a:lstStyle/>
          <a:p>
            <a:fld id="{21BC6BB3-57A8-44B2-A6A5-7CF5A2A83DCE}" type="slidenum">
              <a:rPr lang="ru-RU" smtClean="0"/>
              <a:pPr/>
              <a:t>12</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И это притом, что на входе в лес стоят, хоть и покосившиеся, но все-таки таблички «не мусорить».</a:t>
            </a:r>
          </a:p>
          <a:p>
            <a:r>
              <a:rPr lang="ru-RU" sz="1200" kern="1200" dirty="0" smtClean="0">
                <a:solidFill>
                  <a:schemeClr val="tx1"/>
                </a:solidFill>
                <a:latin typeface="+mn-lt"/>
                <a:ea typeface="+mn-ea"/>
                <a:cs typeface="+mn-cs"/>
              </a:rPr>
              <a:t>Мы всегда с собой берем пустой мешок для мусора, который помещается у меня в кармане, а обратно из леса уносим такой большой, что без помощи взрослых я бы не справилась. Но наша помощь слишком мала. Это очень печально.</a:t>
            </a:r>
          </a:p>
          <a:p>
            <a:endParaRPr lang="ru-RU" dirty="0"/>
          </a:p>
        </p:txBody>
      </p:sp>
      <p:sp>
        <p:nvSpPr>
          <p:cNvPr id="4" name="Номер слайда 3"/>
          <p:cNvSpPr>
            <a:spLocks noGrp="1"/>
          </p:cNvSpPr>
          <p:nvPr>
            <p:ph type="sldNum" sz="quarter" idx="10"/>
          </p:nvPr>
        </p:nvSpPr>
        <p:spPr/>
        <p:txBody>
          <a:bodyPr/>
          <a:lstStyle/>
          <a:p>
            <a:fld id="{21BC6BB3-57A8-44B2-A6A5-7CF5A2A83DCE}" type="slidenum">
              <a:rPr lang="ru-RU" smtClean="0"/>
              <a:pPr/>
              <a:t>15</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А еще совсем недавно метрах в 200-300 от дольменов, ближе к поселку, распахали поле. И вбили колышки, отмечая территорию. Наверное, будет застройка. Но это значит, что эти места будут потревожены. А ведь нам совсем неизвестно, что таится вокруг дольменов. Какие, возможно, интересные и замечательные подтверждения той или иной гипотезы могут скрываться на расстоянии каких-нибудь  нескольких километров от дольменов.</a:t>
            </a:r>
          </a:p>
          <a:p>
            <a:r>
              <a:rPr lang="ru-RU" sz="1200" kern="1200" dirty="0" smtClean="0">
                <a:solidFill>
                  <a:schemeClr val="tx1"/>
                </a:solidFill>
                <a:latin typeface="+mn-lt"/>
                <a:ea typeface="+mn-ea"/>
                <a:cs typeface="+mn-cs"/>
              </a:rPr>
              <a:t>Надо что-то делать. Нельзя просто сидеть и смотреть со стороны, ничего не предпринимая.</a:t>
            </a:r>
          </a:p>
          <a:p>
            <a:endParaRPr lang="ru-RU" dirty="0"/>
          </a:p>
        </p:txBody>
      </p:sp>
      <p:sp>
        <p:nvSpPr>
          <p:cNvPr id="4" name="Номер слайда 3"/>
          <p:cNvSpPr>
            <a:spLocks noGrp="1"/>
          </p:cNvSpPr>
          <p:nvPr>
            <p:ph type="sldNum" sz="quarter" idx="10"/>
          </p:nvPr>
        </p:nvSpPr>
        <p:spPr/>
        <p:txBody>
          <a:bodyPr/>
          <a:lstStyle/>
          <a:p>
            <a:fld id="{21BC6BB3-57A8-44B2-A6A5-7CF5A2A83DCE}" type="slidenum">
              <a:rPr lang="ru-RU" smtClean="0"/>
              <a:pPr/>
              <a:t>16</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Я считаю, что  нельзя так относиться к своему наследию. Дольмены необходимо спасать от необдуманных вторжений туристов, строителей и просто людей, не понимающих всё их историческое  и, возможно, духовное  значение для человека. Конечно, многие могут сказать, что прошлого нет. Что есть только настоящее и будущее. Но ведь все в мире взаимосвязано. И как может отразиться варварское отношение к этой Великой загадке человечества, не знает никто.</a:t>
            </a:r>
          </a:p>
          <a:p>
            <a:r>
              <a:rPr lang="ru-RU" sz="1200" kern="1200" dirty="0" smtClean="0">
                <a:solidFill>
                  <a:schemeClr val="tx1"/>
                </a:solidFill>
                <a:latin typeface="+mn-lt"/>
                <a:ea typeface="+mn-ea"/>
                <a:cs typeface="+mn-cs"/>
              </a:rPr>
              <a:t>Я много размышляю о том, как можно спасти  это Чудо. Конечно,  можно обнести колючей проволокой и никого не впускать, ожидая, когда дольмены сами раскроют правду. Можно даже накрыть их прозрачным колпаком, чтобы никто не дотрагивался до них и не портил. Но это нарушит их естественную среду и кто знает, что может произойти.</a:t>
            </a:r>
          </a:p>
          <a:p>
            <a:endParaRPr lang="ru-RU" dirty="0"/>
          </a:p>
        </p:txBody>
      </p:sp>
      <p:sp>
        <p:nvSpPr>
          <p:cNvPr id="4" name="Номер слайда 3"/>
          <p:cNvSpPr>
            <a:spLocks noGrp="1"/>
          </p:cNvSpPr>
          <p:nvPr>
            <p:ph type="sldNum" sz="quarter" idx="10"/>
          </p:nvPr>
        </p:nvSpPr>
        <p:spPr/>
        <p:txBody>
          <a:bodyPr/>
          <a:lstStyle/>
          <a:p>
            <a:fld id="{21BC6BB3-57A8-44B2-A6A5-7CF5A2A83DCE}" type="slidenum">
              <a:rPr lang="ru-RU" smtClean="0"/>
              <a:pPr/>
              <a:t>17</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Но мне кажется, что самый лучший вариант для спасения дольменов – смотрители. Люди, которые будут защищать от человеческого глумления, и оберегать от вновь растущих на них деревьев, разрушающих их своими мощными корнями.</a:t>
            </a:r>
          </a:p>
          <a:p>
            <a:r>
              <a:rPr lang="ru-RU" sz="1200" kern="1200" dirty="0" smtClean="0">
                <a:solidFill>
                  <a:schemeClr val="tx1"/>
                </a:solidFill>
                <a:latin typeface="+mn-lt"/>
                <a:ea typeface="+mn-ea"/>
                <a:cs typeface="+mn-cs"/>
              </a:rPr>
              <a:t>Можно конечно построить рекреационный комплекс. Но, думаю, он не должен находиться в непосредственной близости от дольменов, чтобы не нарушать их покой.</a:t>
            </a:r>
          </a:p>
          <a:p>
            <a:r>
              <a:rPr lang="ru-RU" sz="1200" kern="1200" dirty="0" smtClean="0">
                <a:solidFill>
                  <a:schemeClr val="tx1"/>
                </a:solidFill>
                <a:latin typeface="+mn-lt"/>
                <a:ea typeface="+mn-ea"/>
                <a:cs typeface="+mn-cs"/>
              </a:rPr>
              <a:t>Нужно сделать эти места заповедными. По настоящему заповедными. Местами, не нарушаемыми вторжением человеческих современных технологий. Местами, куда любой желающий может прийти, понимая, куда он пришел и понимая и соблюдая нормы приличия. Это ведь как музей для нас сейчас. Мы не знаем, кто строил дольмены, мы не знаем с какой целью это делалось. Но это есть и это нужно уважать и беречь. Просто так ничего не дается и не делается. И дольмены возникли не просто так. Есть смысл в этом. Когда-нибудь мы узнаем- какой.</a:t>
            </a:r>
          </a:p>
          <a:p>
            <a:r>
              <a:rPr lang="ru-RU" sz="1200" kern="1200" dirty="0" smtClean="0">
                <a:solidFill>
                  <a:schemeClr val="tx1"/>
                </a:solidFill>
                <a:latin typeface="+mn-lt"/>
                <a:ea typeface="+mn-ea"/>
                <a:cs typeface="+mn-cs"/>
              </a:rPr>
              <a:t>И очень хочется верить, что найдутся те, кому небезразлична судьба дольменов и  будет сделано  все возможное, приложены  все усилия к тому, чтобы сохранить эти Каменные Столы, Долю Меняющие.</a:t>
            </a:r>
          </a:p>
          <a:p>
            <a:r>
              <a:rPr lang="ru-RU" sz="1200" kern="1200" dirty="0" smtClean="0">
                <a:solidFill>
                  <a:schemeClr val="tx1"/>
                </a:solidFill>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21BC6BB3-57A8-44B2-A6A5-7CF5A2A83DCE}" type="slidenum">
              <a:rPr lang="ru-RU" smtClean="0"/>
              <a:pPr/>
              <a:t>18</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До сих пор ученые спорят о том, для чего создавались  эти мегалиты (от греческих слов «</a:t>
            </a:r>
            <a:r>
              <a:rPr lang="ru-RU" sz="1200" kern="1200" dirty="0" err="1" smtClean="0">
                <a:solidFill>
                  <a:schemeClr val="tx1"/>
                </a:solidFill>
                <a:latin typeface="+mn-lt"/>
                <a:ea typeface="+mn-ea"/>
                <a:cs typeface="+mn-cs"/>
              </a:rPr>
              <a:t>мегас</a:t>
            </a:r>
            <a:r>
              <a:rPr lang="ru-RU" sz="1200" kern="1200" dirty="0" smtClean="0">
                <a:solidFill>
                  <a:schemeClr val="tx1"/>
                </a:solidFill>
                <a:latin typeface="+mn-lt"/>
                <a:ea typeface="+mn-ea"/>
                <a:cs typeface="+mn-cs"/>
              </a:rPr>
              <a:t>»-большой и «</a:t>
            </a:r>
            <a:r>
              <a:rPr lang="ru-RU" sz="1200" kern="1200" dirty="0" err="1" smtClean="0">
                <a:solidFill>
                  <a:schemeClr val="tx1"/>
                </a:solidFill>
                <a:latin typeface="+mn-lt"/>
                <a:ea typeface="+mn-ea"/>
                <a:cs typeface="+mn-cs"/>
              </a:rPr>
              <a:t>литос</a:t>
            </a:r>
            <a:r>
              <a:rPr lang="ru-RU" sz="1200" kern="1200" dirty="0" smtClean="0">
                <a:solidFill>
                  <a:schemeClr val="tx1"/>
                </a:solidFill>
                <a:latin typeface="+mn-lt"/>
                <a:ea typeface="+mn-ea"/>
                <a:cs typeface="+mn-cs"/>
              </a:rPr>
              <a:t>»-камень) и почему они строились почти одновременно в одно и  то же время. Десятки тысяч дольменов. Зачем? Их строили совершенно разные народности по всему миру. Невероятные  сооружения: большие  и совсем маленькие, такие разные и такие одинаковые. Дания, Франция, Англия, Испания, Северная Африка, Иран, Индия, Турция, Болгария, Сибирь и наш Кавказ. Почему сохранились дольмены, но не осталось и намека от домов или еще каких-либо строений после тех «неграмотных, диких» людей?</a:t>
            </a:r>
          </a:p>
          <a:p>
            <a:r>
              <a:rPr lang="ru-RU" sz="1200" kern="1200" dirty="0" smtClean="0">
                <a:solidFill>
                  <a:schemeClr val="tx1"/>
                </a:solidFill>
                <a:latin typeface="+mn-lt"/>
                <a:ea typeface="+mn-ea"/>
                <a:cs typeface="+mn-cs"/>
              </a:rPr>
              <a:t>И совсем непонятно, КАК их строили? Откуда брали такие огромные камни (или блоки), обтесанные изнутри? Ведь обтесать их было нелегко. Каменотесы появились только с образованием государств.  Так откуда же брали камни? Как правило,  на многие десятки километров рядом нет подобных камней. И привезти их в гору не было никакой возможности: дорог, способствующих этому, археологи не нашли, а по простой дороге из земли или глины этого сделать было невозможно- камни очень много весят (от 4 до7 тонн один камень). Получается, древние знали или какой-то способ, чтобы привезти камни в горы, или (по одной из версий) в те времена в местах разлома земли, где и находятся все дольмены,  выходила на поверхность какая-то масса. Её-то и заливали в формы и таким образом делали эти сооружения.</a:t>
            </a:r>
          </a:p>
          <a:p>
            <a:endParaRPr lang="ru-RU" dirty="0"/>
          </a:p>
        </p:txBody>
      </p:sp>
      <p:sp>
        <p:nvSpPr>
          <p:cNvPr id="4" name="Номер слайда 3"/>
          <p:cNvSpPr>
            <a:spLocks noGrp="1"/>
          </p:cNvSpPr>
          <p:nvPr>
            <p:ph type="sldNum" sz="quarter" idx="10"/>
          </p:nvPr>
        </p:nvSpPr>
        <p:spPr/>
        <p:txBody>
          <a:bodyPr/>
          <a:lstStyle/>
          <a:p>
            <a:fld id="{21BC6BB3-57A8-44B2-A6A5-7CF5A2A83DCE}"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Дольмены очень разные по виду. Классическими считаются мегалиты Кавказа. Сделаны они из каменных глыб. Это плиточные и составные дольмены. Особенность плиточных или составных дольменов в том, что есть так называемый пяточный камень-основание, два боковых камня, передний камень с отверстием и задняя стенка, которая бывает или из цельного камня, или из сложенных друг на друга камней. Сверху накрывается все это отдельным камнем, который немного больше и выступает за края стенок. Бывают полумонолитные или корытообразные. Они, как правило,  выдалбливаются в камне (основание и стены получаются цельными) и сверху накрываются плитой. Такие дольмены встречаются  и отдельно стоящие и могут примыкать к горе. Есть еще монолитные. Это самые удивительные постройки. В скале  выдалбливалось пространство, а снаружи было просто маленькое круглое отверстие. И вот в скале за этим маленьким отверстием, находится достаточно большая выдолбленная камера.  Зачем? Как это можно было сделать в то время? Каким инструментом? До сих пор ученые ломают голову. Схожесть дольменов в том, что у них у всех есть небольшой вход, который ведет в пещерку и у всех были каменные пробки, которые закрывают это отверстие. Правда не все пробки найдены, но исследования входов показывают, что они были изначально.</a:t>
            </a:r>
          </a:p>
          <a:p>
            <a:endParaRPr lang="ru-RU" dirty="0"/>
          </a:p>
        </p:txBody>
      </p:sp>
      <p:sp>
        <p:nvSpPr>
          <p:cNvPr id="4" name="Номер слайда 3"/>
          <p:cNvSpPr>
            <a:spLocks noGrp="1"/>
          </p:cNvSpPr>
          <p:nvPr>
            <p:ph type="sldNum" sz="quarter" idx="10"/>
          </p:nvPr>
        </p:nvSpPr>
        <p:spPr/>
        <p:txBody>
          <a:bodyPr/>
          <a:lstStyle/>
          <a:p>
            <a:fld id="{21BC6BB3-57A8-44B2-A6A5-7CF5A2A83DCE}"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Дольмены Краснодарского края очень похожи на огромный улей ( как и индийские). У них четыре стены и отверстие около 30-40 сантиметров. Наши дольмены в основной своей массе  составные.</a:t>
            </a:r>
          </a:p>
          <a:p>
            <a:r>
              <a:rPr lang="ru-RU" sz="1200" kern="1200" dirty="0" smtClean="0">
                <a:solidFill>
                  <a:schemeClr val="tx1"/>
                </a:solidFill>
                <a:latin typeface="+mn-lt"/>
                <a:ea typeface="+mn-ea"/>
                <a:cs typeface="+mn-cs"/>
              </a:rPr>
              <a:t>Строили дольмены только из кварцевого песчаника. Очень известный материал в радиотехнике. При сжатии он способен создавать электрические и акустические волны и поддерживать их частоту на одном уровне с постоянными колебаниями. Так работает  информационный приемник и передатчик. Электрические заряды распространяются по всей Земле на месте деформации земной коры.  Эти деформации  называют энергетические разломы. Этому способствуют  и землетрясения, и влияние Солнца и Луны, и вулканы. Именно на таких местах, как я уже говорила выше, строились дольмены. На, так называемых, «местах Силы». Давно известно, что вся Земля как будто оплетена энергетической сеткой. Вот при просмотре из космоса, увидели, что строятся они не просто так. Они стоят именно на узлах этой сетки. И когда проводили эксперименты, то увидели, что такой передатчик  может менять погодные условия. А если рядом с таким дольменом будет находиться человек,- дольмен может уловить и его колебания и передать к другому дольмену по этой сетке, стоящему там человеку. Может быть дольмены- это наш современный интернет? И в них хранятся знания древних людей, утраченные нами?</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1BC6BB3-57A8-44B2-A6A5-7CF5A2A83DCE}" type="slidenum">
              <a:rPr lang="ru-RU" smtClean="0"/>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55000" lnSpcReduction="20000"/>
          </a:bodyPr>
          <a:lstStyle/>
          <a:p>
            <a:r>
              <a:rPr lang="ru-RU" sz="1200" kern="1200" dirty="0" smtClean="0">
                <a:solidFill>
                  <a:schemeClr val="tx1"/>
                </a:solidFill>
                <a:latin typeface="+mn-lt"/>
                <a:ea typeface="+mn-ea"/>
                <a:cs typeface="+mn-cs"/>
              </a:rPr>
              <a:t>По поводу времени появления дольменов тоже ничего не понятно.</a:t>
            </a:r>
          </a:p>
          <a:p>
            <a:r>
              <a:rPr lang="ru-RU" sz="1200" kern="1200" dirty="0" smtClean="0">
                <a:solidFill>
                  <a:schemeClr val="tx1"/>
                </a:solidFill>
                <a:latin typeface="+mn-lt"/>
                <a:ea typeface="+mn-ea"/>
                <a:cs typeface="+mn-cs"/>
              </a:rPr>
              <a:t>Одни считают, что появились они приблизительно 4 тысячи лет назад. </a:t>
            </a:r>
          </a:p>
          <a:p>
            <a:r>
              <a:rPr lang="ru-RU" sz="1200" kern="1200" dirty="0" smtClean="0">
                <a:solidFill>
                  <a:schemeClr val="tx1"/>
                </a:solidFill>
                <a:latin typeface="+mn-lt"/>
                <a:ea typeface="+mn-ea"/>
                <a:cs typeface="+mn-cs"/>
              </a:rPr>
              <a:t>Другие говорят о том, что появились они больше 10 тысяч лет назад.</a:t>
            </a:r>
          </a:p>
          <a:p>
            <a:r>
              <a:rPr lang="ru-RU" sz="1200" kern="1200" dirty="0" smtClean="0">
                <a:solidFill>
                  <a:schemeClr val="tx1"/>
                </a:solidFill>
                <a:latin typeface="+mn-lt"/>
                <a:ea typeface="+mn-ea"/>
                <a:cs typeface="+mn-cs"/>
              </a:rPr>
              <a:t>Вообще, вокруг дольменов очень много легенд.</a:t>
            </a:r>
          </a:p>
          <a:p>
            <a:r>
              <a:rPr lang="ru-RU" sz="1200" kern="1200" dirty="0" smtClean="0">
                <a:solidFill>
                  <a:schemeClr val="tx1"/>
                </a:solidFill>
                <a:latin typeface="+mn-lt"/>
                <a:ea typeface="+mn-ea"/>
                <a:cs typeface="+mn-cs"/>
              </a:rPr>
              <a:t>По одной из легенд (так говорят люди, живущие не одно поколение в горах) когда-то  высоко в горах  в пещерах жили маленькие злые карлики. Настолько маленькие, что вместо лошадей они использовали зайцев.  Они считали себя самыми главными и хотели подчинить себе весь мир. У подножия гор жили добродушные великаны. Когда великаны узнали о существовании карликов, то подумали, что злы они из-за того, что им негде жить и построили им домики, так как пожалели их. Сначала карлики не верили в доброту великанов, но когда все-таки поняли, что великаны и правда добры, пришли жить в свои новые жилища и жили потом уже в добром соседстве с великанами.</a:t>
            </a:r>
          </a:p>
          <a:p>
            <a:r>
              <a:rPr lang="ru-RU" sz="1200" kern="1200" dirty="0" smtClean="0">
                <a:solidFill>
                  <a:schemeClr val="tx1"/>
                </a:solidFill>
                <a:latin typeface="+mn-lt"/>
                <a:ea typeface="+mn-ea"/>
                <a:cs typeface="+mn-cs"/>
              </a:rPr>
              <a:t>В другой легенде </a:t>
            </a:r>
            <a:r>
              <a:rPr lang="ru-RU" sz="1200" kern="1200" dirty="0" err="1" smtClean="0">
                <a:solidFill>
                  <a:schemeClr val="tx1"/>
                </a:solidFill>
                <a:latin typeface="+mn-lt"/>
                <a:ea typeface="+mn-ea"/>
                <a:cs typeface="+mn-cs"/>
              </a:rPr>
              <a:t>адыгов-шапсугов</a:t>
            </a:r>
            <a:r>
              <a:rPr lang="ru-RU" sz="1200" kern="1200" dirty="0" smtClean="0">
                <a:solidFill>
                  <a:schemeClr val="tx1"/>
                </a:solidFill>
                <a:latin typeface="+mn-lt"/>
                <a:ea typeface="+mn-ea"/>
                <a:cs typeface="+mn-cs"/>
              </a:rPr>
              <a:t> также есть великаны и карлики, но они немного другие. </a:t>
            </a:r>
            <a:r>
              <a:rPr lang="ru-RU" sz="1200" kern="1200" dirty="0" err="1" smtClean="0">
                <a:solidFill>
                  <a:schemeClr val="tx1"/>
                </a:solidFill>
                <a:latin typeface="+mn-lt"/>
                <a:ea typeface="+mn-ea"/>
                <a:cs typeface="+mn-cs"/>
              </a:rPr>
              <a:t>Адыги-шапсуги</a:t>
            </a:r>
            <a:r>
              <a:rPr lang="ru-RU" sz="1200" kern="1200" dirty="0" smtClean="0">
                <a:solidFill>
                  <a:schemeClr val="tx1"/>
                </a:solidFill>
                <a:latin typeface="+mn-lt"/>
                <a:ea typeface="+mn-ea"/>
                <a:cs typeface="+mn-cs"/>
              </a:rPr>
              <a:t>  говорят, что жили раньше </a:t>
            </a:r>
            <a:r>
              <a:rPr lang="ru-RU" sz="1200" kern="1200" dirty="0" err="1" smtClean="0">
                <a:solidFill>
                  <a:schemeClr val="tx1"/>
                </a:solidFill>
                <a:latin typeface="+mn-lt"/>
                <a:ea typeface="+mn-ea"/>
                <a:cs typeface="+mn-cs"/>
              </a:rPr>
              <a:t>великаны-иныжи</a:t>
            </a:r>
            <a:r>
              <a:rPr lang="ru-RU" sz="1200" kern="1200" dirty="0" smtClean="0">
                <a:solidFill>
                  <a:schemeClr val="tx1"/>
                </a:solidFill>
                <a:latin typeface="+mn-lt"/>
                <a:ea typeface="+mn-ea"/>
                <a:cs typeface="+mn-cs"/>
              </a:rPr>
              <a:t> и жили </a:t>
            </a:r>
            <a:r>
              <a:rPr lang="ru-RU" sz="1200" kern="1200" dirty="0" err="1" smtClean="0">
                <a:solidFill>
                  <a:schemeClr val="tx1"/>
                </a:solidFill>
                <a:latin typeface="+mn-lt"/>
                <a:ea typeface="+mn-ea"/>
                <a:cs typeface="+mn-cs"/>
              </a:rPr>
              <a:t>калики-спы</a:t>
            </a:r>
            <a:r>
              <a:rPr lang="ru-RU" sz="1200" kern="1200" dirty="0" smtClean="0">
                <a:solidFill>
                  <a:schemeClr val="tx1"/>
                </a:solidFill>
                <a:latin typeface="+mn-lt"/>
                <a:ea typeface="+mn-ea"/>
                <a:cs typeface="+mn-cs"/>
              </a:rPr>
              <a:t>. Великаны рождались от смерчей, ураганов и землетрясений и была у них огромная сила. Они могли кидаться валунами и вырывать деревья с корнем. А </a:t>
            </a:r>
            <a:r>
              <a:rPr lang="ru-RU" sz="1200" kern="1200" dirty="0" err="1" smtClean="0">
                <a:solidFill>
                  <a:schemeClr val="tx1"/>
                </a:solidFill>
                <a:latin typeface="+mn-lt"/>
                <a:ea typeface="+mn-ea"/>
                <a:cs typeface="+mn-cs"/>
              </a:rPr>
              <a:t>спы</a:t>
            </a:r>
            <a:r>
              <a:rPr lang="ru-RU" sz="1200" kern="1200" dirty="0" smtClean="0">
                <a:solidFill>
                  <a:schemeClr val="tx1"/>
                </a:solidFill>
                <a:latin typeface="+mn-lt"/>
                <a:ea typeface="+mn-ea"/>
                <a:cs typeface="+mn-cs"/>
              </a:rPr>
              <a:t> были хоть и крохотными, но имели сверхъестественный ум и могли управлять великанами. И вот, влияя на великанов, </a:t>
            </a:r>
            <a:r>
              <a:rPr lang="ru-RU" sz="1200" kern="1200" dirty="0" err="1" smtClean="0">
                <a:solidFill>
                  <a:schemeClr val="tx1"/>
                </a:solidFill>
                <a:latin typeface="+mn-lt"/>
                <a:ea typeface="+mn-ea"/>
                <a:cs typeface="+mn-cs"/>
              </a:rPr>
              <a:t>спы</a:t>
            </a:r>
            <a:r>
              <a:rPr lang="ru-RU" sz="1200" kern="1200" dirty="0" smtClean="0">
                <a:solidFill>
                  <a:schemeClr val="tx1"/>
                </a:solidFill>
                <a:latin typeface="+mn-lt"/>
                <a:ea typeface="+mn-ea"/>
                <a:cs typeface="+mn-cs"/>
              </a:rPr>
              <a:t> управляли и использовали </a:t>
            </a:r>
            <a:r>
              <a:rPr lang="ru-RU" sz="1200" kern="1200" dirty="0" err="1" smtClean="0">
                <a:solidFill>
                  <a:schemeClr val="tx1"/>
                </a:solidFill>
                <a:latin typeface="+mn-lt"/>
                <a:ea typeface="+mn-ea"/>
                <a:cs typeface="+mn-cs"/>
              </a:rPr>
              <a:t>иныжи</a:t>
            </a:r>
            <a:r>
              <a:rPr lang="ru-RU" sz="1200" kern="1200" dirty="0" smtClean="0">
                <a:solidFill>
                  <a:schemeClr val="tx1"/>
                </a:solidFill>
                <a:latin typeface="+mn-lt"/>
                <a:ea typeface="+mn-ea"/>
                <a:cs typeface="+mn-cs"/>
              </a:rPr>
              <a:t> для постройки своих домов. Говорят, и сейчас еще </a:t>
            </a:r>
            <a:r>
              <a:rPr lang="ru-RU" sz="1200" kern="1200" dirty="0" err="1" smtClean="0">
                <a:solidFill>
                  <a:schemeClr val="tx1"/>
                </a:solidFill>
                <a:latin typeface="+mn-lt"/>
                <a:ea typeface="+mn-ea"/>
                <a:cs typeface="+mn-cs"/>
              </a:rPr>
              <a:t>спыживы</a:t>
            </a:r>
            <a:r>
              <a:rPr lang="ru-RU" sz="1200" kern="1200" dirty="0" smtClean="0">
                <a:solidFill>
                  <a:schemeClr val="tx1"/>
                </a:solidFill>
                <a:latin typeface="+mn-lt"/>
                <a:ea typeface="+mn-ea"/>
                <a:cs typeface="+mn-cs"/>
              </a:rPr>
              <a:t>, и летают по ночам над дольменами, исчезая с утренним солнцем.</a:t>
            </a:r>
          </a:p>
          <a:p>
            <a:r>
              <a:rPr lang="ru-RU" sz="1200" kern="1200" dirty="0" smtClean="0">
                <a:solidFill>
                  <a:schemeClr val="tx1"/>
                </a:solidFill>
                <a:latin typeface="+mn-lt"/>
                <a:ea typeface="+mn-ea"/>
                <a:cs typeface="+mn-cs"/>
              </a:rPr>
              <a:t>Казаки называли дольмены «богатырскими хатками», потому что считали, что только им под силу было построить такие дома.</a:t>
            </a:r>
          </a:p>
          <a:p>
            <a:r>
              <a:rPr lang="ru-RU" sz="1200" kern="1200" dirty="0" smtClean="0">
                <a:solidFill>
                  <a:schemeClr val="tx1"/>
                </a:solidFill>
                <a:latin typeface="+mn-lt"/>
                <a:ea typeface="+mn-ea"/>
                <a:cs typeface="+mn-cs"/>
              </a:rPr>
              <a:t>Предполагали что это или ультразвуковое оружие древних или площадки для взлета или посадок НЛО.</a:t>
            </a:r>
          </a:p>
          <a:p>
            <a:r>
              <a:rPr lang="ru-RU" sz="1200" kern="1200" dirty="0" smtClean="0">
                <a:solidFill>
                  <a:schemeClr val="tx1"/>
                </a:solidFill>
                <a:latin typeface="+mn-lt"/>
                <a:ea typeface="+mn-ea"/>
                <a:cs typeface="+mn-cs"/>
              </a:rPr>
              <a:t>Есть версия, что дольмены перестали строить, когда исчезли Атланты и дольмены причастны к этому исчезновению. Может быть, таким образом, Атланты спасались, и дольмены были для них порталом? А,  может быть, из-за дольменов исчезла эта цивилизация?</a:t>
            </a:r>
          </a:p>
          <a:p>
            <a:r>
              <a:rPr lang="ru-RU" sz="1200" kern="1200" dirty="0" smtClean="0">
                <a:solidFill>
                  <a:schemeClr val="tx1"/>
                </a:solidFill>
                <a:latin typeface="+mn-lt"/>
                <a:ea typeface="+mn-ea"/>
                <a:cs typeface="+mn-cs"/>
              </a:rPr>
              <a:t>Научная и официальная версия говорит о том, что дольмены- это захоронения или родовые гробницы. Некоторые дольмены являются сооружениями для поклонения богам. Но ведь далеко не во всех дольменах находили останки, а многие из тех, что находили, попадали туда гораздо позже возникновения самого дольмена.</a:t>
            </a:r>
          </a:p>
          <a:p>
            <a:r>
              <a:rPr lang="ru-RU" sz="1200" kern="1200" dirty="0" smtClean="0">
                <a:solidFill>
                  <a:schemeClr val="tx1"/>
                </a:solidFill>
                <a:latin typeface="+mn-lt"/>
                <a:ea typeface="+mn-ea"/>
                <a:cs typeface="+mn-cs"/>
              </a:rPr>
              <a:t>Есть дольмены, которые очень точно ориентированы на восход и заход солнца в дни равноденствий (дольмен из Мамедова ущелья) или указывающие на заход солнца в летнее солнцестояние (на реке </a:t>
            </a:r>
            <a:r>
              <a:rPr lang="ru-RU" sz="1200" kern="1200" dirty="0" err="1" smtClean="0">
                <a:solidFill>
                  <a:schemeClr val="tx1"/>
                </a:solidFill>
                <a:latin typeface="+mn-lt"/>
                <a:ea typeface="+mn-ea"/>
                <a:cs typeface="+mn-cs"/>
              </a:rPr>
              <a:t>Цусквадже</a:t>
            </a:r>
            <a:r>
              <a:rPr lang="ru-RU" sz="1200" kern="1200" dirty="0" smtClean="0">
                <a:solidFill>
                  <a:schemeClr val="tx1"/>
                </a:solidFill>
                <a:latin typeface="+mn-lt"/>
                <a:ea typeface="+mn-ea"/>
                <a:cs typeface="+mn-cs"/>
              </a:rPr>
              <a:t>)</a:t>
            </a:r>
          </a:p>
          <a:p>
            <a:r>
              <a:rPr lang="ru-RU" sz="1200" kern="1200" dirty="0" smtClean="0">
                <a:solidFill>
                  <a:schemeClr val="tx1"/>
                </a:solidFill>
                <a:latin typeface="+mn-lt"/>
                <a:ea typeface="+mn-ea"/>
                <a:cs typeface="+mn-cs"/>
              </a:rPr>
              <a:t>Есть точка зрения от том, что это были строения славян- сильного развитого племени. Начали появляться они, когда была война со страной </a:t>
            </a:r>
            <a:r>
              <a:rPr lang="ru-RU" sz="1200" kern="1200" dirty="0" err="1" smtClean="0">
                <a:solidFill>
                  <a:schemeClr val="tx1"/>
                </a:solidFill>
                <a:latin typeface="+mn-lt"/>
                <a:ea typeface="+mn-ea"/>
                <a:cs typeface="+mn-cs"/>
              </a:rPr>
              <a:t>Аримией</a:t>
            </a:r>
            <a:r>
              <a:rPr lang="ru-RU" sz="1200" kern="1200" dirty="0" smtClean="0">
                <a:solidFill>
                  <a:schemeClr val="tx1"/>
                </a:solidFill>
                <a:latin typeface="+mn-lt"/>
                <a:ea typeface="+mn-ea"/>
                <a:cs typeface="+mn-cs"/>
              </a:rPr>
              <a:t> (Древним Китаем) и были дольмены госпиталями. Так как энергетика на месте постройки дольменов другая, туда клали больных, и она  помогала излечить. Форма и размер дольмена зависели от ранения.</a:t>
            </a:r>
          </a:p>
          <a:p>
            <a:r>
              <a:rPr lang="ru-RU" sz="1200" kern="1200" dirty="0" smtClean="0">
                <a:solidFill>
                  <a:schemeClr val="tx1"/>
                </a:solidFill>
                <a:latin typeface="+mn-lt"/>
                <a:ea typeface="+mn-ea"/>
                <a:cs typeface="+mn-cs"/>
              </a:rPr>
              <a:t>А, может быть, древние люди знали гораздо больше о Вселенной и умели пользоваться информацией. И когда настало время и  люди поняли, что связь утрачивается, строили эти сооружения, чтобы помочь своим потомкам. Те, кто обладали Знаниями, замуровывали себя навсегда в этом жилище и медитировали, пока не умирали, а их Дух оставался там, в камне, чтобы помочь будущим поколениям и дать ответ на волнующий вопрос желающим его получить. Не зря ведь люди говорят, что находятся ответы и меняется жизнь после посещения дольменов. Кто знает.</a:t>
            </a:r>
          </a:p>
          <a:p>
            <a:r>
              <a:rPr lang="ru-RU" sz="1200" kern="1200" dirty="0" smtClean="0">
                <a:solidFill>
                  <a:schemeClr val="tx1"/>
                </a:solidFill>
                <a:latin typeface="+mn-lt"/>
                <a:ea typeface="+mn-ea"/>
                <a:cs typeface="+mn-cs"/>
              </a:rPr>
              <a:t>Дольмены Красной Поляны интересны тем, что отличаются от всех остальных своим маленьким размером.  Находятся они у подножья горы </a:t>
            </a:r>
            <a:r>
              <a:rPr lang="ru-RU" sz="1200" kern="1200" dirty="0" err="1" smtClean="0">
                <a:solidFill>
                  <a:schemeClr val="tx1"/>
                </a:solidFill>
                <a:latin typeface="+mn-lt"/>
                <a:ea typeface="+mn-ea"/>
                <a:cs typeface="+mn-cs"/>
              </a:rPr>
              <a:t>Ачишхо</a:t>
            </a:r>
            <a:r>
              <a:rPr lang="ru-RU" sz="1200" kern="1200" dirty="0" smtClean="0">
                <a:solidFill>
                  <a:schemeClr val="tx1"/>
                </a:solidFill>
                <a:latin typeface="+mn-lt"/>
                <a:ea typeface="+mn-ea"/>
                <a:cs typeface="+mn-cs"/>
              </a:rPr>
              <a:t>. Раньше, говорят, их было 30. Сейчас осталось 5 целых и есть уже почти разрушенные. Дольмены в Красной Поляне начали изучать только в Х</a:t>
            </a:r>
            <a:r>
              <a:rPr lang="en-US" sz="1200" kern="1200" dirty="0" smtClean="0">
                <a:solidFill>
                  <a:schemeClr val="tx1"/>
                </a:solidFill>
                <a:latin typeface="+mn-lt"/>
                <a:ea typeface="+mn-ea"/>
                <a:cs typeface="+mn-cs"/>
              </a:rPr>
              <a:t>I</a:t>
            </a:r>
            <a:r>
              <a:rPr lang="ru-RU" sz="1200" kern="1200" dirty="0" smtClean="0">
                <a:solidFill>
                  <a:schemeClr val="tx1"/>
                </a:solidFill>
                <a:latin typeface="+mn-lt"/>
                <a:ea typeface="+mn-ea"/>
                <a:cs typeface="+mn-cs"/>
              </a:rPr>
              <a:t>Х веке.  Предположительно дата постройки этих дольменов </a:t>
            </a:r>
            <a:r>
              <a:rPr lang="en-US" sz="1200" kern="1200" dirty="0" smtClean="0">
                <a:solidFill>
                  <a:schemeClr val="tx1"/>
                </a:solidFill>
                <a:latin typeface="+mn-lt"/>
                <a:ea typeface="+mn-ea"/>
                <a:cs typeface="+mn-cs"/>
              </a:rPr>
              <a:t>IV</a:t>
            </a:r>
            <a:r>
              <a:rPr lang="ru-RU"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II</a:t>
            </a:r>
            <a:r>
              <a:rPr lang="ru-RU" sz="1200" kern="1200" dirty="0" smtClean="0">
                <a:solidFill>
                  <a:schemeClr val="tx1"/>
                </a:solidFill>
                <a:latin typeface="+mn-lt"/>
                <a:ea typeface="+mn-ea"/>
                <a:cs typeface="+mn-cs"/>
              </a:rPr>
              <a:t> тыс.  до нашей эры. Наши дольмены плиточные и составные. Задняя стенка и в некоторых боковые сделаны из небольших каменных блоков. Такие дольмены встречаются только в Красной Поляне.</a:t>
            </a:r>
          </a:p>
          <a:p>
            <a:r>
              <a:rPr lang="ru-RU" sz="1200" kern="1200" dirty="0" smtClean="0">
                <a:solidFill>
                  <a:schemeClr val="tx1"/>
                </a:solidFill>
                <a:latin typeface="+mn-lt"/>
                <a:ea typeface="+mn-ea"/>
                <a:cs typeface="+mn-cs"/>
              </a:rPr>
              <a:t>Отверстия-входы у дольменов Красной Поляны обращены строго на юго-запад. Ученые, придерживающиеся версии о  том, что </a:t>
            </a:r>
            <a:r>
              <a:rPr lang="ru-RU" sz="1200" kern="1200" dirty="0" err="1" smtClean="0">
                <a:solidFill>
                  <a:schemeClr val="tx1"/>
                </a:solidFill>
                <a:latin typeface="+mn-lt"/>
                <a:ea typeface="+mn-ea"/>
                <a:cs typeface="+mn-cs"/>
              </a:rPr>
              <a:t>дольмены-это</a:t>
            </a:r>
            <a:r>
              <a:rPr lang="ru-RU" sz="1200" kern="1200" dirty="0" smtClean="0">
                <a:solidFill>
                  <a:schemeClr val="tx1"/>
                </a:solidFill>
                <a:latin typeface="+mn-lt"/>
                <a:ea typeface="+mn-ea"/>
                <a:cs typeface="+mn-cs"/>
              </a:rPr>
              <a:t> захоронения, полагают, что душа умерших должна видеть закат солнца, чтобы выйти с наступлением темноты.  У наших дольменов разные отверстия. Встречаются круглые и арочные.  Вот они наши красавцы:</a:t>
            </a:r>
          </a:p>
          <a:p>
            <a:r>
              <a:rPr lang="ru-RU" sz="1200" kern="1200" dirty="0" smtClean="0">
                <a:solidFill>
                  <a:schemeClr val="tx1"/>
                </a:solidFill>
                <a:latin typeface="+mn-lt"/>
                <a:ea typeface="+mn-ea"/>
                <a:cs typeface="+mn-cs"/>
              </a:rPr>
              <a:t>Я часто гуляю с родителями около дольменов. Там удивительно тихо и спокойно. И часто думаю, гуляя там, о том, какие это все-таки удивительные строения. Думаю о том, почему дольмены не открывают человеку своих тайн? Может быть, не пришло еще время? А, может быть,  просто они ждут, пока человек сам поймет все? Мне очень хочется понять и разгадать цель их существования на Земле. Возможно,  я вырасту и стану археологом и мне приоткроется хоть немножко, маленькая часть этой великой загадки.. Но пока я сейчас подросток, и я хожу гулять в лес и захожу в гости к дольменам, как к своим друзьям.</a:t>
            </a:r>
            <a:endParaRPr lang="ru-RU" sz="1200" kern="120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21BC6BB3-57A8-44B2-A6A5-7CF5A2A83DCE}" type="slidenum">
              <a:rPr lang="ru-RU" smtClean="0"/>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Но знаете, очень часто вместо желания разгадки их тайны мои мысли бывают обращены на другое.. На очень грустный и печальный факт. Они разрушаются. Они без присмотра.</a:t>
            </a:r>
          </a:p>
          <a:p>
            <a:endParaRPr lang="ru-RU" dirty="0"/>
          </a:p>
        </p:txBody>
      </p:sp>
      <p:sp>
        <p:nvSpPr>
          <p:cNvPr id="4" name="Номер слайда 3"/>
          <p:cNvSpPr>
            <a:spLocks noGrp="1"/>
          </p:cNvSpPr>
          <p:nvPr>
            <p:ph type="sldNum" sz="quarter" idx="10"/>
          </p:nvPr>
        </p:nvSpPr>
        <p:spPr/>
        <p:txBody>
          <a:bodyPr/>
          <a:lstStyle/>
          <a:p>
            <a:fld id="{21BC6BB3-57A8-44B2-A6A5-7CF5A2A83DCE}" type="slidenum">
              <a:rPr lang="ru-RU" smtClean="0"/>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Разрушаются не только из-за природных условий, но и из-за людей, которые приходят в лес и хотят унести домой частичку этого «занятного» на их взгляд сооружения, чтобы похвастаться  потом перед друзьями и знакомыми. </a:t>
            </a:r>
          </a:p>
          <a:p>
            <a:endParaRPr lang="ru-RU" dirty="0"/>
          </a:p>
        </p:txBody>
      </p:sp>
      <p:sp>
        <p:nvSpPr>
          <p:cNvPr id="4" name="Номер слайда 3"/>
          <p:cNvSpPr>
            <a:spLocks noGrp="1"/>
          </p:cNvSpPr>
          <p:nvPr>
            <p:ph type="sldNum" sz="quarter" idx="10"/>
          </p:nvPr>
        </p:nvSpPr>
        <p:spPr/>
        <p:txBody>
          <a:bodyPr/>
          <a:lstStyle/>
          <a:p>
            <a:fld id="{21BC6BB3-57A8-44B2-A6A5-7CF5A2A83DCE}" type="slidenum">
              <a:rPr lang="ru-RU" smtClean="0"/>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А взамен оставляют дольменам грязь и мусор. Везде валяются бутылки, стаканчики и другие пластмассы и стекло. </a:t>
            </a:r>
            <a:endParaRPr lang="ru-RU" dirty="0"/>
          </a:p>
        </p:txBody>
      </p:sp>
      <p:sp>
        <p:nvSpPr>
          <p:cNvPr id="4" name="Номер слайда 3"/>
          <p:cNvSpPr>
            <a:spLocks noGrp="1"/>
          </p:cNvSpPr>
          <p:nvPr>
            <p:ph type="sldNum" sz="quarter" idx="10"/>
          </p:nvPr>
        </p:nvSpPr>
        <p:spPr/>
        <p:txBody>
          <a:bodyPr/>
          <a:lstStyle/>
          <a:p>
            <a:fld id="{21BC6BB3-57A8-44B2-A6A5-7CF5A2A83DCE}" type="slidenum">
              <a:rPr lang="ru-RU" smtClean="0"/>
              <a:pPr/>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Бывает, что мусор встречается даже внутри самого дольмена. Очень много кострищ, вокруг которых это все раскидано.</a:t>
            </a:r>
            <a:endParaRPr lang="ru-RU" dirty="0"/>
          </a:p>
        </p:txBody>
      </p:sp>
      <p:sp>
        <p:nvSpPr>
          <p:cNvPr id="4" name="Номер слайда 3"/>
          <p:cNvSpPr>
            <a:spLocks noGrp="1"/>
          </p:cNvSpPr>
          <p:nvPr>
            <p:ph type="sldNum" sz="quarter" idx="10"/>
          </p:nvPr>
        </p:nvSpPr>
        <p:spPr/>
        <p:txBody>
          <a:bodyPr/>
          <a:lstStyle/>
          <a:p>
            <a:fld id="{21BC6BB3-57A8-44B2-A6A5-7CF5A2A83DCE}"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21.12.2014</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21.12.2014</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21.12.2014</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21.12.2014</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21.12.2014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21.12.2014</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21.12.2014</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21.12.2014</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21.12.2014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21.12.2014</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1000" y="3214685"/>
            <a:ext cx="8458200" cy="2071703"/>
          </a:xfrm>
        </p:spPr>
        <p:txBody>
          <a:bodyPr>
            <a:noAutofit/>
          </a:bodyPr>
          <a:lstStyle/>
          <a:p>
            <a:r>
              <a:rPr lang="ru-RU" sz="6600" dirty="0" smtClean="0">
                <a:latin typeface="Times New Roman" pitchFamily="18" charset="0"/>
                <a:cs typeface="Times New Roman" pitchFamily="18" charset="0"/>
              </a:rPr>
              <a:t>Тайная </a:t>
            </a:r>
            <a:br>
              <a:rPr lang="ru-RU" sz="6600" dirty="0" smtClean="0">
                <a:latin typeface="Times New Roman" pitchFamily="18" charset="0"/>
                <a:cs typeface="Times New Roman" pitchFamily="18" charset="0"/>
              </a:rPr>
            </a:br>
            <a:r>
              <a:rPr lang="ru-RU" sz="6600" dirty="0" smtClean="0">
                <a:latin typeface="Times New Roman" pitchFamily="18" charset="0"/>
                <a:cs typeface="Times New Roman" pitchFamily="18" charset="0"/>
              </a:rPr>
              <a:t>мелодия предков</a:t>
            </a:r>
            <a:endParaRPr lang="ru-RU" sz="66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81000" y="5500702"/>
            <a:ext cx="8458200" cy="928694"/>
          </a:xfrm>
        </p:spPr>
        <p:txBody>
          <a:bodyPr>
            <a:normAutofit/>
          </a:bodyPr>
          <a:lstStyle/>
          <a:p>
            <a:pPr algn="r"/>
            <a:r>
              <a:rPr lang="ru-RU" sz="4000" dirty="0" err="1" smtClean="0">
                <a:latin typeface="Times New Roman" pitchFamily="18" charset="0"/>
                <a:cs typeface="Times New Roman" pitchFamily="18" charset="0"/>
              </a:rPr>
              <a:t>Краснополянские</a:t>
            </a:r>
            <a:r>
              <a:rPr lang="ru-RU" sz="4000" dirty="0" smtClean="0">
                <a:latin typeface="Times New Roman" pitchFamily="18" charset="0"/>
                <a:cs typeface="Times New Roman" pitchFamily="18" charset="0"/>
              </a:rPr>
              <a:t> дольмены</a:t>
            </a:r>
            <a:endParaRPr lang="ru-RU" sz="40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E:\DCIM\101MSDCF\DSC06347.JPG"/>
          <p:cNvPicPr>
            <a:picLocks noGrp="1"/>
          </p:cNvPicPr>
          <p:nvPr>
            <p:ph idx="1"/>
          </p:nvPr>
        </p:nvPicPr>
        <p:blipFill>
          <a:blip r:embed="rId3" cstate="print"/>
          <a:srcRect/>
          <a:stretch>
            <a:fillRect/>
          </a:stretch>
        </p:blipFill>
        <p:spPr bwMode="auto">
          <a:xfrm>
            <a:off x="500034" y="1500151"/>
            <a:ext cx="8215370" cy="5143559"/>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E:\DCIM\101MSDCF\DSC06350.JPG"/>
          <p:cNvPicPr>
            <a:picLocks noGrp="1"/>
          </p:cNvPicPr>
          <p:nvPr>
            <p:ph idx="1"/>
          </p:nvPr>
        </p:nvPicPr>
        <p:blipFill>
          <a:blip r:embed="rId3" cstate="print"/>
          <a:srcRect/>
          <a:stretch>
            <a:fillRect/>
          </a:stretch>
        </p:blipFill>
        <p:spPr bwMode="auto">
          <a:xfrm>
            <a:off x="428596" y="1357298"/>
            <a:ext cx="8429684" cy="5000659"/>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E:\DCIM\101MSDCF\DSC06377.JPG"/>
          <p:cNvPicPr>
            <a:picLocks noGrp="1"/>
          </p:cNvPicPr>
          <p:nvPr>
            <p:ph idx="1"/>
          </p:nvPr>
        </p:nvPicPr>
        <p:blipFill>
          <a:blip r:embed="rId3" cstate="print"/>
          <a:srcRect/>
          <a:stretch>
            <a:fillRect/>
          </a:stretch>
        </p:blipFill>
        <p:spPr bwMode="auto">
          <a:xfrm>
            <a:off x="357158" y="1357298"/>
            <a:ext cx="8429684" cy="500066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E:\DCIM\101MSDCF\DSC06385.JPG"/>
          <p:cNvPicPr>
            <a:picLocks noGrp="1"/>
          </p:cNvPicPr>
          <p:nvPr>
            <p:ph idx="1"/>
          </p:nvPr>
        </p:nvPicPr>
        <p:blipFill>
          <a:blip r:embed="rId2" cstate="print"/>
          <a:srcRect/>
          <a:stretch>
            <a:fillRect/>
          </a:stretch>
        </p:blipFill>
        <p:spPr bwMode="auto">
          <a:xfrm>
            <a:off x="357158" y="1428736"/>
            <a:ext cx="8572560" cy="514353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E:\DCIM\101MSDCF\DSC06386.JPG"/>
          <p:cNvPicPr>
            <a:picLocks noGrp="1"/>
          </p:cNvPicPr>
          <p:nvPr>
            <p:ph idx="1"/>
          </p:nvPr>
        </p:nvPicPr>
        <p:blipFill>
          <a:blip r:embed="rId2" cstate="print"/>
          <a:srcRect/>
          <a:stretch>
            <a:fillRect/>
          </a:stretch>
        </p:blipFill>
        <p:spPr bwMode="auto">
          <a:xfrm>
            <a:off x="428596" y="1357298"/>
            <a:ext cx="8358246" cy="528641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E:\DCIM\101MSDCF\DSC06389.JPG"/>
          <p:cNvPicPr>
            <a:picLocks noGrp="1"/>
          </p:cNvPicPr>
          <p:nvPr>
            <p:ph idx="1"/>
          </p:nvPr>
        </p:nvPicPr>
        <p:blipFill>
          <a:blip r:embed="rId3" cstate="print"/>
          <a:srcRect/>
          <a:stretch>
            <a:fillRect/>
          </a:stretch>
        </p:blipFill>
        <p:spPr bwMode="auto">
          <a:xfrm>
            <a:off x="285720" y="1428736"/>
            <a:ext cx="8572560" cy="514353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Содержимое 3" descr="E:\DCIM\101MSDCF\DSC06384.JPG"/>
          <p:cNvPicPr>
            <a:picLocks noGrp="1"/>
          </p:cNvPicPr>
          <p:nvPr>
            <p:ph idx="1"/>
          </p:nvPr>
        </p:nvPicPr>
        <p:blipFill>
          <a:blip r:embed="rId3" cstate="print"/>
          <a:srcRect/>
          <a:stretch>
            <a:fillRect/>
          </a:stretch>
        </p:blipFill>
        <p:spPr bwMode="auto">
          <a:xfrm>
            <a:off x="571472" y="1285860"/>
            <a:ext cx="8143932" cy="53578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E:\DCIM\101MSDCF\DSC06387.JPG"/>
          <p:cNvPicPr>
            <a:picLocks noGrp="1"/>
          </p:cNvPicPr>
          <p:nvPr>
            <p:ph idx="1"/>
          </p:nvPr>
        </p:nvPicPr>
        <p:blipFill>
          <a:blip r:embed="rId3" cstate="print"/>
          <a:srcRect/>
          <a:stretch>
            <a:fillRect/>
          </a:stretch>
        </p:blipFill>
        <p:spPr bwMode="auto">
          <a:xfrm>
            <a:off x="500034" y="1285860"/>
            <a:ext cx="8072494" cy="53578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E:\DCIM\101MSDCF\DSC06390.JPG"/>
          <p:cNvPicPr>
            <a:picLocks noGrp="1"/>
          </p:cNvPicPr>
          <p:nvPr>
            <p:ph idx="1"/>
          </p:nvPr>
        </p:nvPicPr>
        <p:blipFill>
          <a:blip r:embed="rId3" cstate="print"/>
          <a:srcRect/>
          <a:stretch>
            <a:fillRect/>
          </a:stretch>
        </p:blipFill>
        <p:spPr bwMode="auto">
          <a:xfrm>
            <a:off x="571472" y="1357298"/>
            <a:ext cx="8215370" cy="5286411"/>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E:\DCIM\101MSDCF\DSC06352.JPG"/>
          <p:cNvPicPr>
            <a:picLocks noGrp="1"/>
          </p:cNvPicPr>
          <p:nvPr>
            <p:ph idx="1"/>
          </p:nvPr>
        </p:nvPicPr>
        <p:blipFill>
          <a:blip r:embed="rId3" cstate="print"/>
          <a:srcRect/>
          <a:stretch>
            <a:fillRect/>
          </a:stretch>
        </p:blipFill>
        <p:spPr bwMode="auto">
          <a:xfrm>
            <a:off x="500034" y="1357298"/>
            <a:ext cx="8286808" cy="50006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E:\DCIM\101MSDCF\DSC06360.JPG"/>
          <p:cNvPicPr>
            <a:picLocks noGrp="1"/>
          </p:cNvPicPr>
          <p:nvPr>
            <p:ph idx="1"/>
          </p:nvPr>
        </p:nvPicPr>
        <p:blipFill>
          <a:blip r:embed="rId3" cstate="print"/>
          <a:srcRect/>
          <a:stretch>
            <a:fillRect/>
          </a:stretch>
        </p:blipFill>
        <p:spPr bwMode="auto">
          <a:xfrm>
            <a:off x="428596" y="1500174"/>
            <a:ext cx="8429684" cy="464347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E:\DCIM\101MSDCF\DSC06363.JPG"/>
          <p:cNvPicPr>
            <a:picLocks noGrp="1"/>
          </p:cNvPicPr>
          <p:nvPr>
            <p:ph idx="1"/>
          </p:nvPr>
        </p:nvPicPr>
        <p:blipFill>
          <a:blip r:embed="rId3" cstate="print"/>
          <a:srcRect/>
          <a:stretch>
            <a:fillRect/>
          </a:stretch>
        </p:blipFill>
        <p:spPr bwMode="auto">
          <a:xfrm>
            <a:off x="214282" y="1428736"/>
            <a:ext cx="8715404" cy="478634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E:\DCIM\101MSDCF\DSC06365.JPG"/>
          <p:cNvPicPr>
            <a:picLocks noGrp="1"/>
          </p:cNvPicPr>
          <p:nvPr>
            <p:ph idx="1"/>
          </p:nvPr>
        </p:nvPicPr>
        <p:blipFill>
          <a:blip r:embed="rId3" cstate="print"/>
          <a:srcRect/>
          <a:stretch>
            <a:fillRect/>
          </a:stretch>
        </p:blipFill>
        <p:spPr bwMode="auto">
          <a:xfrm>
            <a:off x="357158" y="1500174"/>
            <a:ext cx="8501122" cy="485778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E:\DCIM\101MSDCF\DSC06373.JPG"/>
          <p:cNvPicPr>
            <a:picLocks noGrp="1"/>
          </p:cNvPicPr>
          <p:nvPr>
            <p:ph idx="1"/>
          </p:nvPr>
        </p:nvPicPr>
        <p:blipFill>
          <a:blip r:embed="rId3" cstate="print"/>
          <a:srcRect/>
          <a:stretch>
            <a:fillRect/>
          </a:stretch>
        </p:blipFill>
        <p:spPr bwMode="auto">
          <a:xfrm>
            <a:off x="357158" y="1357298"/>
            <a:ext cx="8358246" cy="514353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E:\DCIM\101MSDCF\DSC06357.JPG"/>
          <p:cNvPicPr>
            <a:picLocks noGrp="1"/>
          </p:cNvPicPr>
          <p:nvPr>
            <p:ph idx="1"/>
          </p:nvPr>
        </p:nvPicPr>
        <p:blipFill>
          <a:blip r:embed="rId3" cstate="print"/>
          <a:srcRect/>
          <a:stretch>
            <a:fillRect/>
          </a:stretch>
        </p:blipFill>
        <p:spPr bwMode="auto">
          <a:xfrm>
            <a:off x="500034" y="1357298"/>
            <a:ext cx="8358246" cy="507209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E:\DCIM\101MSDCF\DSC06356.JPG"/>
          <p:cNvPicPr>
            <a:picLocks noGrp="1"/>
          </p:cNvPicPr>
          <p:nvPr>
            <p:ph idx="1"/>
          </p:nvPr>
        </p:nvPicPr>
        <p:blipFill>
          <a:blip r:embed="rId3" cstate="print"/>
          <a:srcRect/>
          <a:stretch>
            <a:fillRect/>
          </a:stretch>
        </p:blipFill>
        <p:spPr bwMode="auto">
          <a:xfrm>
            <a:off x="500034" y="1428736"/>
            <a:ext cx="8358245" cy="507209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E:\DCIM\101MSDCF\DSC06354.JPG"/>
          <p:cNvPicPr>
            <a:picLocks noGrp="1"/>
          </p:cNvPicPr>
          <p:nvPr>
            <p:ph idx="1"/>
          </p:nvPr>
        </p:nvPicPr>
        <p:blipFill>
          <a:blip r:embed="rId3" cstate="print"/>
          <a:srcRect/>
          <a:stretch>
            <a:fillRect/>
          </a:stretch>
        </p:blipFill>
        <p:spPr bwMode="auto">
          <a:xfrm>
            <a:off x="285720" y="1357298"/>
            <a:ext cx="8572560" cy="5143535"/>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23</TotalTime>
  <Words>2511</Words>
  <PresentationFormat>Экран (4:3)</PresentationFormat>
  <Paragraphs>58</Paragraphs>
  <Slides>18</Slides>
  <Notes>15</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Трек</vt:lpstr>
      <vt:lpstr>Тайная  мелодия предков</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Краснополянские дольмены</dc:title>
  <dc:creator>Ivahevy</dc:creator>
  <cp:lastModifiedBy>Ivahevy</cp:lastModifiedBy>
  <cp:revision>4</cp:revision>
  <dcterms:created xsi:type="dcterms:W3CDTF">2014-12-18T16:45:01Z</dcterms:created>
  <dcterms:modified xsi:type="dcterms:W3CDTF">2014-12-21T11:06:52Z</dcterms:modified>
</cp:coreProperties>
</file>