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343" r:id="rId2"/>
    <p:sldId id="342" r:id="rId3"/>
    <p:sldId id="345" r:id="rId4"/>
    <p:sldId id="348" r:id="rId5"/>
    <p:sldId id="346" r:id="rId6"/>
    <p:sldId id="349" r:id="rId7"/>
    <p:sldId id="355" r:id="rId8"/>
    <p:sldId id="347" r:id="rId9"/>
    <p:sldId id="350" r:id="rId10"/>
    <p:sldId id="351" r:id="rId11"/>
    <p:sldId id="356" r:id="rId12"/>
    <p:sldId id="357" r:id="rId13"/>
    <p:sldId id="358" r:id="rId14"/>
    <p:sldId id="359" r:id="rId15"/>
    <p:sldId id="360" r:id="rId16"/>
    <p:sldId id="366" r:id="rId17"/>
    <p:sldId id="367" r:id="rId18"/>
    <p:sldId id="361" r:id="rId19"/>
    <p:sldId id="362" r:id="rId20"/>
    <p:sldId id="363" r:id="rId21"/>
    <p:sldId id="364" r:id="rId22"/>
    <p:sldId id="365" r:id="rId23"/>
    <p:sldId id="368" r:id="rId24"/>
    <p:sldId id="369" r:id="rId25"/>
    <p:sldId id="370" r:id="rId26"/>
    <p:sldId id="371" r:id="rId27"/>
    <p:sldId id="372" r:id="rId28"/>
    <p:sldId id="373" r:id="rId29"/>
    <p:sldId id="352" r:id="rId30"/>
    <p:sldId id="374" r:id="rId31"/>
    <p:sldId id="375" r:id="rId32"/>
    <p:sldId id="376" r:id="rId33"/>
    <p:sldId id="353" r:id="rId34"/>
    <p:sldId id="377" r:id="rId35"/>
    <p:sldId id="378" r:id="rId36"/>
    <p:sldId id="379" r:id="rId37"/>
    <p:sldId id="380" r:id="rId38"/>
    <p:sldId id="381" r:id="rId39"/>
    <p:sldId id="382" r:id="rId40"/>
    <p:sldId id="385" r:id="rId41"/>
    <p:sldId id="383" r:id="rId42"/>
    <p:sldId id="384" r:id="rId43"/>
    <p:sldId id="386" r:id="rId44"/>
  </p:sldIdLst>
  <p:sldSz cx="10058400" cy="7772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45 Helvetica Ligh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45 Helvetica Ligh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45 Helvetica Ligh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45 Helvetica Ligh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45 Helvetica Light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45 Helvetica Light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45 Helvetica Light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45 Helvetica Light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45 Helvetica Light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4EC"/>
    <a:srgbClr val="FFBA75"/>
    <a:srgbClr val="000000"/>
    <a:srgbClr val="FF8205"/>
    <a:srgbClr val="FFD521"/>
    <a:srgbClr val="FF9933"/>
    <a:srgbClr val="FFCC66"/>
    <a:srgbClr val="FFCC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>
        <p:scale>
          <a:sx n="70" d="100"/>
          <a:sy n="70" d="100"/>
        </p:scale>
        <p:origin x="-558" y="-90"/>
      </p:cViewPr>
      <p:guideLst>
        <p:guide orient="horz" pos="816"/>
        <p:guide orient="horz" pos="144"/>
        <p:guide orient="horz" pos="4752"/>
        <p:guide orient="horz" pos="1296"/>
        <p:guide orient="horz" pos="4007"/>
        <p:guide orient="horz" pos="4608"/>
        <p:guide pos="1584"/>
        <p:guide pos="144"/>
        <p:guide pos="6144"/>
        <p:guide pos="6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33036-B4AA-444E-BA0D-00043466CB23}" type="doc">
      <dgm:prSet loTypeId="urn:microsoft.com/office/officeart/2005/8/layout/pyramid1" loCatId="pyramid" qsTypeId="urn:microsoft.com/office/officeart/2005/8/quickstyle/3d2" qsCatId="3D" csTypeId="urn:microsoft.com/office/officeart/2005/8/colors/colorful2" csCatId="colorful" phldr="1"/>
      <dgm:spPr/>
    </dgm:pt>
    <dgm:pt modelId="{0D8A381B-1CAC-46CC-BEA9-C3E96CBEB178}">
      <dgm:prSet phldrT="[Текст]" custT="1"/>
      <dgm:spPr/>
      <dgm:t>
        <a:bodyPr/>
        <a:lstStyle/>
        <a:p>
          <a:endParaRPr lang="ru-RU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Лекция - </a:t>
          </a:r>
        </a:p>
        <a:p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5%</a:t>
          </a:r>
        </a:p>
      </dgm:t>
    </dgm:pt>
    <dgm:pt modelId="{B448B0A2-892E-478B-A145-C41DA03BF2DE}" type="parTrans" cxnId="{A0BCB02C-5668-4140-AD07-FE6CC786BCEA}">
      <dgm:prSet/>
      <dgm:spPr/>
      <dgm:t>
        <a:bodyPr/>
        <a:lstStyle/>
        <a:p>
          <a:endParaRPr lang="ru-RU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D2779-1A52-4096-9767-1CFFCE08D832}" type="sibTrans" cxnId="{A0BCB02C-5668-4140-AD07-FE6CC786BCEA}">
      <dgm:prSet/>
      <dgm:spPr/>
      <dgm:t>
        <a:bodyPr/>
        <a:lstStyle/>
        <a:p>
          <a:endParaRPr lang="ru-RU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EA957-2EA9-4888-82CB-9D98394EDA80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Чтение - 10%</a:t>
          </a:r>
        </a:p>
      </dgm:t>
    </dgm:pt>
    <dgm:pt modelId="{2D9C2F23-F804-46E1-902D-AE1EE7115965}" type="parTrans" cxnId="{66000A53-7D95-4331-B1B7-8CFEF14F13C7}">
      <dgm:prSet/>
      <dgm:spPr/>
      <dgm:t>
        <a:bodyPr/>
        <a:lstStyle/>
        <a:p>
          <a:endParaRPr lang="ru-RU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81D23F-0789-475C-8E7C-D01216C2E44D}" type="sibTrans" cxnId="{66000A53-7D95-4331-B1B7-8CFEF14F13C7}">
      <dgm:prSet/>
      <dgm:spPr/>
      <dgm:t>
        <a:bodyPr/>
        <a:lstStyle/>
        <a:p>
          <a:endParaRPr lang="ru-RU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4829F1-8E1C-438D-9463-F8AC45B0DB61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Демонстрация - 30%</a:t>
          </a:r>
        </a:p>
      </dgm:t>
    </dgm:pt>
    <dgm:pt modelId="{A13762CE-4F90-4857-9ACD-4EEBAF7F8EA7}" type="parTrans" cxnId="{D8DB7A9F-463C-4641-AAFE-090BA8335A59}">
      <dgm:prSet/>
      <dgm:spPr/>
      <dgm:t>
        <a:bodyPr/>
        <a:lstStyle/>
        <a:p>
          <a:endParaRPr lang="ru-RU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D1AC42-9141-4A01-9EE6-1C31EFE4C7C8}" type="sibTrans" cxnId="{D8DB7A9F-463C-4641-AAFE-090BA8335A59}">
      <dgm:prSet/>
      <dgm:spPr/>
      <dgm:t>
        <a:bodyPr/>
        <a:lstStyle/>
        <a:p>
          <a:endParaRPr lang="ru-RU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E9F7D1-DAAE-4559-A584-DBAC9E982FB8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Групповое обсуждение - 50%</a:t>
          </a:r>
        </a:p>
      </dgm:t>
    </dgm:pt>
    <dgm:pt modelId="{ABC5BA01-4102-421F-B26E-61ED83180AE8}" type="parTrans" cxnId="{7A9FFBD5-E692-4E0E-AF22-84E892473939}">
      <dgm:prSet/>
      <dgm:spPr/>
      <dgm:t>
        <a:bodyPr/>
        <a:lstStyle/>
        <a:p>
          <a:endParaRPr lang="ru-RU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31EB0F-4D8A-4931-BA04-49A7CED07BEA}" type="sibTrans" cxnId="{7A9FFBD5-E692-4E0E-AF22-84E892473939}">
      <dgm:prSet/>
      <dgm:spPr/>
      <dgm:t>
        <a:bodyPr/>
        <a:lstStyle/>
        <a:p>
          <a:endParaRPr lang="ru-RU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1CF9E2-4D38-4E0F-A621-A3F11B66852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Выполнение практических заданий - 75%</a:t>
          </a:r>
        </a:p>
      </dgm:t>
    </dgm:pt>
    <dgm:pt modelId="{65FB395E-B64B-4239-B697-0C8C6069F852}" type="parTrans" cxnId="{48D32AFE-056B-43EF-9833-29EA3851A6AE}">
      <dgm:prSet/>
      <dgm:spPr/>
      <dgm:t>
        <a:bodyPr/>
        <a:lstStyle/>
        <a:p>
          <a:endParaRPr lang="ru-RU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350586-05A5-413D-817D-41D551332761}" type="sibTrans" cxnId="{48D32AFE-056B-43EF-9833-29EA3851A6AE}">
      <dgm:prSet/>
      <dgm:spPr/>
      <dgm:t>
        <a:bodyPr/>
        <a:lstStyle/>
        <a:p>
          <a:endParaRPr lang="ru-RU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FBC4C9-916D-452A-B8F6-DED65D3CD85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других / немедленное применение знаний на практике - 90%</a:t>
          </a:r>
        </a:p>
      </dgm:t>
    </dgm:pt>
    <dgm:pt modelId="{55CFF8D4-EB51-4380-A911-289B9A5E44DA}" type="parTrans" cxnId="{5AF9E25D-1B5A-4CD0-850C-A6A47BA294F4}">
      <dgm:prSet/>
      <dgm:spPr/>
      <dgm:t>
        <a:bodyPr/>
        <a:lstStyle/>
        <a:p>
          <a:endParaRPr lang="ru-RU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EAF58B-14DC-494F-BD07-15D66614D766}" type="sibTrans" cxnId="{5AF9E25D-1B5A-4CD0-850C-A6A47BA294F4}">
      <dgm:prSet/>
      <dgm:spPr/>
      <dgm:t>
        <a:bodyPr/>
        <a:lstStyle/>
        <a:p>
          <a:endParaRPr lang="ru-RU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EE9367-C632-4BBF-A402-F99AA21B30C6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Аудио и </a:t>
          </a:r>
          <a:r>
            <a:rPr lang="ru-RU" sz="1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видеопросмотр</a:t>
          </a:r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- 20%</a:t>
          </a:r>
        </a:p>
      </dgm:t>
    </dgm:pt>
    <dgm:pt modelId="{F29150AE-E4CB-430A-B60B-77F6D1683A28}" type="sibTrans" cxnId="{F0D3642C-9037-4CA9-909E-126D84CD852F}">
      <dgm:prSet/>
      <dgm:spPr/>
      <dgm:t>
        <a:bodyPr/>
        <a:lstStyle/>
        <a:p>
          <a:endParaRPr lang="ru-RU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3BE5EB-5FF8-4B7E-AA5E-A38E872861CC}" type="parTrans" cxnId="{F0D3642C-9037-4CA9-909E-126D84CD852F}">
      <dgm:prSet/>
      <dgm:spPr/>
      <dgm:t>
        <a:bodyPr/>
        <a:lstStyle/>
        <a:p>
          <a:endParaRPr lang="ru-RU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99081A-703A-4F1D-B582-504827D06536}" type="pres">
      <dgm:prSet presAssocID="{F6D33036-B4AA-444E-BA0D-00043466CB23}" presName="Name0" presStyleCnt="0">
        <dgm:presLayoutVars>
          <dgm:dir/>
          <dgm:animLvl val="lvl"/>
          <dgm:resizeHandles val="exact"/>
        </dgm:presLayoutVars>
      </dgm:prSet>
      <dgm:spPr/>
    </dgm:pt>
    <dgm:pt modelId="{E96CFF47-DF68-4E64-9987-E5EEE2D4D6BD}" type="pres">
      <dgm:prSet presAssocID="{0D8A381B-1CAC-46CC-BEA9-C3E96CBEB178}" presName="Name8" presStyleCnt="0"/>
      <dgm:spPr/>
    </dgm:pt>
    <dgm:pt modelId="{637AFEF9-F3F1-4474-9E2F-6482FFE6557E}" type="pres">
      <dgm:prSet presAssocID="{0D8A381B-1CAC-46CC-BEA9-C3E96CBEB178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7495F-97A0-4B74-8893-B01EAE13FF16}" type="pres">
      <dgm:prSet presAssocID="{0D8A381B-1CAC-46CC-BEA9-C3E96CBEB1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05816-808E-4E93-BDA8-CF4D4BCCE32D}" type="pres">
      <dgm:prSet presAssocID="{B48EA957-2EA9-4888-82CB-9D98394EDA80}" presName="Name8" presStyleCnt="0"/>
      <dgm:spPr/>
    </dgm:pt>
    <dgm:pt modelId="{6751BCDA-81B6-40F2-AA8F-EC2F77DD0902}" type="pres">
      <dgm:prSet presAssocID="{B48EA957-2EA9-4888-82CB-9D98394EDA80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80313-058C-4132-9764-5E8399F699EE}" type="pres">
      <dgm:prSet presAssocID="{B48EA957-2EA9-4888-82CB-9D98394EDA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A090A-C9DA-4C70-8238-EF79F63BFEA3}" type="pres">
      <dgm:prSet presAssocID="{23EE9367-C632-4BBF-A402-F99AA21B30C6}" presName="Name8" presStyleCnt="0"/>
      <dgm:spPr/>
    </dgm:pt>
    <dgm:pt modelId="{E9FD8DA0-D26E-4991-9AC8-A5628CF70941}" type="pres">
      <dgm:prSet presAssocID="{23EE9367-C632-4BBF-A402-F99AA21B30C6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91BF3-7CDE-48E0-AFB5-CA060618B9C0}" type="pres">
      <dgm:prSet presAssocID="{23EE9367-C632-4BBF-A402-F99AA21B30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48D53-13F0-4F30-8EF9-281258A56735}" type="pres">
      <dgm:prSet presAssocID="{5F4829F1-8E1C-438D-9463-F8AC45B0DB61}" presName="Name8" presStyleCnt="0"/>
      <dgm:spPr/>
    </dgm:pt>
    <dgm:pt modelId="{762753F6-2D36-46C0-839C-16037B0B6C30}" type="pres">
      <dgm:prSet presAssocID="{5F4829F1-8E1C-438D-9463-F8AC45B0DB61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08DB2-6971-42EA-B435-60A18BF0022F}" type="pres">
      <dgm:prSet presAssocID="{5F4829F1-8E1C-438D-9463-F8AC45B0DB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CB6FB-C61D-48F6-A8CE-D2E5B580C5C4}" type="pres">
      <dgm:prSet presAssocID="{23E9F7D1-DAAE-4559-A584-DBAC9E982FB8}" presName="Name8" presStyleCnt="0"/>
      <dgm:spPr/>
    </dgm:pt>
    <dgm:pt modelId="{91361DF0-BDCD-4024-92C0-8821550A101F}" type="pres">
      <dgm:prSet presAssocID="{23E9F7D1-DAAE-4559-A584-DBAC9E982FB8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804E7-1301-4CFC-8F86-648CEF41A64F}" type="pres">
      <dgm:prSet presAssocID="{23E9F7D1-DAAE-4559-A584-DBAC9E982F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25044-948F-4C00-B9AA-D7B59BD3427D}" type="pres">
      <dgm:prSet presAssocID="{BE1CF9E2-4D38-4E0F-A621-A3F11B66852C}" presName="Name8" presStyleCnt="0"/>
      <dgm:spPr/>
    </dgm:pt>
    <dgm:pt modelId="{ADB7404B-8899-491D-BC21-6682557202B4}" type="pres">
      <dgm:prSet presAssocID="{BE1CF9E2-4D38-4E0F-A621-A3F11B66852C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D08D4-1B64-4656-8440-3FE5884B4495}" type="pres">
      <dgm:prSet presAssocID="{BE1CF9E2-4D38-4E0F-A621-A3F11B6685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29D7A-8C8C-4167-93CF-6560B3AB83EC}" type="pres">
      <dgm:prSet presAssocID="{C5FBC4C9-916D-452A-B8F6-DED65D3CD855}" presName="Name8" presStyleCnt="0"/>
      <dgm:spPr/>
    </dgm:pt>
    <dgm:pt modelId="{7902448A-A8E7-4212-A4A1-FCE2BA17B431}" type="pres">
      <dgm:prSet presAssocID="{C5FBC4C9-916D-452A-B8F6-DED65D3CD855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265A2-9CAB-4919-B3E8-FCABB9E12D15}" type="pres">
      <dgm:prSet presAssocID="{C5FBC4C9-916D-452A-B8F6-DED65D3CD8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77D35-1C6F-4B2C-8C27-0E8CBA1539A5}" type="presOf" srcId="{B48EA957-2EA9-4888-82CB-9D98394EDA80}" destId="{0AA80313-058C-4132-9764-5E8399F699EE}" srcOrd="1" destOrd="0" presId="urn:microsoft.com/office/officeart/2005/8/layout/pyramid1"/>
    <dgm:cxn modelId="{CE38DD2B-6DBE-4DDF-BB08-43826283B2FA}" type="presOf" srcId="{B48EA957-2EA9-4888-82CB-9D98394EDA80}" destId="{6751BCDA-81B6-40F2-AA8F-EC2F77DD0902}" srcOrd="0" destOrd="0" presId="urn:microsoft.com/office/officeart/2005/8/layout/pyramid1"/>
    <dgm:cxn modelId="{B252D013-6D99-4A97-A316-074AA2720938}" type="presOf" srcId="{23E9F7D1-DAAE-4559-A584-DBAC9E982FB8}" destId="{91361DF0-BDCD-4024-92C0-8821550A101F}" srcOrd="0" destOrd="0" presId="urn:microsoft.com/office/officeart/2005/8/layout/pyramid1"/>
    <dgm:cxn modelId="{960F2D32-F4B2-48C3-95E7-B648747A58E7}" type="presOf" srcId="{23E9F7D1-DAAE-4559-A584-DBAC9E982FB8}" destId="{DA0804E7-1301-4CFC-8F86-648CEF41A64F}" srcOrd="1" destOrd="0" presId="urn:microsoft.com/office/officeart/2005/8/layout/pyramid1"/>
    <dgm:cxn modelId="{18AE75EB-5A1E-47E1-B98D-5486FEA5E56F}" type="presOf" srcId="{C5FBC4C9-916D-452A-B8F6-DED65D3CD855}" destId="{7902448A-A8E7-4212-A4A1-FCE2BA17B431}" srcOrd="0" destOrd="0" presId="urn:microsoft.com/office/officeart/2005/8/layout/pyramid1"/>
    <dgm:cxn modelId="{F0D3642C-9037-4CA9-909E-126D84CD852F}" srcId="{F6D33036-B4AA-444E-BA0D-00043466CB23}" destId="{23EE9367-C632-4BBF-A402-F99AA21B30C6}" srcOrd="2" destOrd="0" parTransId="{533BE5EB-5FF8-4B7E-AA5E-A38E872861CC}" sibTransId="{F29150AE-E4CB-430A-B60B-77F6D1683A28}"/>
    <dgm:cxn modelId="{5A2EF6C2-6C53-422D-91C5-D20D4B2498A2}" type="presOf" srcId="{BE1CF9E2-4D38-4E0F-A621-A3F11B66852C}" destId="{ADB7404B-8899-491D-BC21-6682557202B4}" srcOrd="0" destOrd="0" presId="urn:microsoft.com/office/officeart/2005/8/layout/pyramid1"/>
    <dgm:cxn modelId="{5AF9E25D-1B5A-4CD0-850C-A6A47BA294F4}" srcId="{F6D33036-B4AA-444E-BA0D-00043466CB23}" destId="{C5FBC4C9-916D-452A-B8F6-DED65D3CD855}" srcOrd="6" destOrd="0" parTransId="{55CFF8D4-EB51-4380-A911-289B9A5E44DA}" sibTransId="{8CEAF58B-14DC-494F-BD07-15D66614D766}"/>
    <dgm:cxn modelId="{74A9C6B2-F3B5-4A07-B9E1-F085ED9304CC}" type="presOf" srcId="{0D8A381B-1CAC-46CC-BEA9-C3E96CBEB178}" destId="{89A7495F-97A0-4B74-8893-B01EAE13FF16}" srcOrd="1" destOrd="0" presId="urn:microsoft.com/office/officeart/2005/8/layout/pyramid1"/>
    <dgm:cxn modelId="{5B1655B7-B05E-4024-8D78-998B83CAA984}" type="presOf" srcId="{23EE9367-C632-4BBF-A402-F99AA21B30C6}" destId="{59391BF3-7CDE-48E0-AFB5-CA060618B9C0}" srcOrd="1" destOrd="0" presId="urn:microsoft.com/office/officeart/2005/8/layout/pyramid1"/>
    <dgm:cxn modelId="{A44F2A2D-AB24-418F-9FE3-2F479C1D8E2F}" type="presOf" srcId="{5F4829F1-8E1C-438D-9463-F8AC45B0DB61}" destId="{762753F6-2D36-46C0-839C-16037B0B6C30}" srcOrd="0" destOrd="0" presId="urn:microsoft.com/office/officeart/2005/8/layout/pyramid1"/>
    <dgm:cxn modelId="{7A9FFBD5-E692-4E0E-AF22-84E892473939}" srcId="{F6D33036-B4AA-444E-BA0D-00043466CB23}" destId="{23E9F7D1-DAAE-4559-A584-DBAC9E982FB8}" srcOrd="4" destOrd="0" parTransId="{ABC5BA01-4102-421F-B26E-61ED83180AE8}" sibTransId="{8131EB0F-4D8A-4931-BA04-49A7CED07BEA}"/>
    <dgm:cxn modelId="{CF7826A1-A95C-4F34-98E7-F60538083254}" type="presOf" srcId="{0D8A381B-1CAC-46CC-BEA9-C3E96CBEB178}" destId="{637AFEF9-F3F1-4474-9E2F-6482FFE6557E}" srcOrd="0" destOrd="0" presId="urn:microsoft.com/office/officeart/2005/8/layout/pyramid1"/>
    <dgm:cxn modelId="{7F43A27D-7BB1-4158-B506-D6E1B139B972}" type="presOf" srcId="{5F4829F1-8E1C-438D-9463-F8AC45B0DB61}" destId="{F3308DB2-6971-42EA-B435-60A18BF0022F}" srcOrd="1" destOrd="0" presId="urn:microsoft.com/office/officeart/2005/8/layout/pyramid1"/>
    <dgm:cxn modelId="{AB2BDA42-B917-422A-9EF5-1F60890D39D7}" type="presOf" srcId="{23EE9367-C632-4BBF-A402-F99AA21B30C6}" destId="{E9FD8DA0-D26E-4991-9AC8-A5628CF70941}" srcOrd="0" destOrd="0" presId="urn:microsoft.com/office/officeart/2005/8/layout/pyramid1"/>
    <dgm:cxn modelId="{2899BA35-D97B-4B92-AC4B-6ECEA22C3567}" type="presOf" srcId="{F6D33036-B4AA-444E-BA0D-00043466CB23}" destId="{1099081A-703A-4F1D-B582-504827D06536}" srcOrd="0" destOrd="0" presId="urn:microsoft.com/office/officeart/2005/8/layout/pyramid1"/>
    <dgm:cxn modelId="{66000A53-7D95-4331-B1B7-8CFEF14F13C7}" srcId="{F6D33036-B4AA-444E-BA0D-00043466CB23}" destId="{B48EA957-2EA9-4888-82CB-9D98394EDA80}" srcOrd="1" destOrd="0" parTransId="{2D9C2F23-F804-46E1-902D-AE1EE7115965}" sibTransId="{E681D23F-0789-475C-8E7C-D01216C2E44D}"/>
    <dgm:cxn modelId="{E6F2EDDB-1FA5-45DF-9B8E-B6F1D7C18047}" type="presOf" srcId="{C5FBC4C9-916D-452A-B8F6-DED65D3CD855}" destId="{C5C265A2-9CAB-4919-B3E8-FCABB9E12D15}" srcOrd="1" destOrd="0" presId="urn:microsoft.com/office/officeart/2005/8/layout/pyramid1"/>
    <dgm:cxn modelId="{48D32AFE-056B-43EF-9833-29EA3851A6AE}" srcId="{F6D33036-B4AA-444E-BA0D-00043466CB23}" destId="{BE1CF9E2-4D38-4E0F-A621-A3F11B66852C}" srcOrd="5" destOrd="0" parTransId="{65FB395E-B64B-4239-B697-0C8C6069F852}" sibTransId="{88350586-05A5-413D-817D-41D551332761}"/>
    <dgm:cxn modelId="{D8DB7A9F-463C-4641-AAFE-090BA8335A59}" srcId="{F6D33036-B4AA-444E-BA0D-00043466CB23}" destId="{5F4829F1-8E1C-438D-9463-F8AC45B0DB61}" srcOrd="3" destOrd="0" parTransId="{A13762CE-4F90-4857-9ACD-4EEBAF7F8EA7}" sibTransId="{B1D1AC42-9141-4A01-9EE6-1C31EFE4C7C8}"/>
    <dgm:cxn modelId="{71430912-1EB8-415A-8608-824B7462450A}" type="presOf" srcId="{BE1CF9E2-4D38-4E0F-A621-A3F11B66852C}" destId="{BE3D08D4-1B64-4656-8440-3FE5884B4495}" srcOrd="1" destOrd="0" presId="urn:microsoft.com/office/officeart/2005/8/layout/pyramid1"/>
    <dgm:cxn modelId="{A0BCB02C-5668-4140-AD07-FE6CC786BCEA}" srcId="{F6D33036-B4AA-444E-BA0D-00043466CB23}" destId="{0D8A381B-1CAC-46CC-BEA9-C3E96CBEB178}" srcOrd="0" destOrd="0" parTransId="{B448B0A2-892E-478B-A145-C41DA03BF2DE}" sibTransId="{8D3D2779-1A52-4096-9767-1CFFCE08D832}"/>
    <dgm:cxn modelId="{235CA40B-0915-43DF-8543-1F697EA73EB4}" type="presParOf" srcId="{1099081A-703A-4F1D-B582-504827D06536}" destId="{E96CFF47-DF68-4E64-9987-E5EEE2D4D6BD}" srcOrd="0" destOrd="0" presId="urn:microsoft.com/office/officeart/2005/8/layout/pyramid1"/>
    <dgm:cxn modelId="{0CB05626-AECB-4E28-B150-021AB62BFD2F}" type="presParOf" srcId="{E96CFF47-DF68-4E64-9987-E5EEE2D4D6BD}" destId="{637AFEF9-F3F1-4474-9E2F-6482FFE6557E}" srcOrd="0" destOrd="0" presId="urn:microsoft.com/office/officeart/2005/8/layout/pyramid1"/>
    <dgm:cxn modelId="{26A271C9-6575-4277-A36C-F7278AF02A27}" type="presParOf" srcId="{E96CFF47-DF68-4E64-9987-E5EEE2D4D6BD}" destId="{89A7495F-97A0-4B74-8893-B01EAE13FF16}" srcOrd="1" destOrd="0" presId="urn:microsoft.com/office/officeart/2005/8/layout/pyramid1"/>
    <dgm:cxn modelId="{2A45E709-BA0A-46CC-92EC-E1A5AFDA1EBE}" type="presParOf" srcId="{1099081A-703A-4F1D-B582-504827D06536}" destId="{8C905816-808E-4E93-BDA8-CF4D4BCCE32D}" srcOrd="1" destOrd="0" presId="urn:microsoft.com/office/officeart/2005/8/layout/pyramid1"/>
    <dgm:cxn modelId="{D08095D0-860F-4C9F-8DB9-5F77908F6D17}" type="presParOf" srcId="{8C905816-808E-4E93-BDA8-CF4D4BCCE32D}" destId="{6751BCDA-81B6-40F2-AA8F-EC2F77DD0902}" srcOrd="0" destOrd="0" presId="urn:microsoft.com/office/officeart/2005/8/layout/pyramid1"/>
    <dgm:cxn modelId="{20057921-1064-471A-8219-C9C2ED89BC9D}" type="presParOf" srcId="{8C905816-808E-4E93-BDA8-CF4D4BCCE32D}" destId="{0AA80313-058C-4132-9764-5E8399F699EE}" srcOrd="1" destOrd="0" presId="urn:microsoft.com/office/officeart/2005/8/layout/pyramid1"/>
    <dgm:cxn modelId="{16BC3561-5F58-4839-A20A-7C7E01918074}" type="presParOf" srcId="{1099081A-703A-4F1D-B582-504827D06536}" destId="{FCFA090A-C9DA-4C70-8238-EF79F63BFEA3}" srcOrd="2" destOrd="0" presId="urn:microsoft.com/office/officeart/2005/8/layout/pyramid1"/>
    <dgm:cxn modelId="{B6B12768-82BF-4B4B-A8C2-6C9478B622C1}" type="presParOf" srcId="{FCFA090A-C9DA-4C70-8238-EF79F63BFEA3}" destId="{E9FD8DA0-D26E-4991-9AC8-A5628CF70941}" srcOrd="0" destOrd="0" presId="urn:microsoft.com/office/officeart/2005/8/layout/pyramid1"/>
    <dgm:cxn modelId="{648D3967-3383-4AC4-9504-432944807E3C}" type="presParOf" srcId="{FCFA090A-C9DA-4C70-8238-EF79F63BFEA3}" destId="{59391BF3-7CDE-48E0-AFB5-CA060618B9C0}" srcOrd="1" destOrd="0" presId="urn:microsoft.com/office/officeart/2005/8/layout/pyramid1"/>
    <dgm:cxn modelId="{910AAC19-D923-4EFE-AB9D-15EFBB45C288}" type="presParOf" srcId="{1099081A-703A-4F1D-B582-504827D06536}" destId="{F1148D53-13F0-4F30-8EF9-281258A56735}" srcOrd="3" destOrd="0" presId="urn:microsoft.com/office/officeart/2005/8/layout/pyramid1"/>
    <dgm:cxn modelId="{51B7763F-3A38-4C20-90B7-2D9987BEA821}" type="presParOf" srcId="{F1148D53-13F0-4F30-8EF9-281258A56735}" destId="{762753F6-2D36-46C0-839C-16037B0B6C30}" srcOrd="0" destOrd="0" presId="urn:microsoft.com/office/officeart/2005/8/layout/pyramid1"/>
    <dgm:cxn modelId="{42B43914-D23A-454B-AA8B-CB97EB7BA353}" type="presParOf" srcId="{F1148D53-13F0-4F30-8EF9-281258A56735}" destId="{F3308DB2-6971-42EA-B435-60A18BF0022F}" srcOrd="1" destOrd="0" presId="urn:microsoft.com/office/officeart/2005/8/layout/pyramid1"/>
    <dgm:cxn modelId="{B010E46A-FF9F-4D3A-BEBE-896E56BBE258}" type="presParOf" srcId="{1099081A-703A-4F1D-B582-504827D06536}" destId="{D0DCB6FB-C61D-48F6-A8CE-D2E5B580C5C4}" srcOrd="4" destOrd="0" presId="urn:microsoft.com/office/officeart/2005/8/layout/pyramid1"/>
    <dgm:cxn modelId="{0AA47608-3ACC-46DA-A004-F72C73494350}" type="presParOf" srcId="{D0DCB6FB-C61D-48F6-A8CE-D2E5B580C5C4}" destId="{91361DF0-BDCD-4024-92C0-8821550A101F}" srcOrd="0" destOrd="0" presId="urn:microsoft.com/office/officeart/2005/8/layout/pyramid1"/>
    <dgm:cxn modelId="{E0B09614-2881-4308-B38D-42436A5048FD}" type="presParOf" srcId="{D0DCB6FB-C61D-48F6-A8CE-D2E5B580C5C4}" destId="{DA0804E7-1301-4CFC-8F86-648CEF41A64F}" srcOrd="1" destOrd="0" presId="urn:microsoft.com/office/officeart/2005/8/layout/pyramid1"/>
    <dgm:cxn modelId="{7A1B1740-0C8D-4AEC-9B73-0623A48450C0}" type="presParOf" srcId="{1099081A-703A-4F1D-B582-504827D06536}" destId="{95425044-948F-4C00-B9AA-D7B59BD3427D}" srcOrd="5" destOrd="0" presId="urn:microsoft.com/office/officeart/2005/8/layout/pyramid1"/>
    <dgm:cxn modelId="{A805F792-7C42-4EE9-8C03-09B56A183E88}" type="presParOf" srcId="{95425044-948F-4C00-B9AA-D7B59BD3427D}" destId="{ADB7404B-8899-491D-BC21-6682557202B4}" srcOrd="0" destOrd="0" presId="urn:microsoft.com/office/officeart/2005/8/layout/pyramid1"/>
    <dgm:cxn modelId="{C2F8C08B-2EB4-4BE3-8536-47448FCA9ED5}" type="presParOf" srcId="{95425044-948F-4C00-B9AA-D7B59BD3427D}" destId="{BE3D08D4-1B64-4656-8440-3FE5884B4495}" srcOrd="1" destOrd="0" presId="urn:microsoft.com/office/officeart/2005/8/layout/pyramid1"/>
    <dgm:cxn modelId="{EBF6F396-B23C-45C9-9301-3DFC69C25B58}" type="presParOf" srcId="{1099081A-703A-4F1D-B582-504827D06536}" destId="{2E429D7A-8C8C-4167-93CF-6560B3AB83EC}" srcOrd="6" destOrd="0" presId="urn:microsoft.com/office/officeart/2005/8/layout/pyramid1"/>
    <dgm:cxn modelId="{BEF66953-37E5-40CF-A716-C2C1D6CAD946}" type="presParOf" srcId="{2E429D7A-8C8C-4167-93CF-6560B3AB83EC}" destId="{7902448A-A8E7-4212-A4A1-FCE2BA17B431}" srcOrd="0" destOrd="0" presId="urn:microsoft.com/office/officeart/2005/8/layout/pyramid1"/>
    <dgm:cxn modelId="{C4AC3067-7AEA-49EB-817D-1CB56241A920}" type="presParOf" srcId="{2E429D7A-8C8C-4167-93CF-6560B3AB83EC}" destId="{C5C265A2-9CAB-4919-B3E8-FCABB9E12D1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AFEF9-F3F1-4474-9E2F-6482FFE6557E}">
      <dsp:nvSpPr>
        <dsp:cNvPr id="0" name=""/>
        <dsp:cNvSpPr/>
      </dsp:nvSpPr>
      <dsp:spPr>
        <a:xfrm>
          <a:off x="3331028" y="0"/>
          <a:ext cx="1110342" cy="903514"/>
        </a:xfrm>
        <a:prstGeom prst="trapezoid">
          <a:avLst>
            <a:gd name="adj" fmla="val 6144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Лекция -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5%</a:t>
          </a:r>
        </a:p>
      </dsp:txBody>
      <dsp:txXfrm>
        <a:off x="3331028" y="0"/>
        <a:ext cx="1110342" cy="903514"/>
      </dsp:txXfrm>
    </dsp:sp>
    <dsp:sp modelId="{6751BCDA-81B6-40F2-AA8F-EC2F77DD0902}">
      <dsp:nvSpPr>
        <dsp:cNvPr id="0" name=""/>
        <dsp:cNvSpPr/>
      </dsp:nvSpPr>
      <dsp:spPr>
        <a:xfrm>
          <a:off x="2775857" y="903514"/>
          <a:ext cx="2220685" cy="903514"/>
        </a:xfrm>
        <a:prstGeom prst="trapezoid">
          <a:avLst>
            <a:gd name="adj" fmla="val 61446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Чтение - 10%</a:t>
          </a:r>
        </a:p>
      </dsp:txBody>
      <dsp:txXfrm>
        <a:off x="3164477" y="903514"/>
        <a:ext cx="1443445" cy="903514"/>
      </dsp:txXfrm>
    </dsp:sp>
    <dsp:sp modelId="{E9FD8DA0-D26E-4991-9AC8-A5628CF70941}">
      <dsp:nvSpPr>
        <dsp:cNvPr id="0" name=""/>
        <dsp:cNvSpPr/>
      </dsp:nvSpPr>
      <dsp:spPr>
        <a:xfrm>
          <a:off x="2220685" y="1807028"/>
          <a:ext cx="3331028" cy="903514"/>
        </a:xfrm>
        <a:prstGeom prst="trapezoid">
          <a:avLst>
            <a:gd name="adj" fmla="val 61446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Аудио и </a:t>
          </a:r>
          <a:r>
            <a:rPr lang="ru-RU" sz="16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видеопросмотр</a:t>
          </a: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- 20%</a:t>
          </a:r>
        </a:p>
      </dsp:txBody>
      <dsp:txXfrm>
        <a:off x="2803615" y="1807028"/>
        <a:ext cx="2165168" cy="903514"/>
      </dsp:txXfrm>
    </dsp:sp>
    <dsp:sp modelId="{762753F6-2D36-46C0-839C-16037B0B6C30}">
      <dsp:nvSpPr>
        <dsp:cNvPr id="0" name=""/>
        <dsp:cNvSpPr/>
      </dsp:nvSpPr>
      <dsp:spPr>
        <a:xfrm>
          <a:off x="1665514" y="2710542"/>
          <a:ext cx="4441371" cy="903514"/>
        </a:xfrm>
        <a:prstGeom prst="trapezoid">
          <a:avLst>
            <a:gd name="adj" fmla="val 61446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Демонстрация - 30%</a:t>
          </a:r>
        </a:p>
      </dsp:txBody>
      <dsp:txXfrm>
        <a:off x="2442754" y="2710542"/>
        <a:ext cx="2886891" cy="903514"/>
      </dsp:txXfrm>
    </dsp:sp>
    <dsp:sp modelId="{91361DF0-BDCD-4024-92C0-8821550A101F}">
      <dsp:nvSpPr>
        <dsp:cNvPr id="0" name=""/>
        <dsp:cNvSpPr/>
      </dsp:nvSpPr>
      <dsp:spPr>
        <a:xfrm>
          <a:off x="1110342" y="3614057"/>
          <a:ext cx="5551714" cy="903514"/>
        </a:xfrm>
        <a:prstGeom prst="trapezoid">
          <a:avLst>
            <a:gd name="adj" fmla="val 61446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Групповое обсуждение - 50%</a:t>
          </a:r>
        </a:p>
      </dsp:txBody>
      <dsp:txXfrm>
        <a:off x="2081892" y="3614057"/>
        <a:ext cx="3608614" cy="903514"/>
      </dsp:txXfrm>
    </dsp:sp>
    <dsp:sp modelId="{ADB7404B-8899-491D-BC21-6682557202B4}">
      <dsp:nvSpPr>
        <dsp:cNvPr id="0" name=""/>
        <dsp:cNvSpPr/>
      </dsp:nvSpPr>
      <dsp:spPr>
        <a:xfrm>
          <a:off x="555171" y="4517571"/>
          <a:ext cx="6662057" cy="903514"/>
        </a:xfrm>
        <a:prstGeom prst="trapezoid">
          <a:avLst>
            <a:gd name="adj" fmla="val 61446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Выполнение практических заданий - 75%</a:t>
          </a:r>
        </a:p>
      </dsp:txBody>
      <dsp:txXfrm>
        <a:off x="1721031" y="4517571"/>
        <a:ext cx="4330337" cy="903514"/>
      </dsp:txXfrm>
    </dsp:sp>
    <dsp:sp modelId="{7902448A-A8E7-4212-A4A1-FCE2BA17B431}">
      <dsp:nvSpPr>
        <dsp:cNvPr id="0" name=""/>
        <dsp:cNvSpPr/>
      </dsp:nvSpPr>
      <dsp:spPr>
        <a:xfrm>
          <a:off x="0" y="5421085"/>
          <a:ext cx="7772400" cy="903514"/>
        </a:xfrm>
        <a:prstGeom prst="trapezoid">
          <a:avLst>
            <a:gd name="adj" fmla="val 61446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других / немедленное применение знаний на практике - 90%</a:t>
          </a:r>
        </a:p>
      </dsp:txBody>
      <dsp:txXfrm>
        <a:off x="1360169" y="5421085"/>
        <a:ext cx="5052060" cy="903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5800"/>
            <a:ext cx="4438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10C9D9-DE9F-41F8-AF41-23574996C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83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90800"/>
            <a:ext cx="853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19600"/>
            <a:ext cx="7010400" cy="1981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7086600"/>
            <a:ext cx="2057400" cy="5334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7086600"/>
            <a:ext cx="3200400" cy="5334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7086600"/>
            <a:ext cx="2057400" cy="533400"/>
          </a:xfrm>
        </p:spPr>
        <p:txBody>
          <a:bodyPr/>
          <a:lstStyle>
            <a:lvl1pPr>
              <a:defRPr/>
            </a:lvl1pPr>
          </a:lstStyle>
          <a:p>
            <a:fld id="{E81BF595-EF43-4B21-A062-FFCCFBB428B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 t="82"/>
          <a:stretch>
            <a:fillRect/>
          </a:stretch>
        </p:blipFill>
        <p:spPr bwMode="auto">
          <a:xfrm>
            <a:off x="228600" y="228600"/>
            <a:ext cx="1871663" cy="73152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89F3B-2F90-4A96-949D-BAD1397664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29525" y="1131888"/>
            <a:ext cx="1743075" cy="5556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97125" y="1131888"/>
            <a:ext cx="5080000" cy="5556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728-052C-422B-987E-8319659CAE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63" y="1131888"/>
            <a:ext cx="6789737" cy="69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397125" y="1971675"/>
            <a:ext cx="3411538" cy="47164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61063" y="1971675"/>
            <a:ext cx="3411537" cy="4716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54063" y="7081838"/>
            <a:ext cx="2095500" cy="5175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36938" y="7081838"/>
            <a:ext cx="3184525" cy="5175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08838" y="7081838"/>
            <a:ext cx="2095500" cy="517525"/>
          </a:xfrm>
        </p:spPr>
        <p:txBody>
          <a:bodyPr/>
          <a:lstStyle>
            <a:lvl1pPr>
              <a:defRPr/>
            </a:lvl1pPr>
          </a:lstStyle>
          <a:p>
            <a:fld id="{96FED183-70E3-42B0-B284-BC22C76B17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63" y="1131888"/>
            <a:ext cx="6789737" cy="69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397125" y="1971675"/>
            <a:ext cx="3411538" cy="4716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61063" y="1971675"/>
            <a:ext cx="3411537" cy="4716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54063" y="7081838"/>
            <a:ext cx="2095500" cy="5175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36938" y="7081838"/>
            <a:ext cx="3184525" cy="5175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08838" y="7081838"/>
            <a:ext cx="2095500" cy="517525"/>
          </a:xfrm>
        </p:spPr>
        <p:txBody>
          <a:bodyPr/>
          <a:lstStyle>
            <a:lvl1pPr>
              <a:defRPr/>
            </a:lvl1pPr>
          </a:lstStyle>
          <a:p>
            <a:fld id="{942C9AA5-86F1-463B-9F72-3CE5868E80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63" y="1131888"/>
            <a:ext cx="6789737" cy="69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397125" y="1971675"/>
            <a:ext cx="3411538" cy="4716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961063" y="1971675"/>
            <a:ext cx="3411537" cy="47164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54063" y="7081838"/>
            <a:ext cx="2095500" cy="5175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36938" y="7081838"/>
            <a:ext cx="3184525" cy="5175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08838" y="7081838"/>
            <a:ext cx="2095500" cy="517525"/>
          </a:xfrm>
        </p:spPr>
        <p:txBody>
          <a:bodyPr/>
          <a:lstStyle>
            <a:lvl1pPr>
              <a:defRPr/>
            </a:lvl1pPr>
          </a:lstStyle>
          <a:p>
            <a:fld id="{F08A19DC-499F-4D7A-B60D-31C612163B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CDC50-346D-487D-812B-D18F0B69C1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30C5E-501C-4514-AD91-169FF3F196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97125" y="1971675"/>
            <a:ext cx="3411538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61063" y="1971675"/>
            <a:ext cx="3411537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A682A-7FDA-4545-BDD1-033ECD30AB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B4EAD-187C-423A-B851-1344C6FFB0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E1773-0353-42EE-AC9A-E098A8E168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F6075-AE6B-4057-A6B8-F42E21B06C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ABCFC-E84D-4B8C-956D-8854A2E40D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51A44-EA44-434D-8B83-1ECE5D027D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7763" y="1131888"/>
            <a:ext cx="678973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25" y="1971675"/>
            <a:ext cx="6975475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1"/>
            <a:r>
              <a:rPr lang="en-US" alt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defTabSz="1019175">
              <a:defRPr sz="1600" b="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defTabSz="1019175">
              <a:defRPr sz="1600" b="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defRPr sz="1600" b="0">
                <a:latin typeface="Times" pitchFamily="18" charset="0"/>
              </a:defRPr>
            </a:lvl1pPr>
          </a:lstStyle>
          <a:p>
            <a:fld id="{C672E0FF-CD55-44C1-B484-105F38DDDDC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228600"/>
            <a:ext cx="18700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1F4CA1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1F4CA1"/>
          </a:solidFill>
          <a:latin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1F4CA1"/>
          </a:solidFill>
          <a:latin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1F4CA1"/>
          </a:solidFill>
          <a:latin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1F4CA1"/>
          </a:solidFill>
          <a:latin typeface="Arial" charset="0"/>
        </a:defRPr>
      </a:lvl5pPr>
      <a:lvl6pPr marL="457200"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1F4CA1"/>
          </a:solidFill>
          <a:latin typeface="Arial" charset="0"/>
        </a:defRPr>
      </a:lvl6pPr>
      <a:lvl7pPr marL="914400"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1F4CA1"/>
          </a:solidFill>
          <a:latin typeface="Arial" charset="0"/>
        </a:defRPr>
      </a:lvl7pPr>
      <a:lvl8pPr marL="1371600"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1F4CA1"/>
          </a:solidFill>
          <a:latin typeface="Arial" charset="0"/>
        </a:defRPr>
      </a:lvl8pPr>
      <a:lvl9pPr marL="1828800"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1F4CA1"/>
          </a:solidFill>
          <a:latin typeface="Arial" charset="0"/>
        </a:defRPr>
      </a:lvl9pPr>
    </p:titleStyle>
    <p:bodyStyle>
      <a:lvl1pPr marL="225425" indent="-225425" algn="l" defTabSz="1019175" rtl="0" eaLnBrk="0" fontAlgn="base" hangingPunct="0">
        <a:spcBef>
          <a:spcPct val="0"/>
        </a:spcBef>
        <a:spcAft>
          <a:spcPct val="3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25425" algn="l" defTabSz="1019175" rtl="0" eaLnBrk="0" fontAlgn="base" hangingPunct="0">
        <a:spcBef>
          <a:spcPct val="0"/>
        </a:spcBef>
        <a:spcAft>
          <a:spcPct val="35000"/>
        </a:spcAft>
        <a:buChar char="•"/>
        <a:defRPr sz="2000">
          <a:solidFill>
            <a:schemeClr val="tx1"/>
          </a:solidFill>
          <a:latin typeface="+mn-lt"/>
        </a:defRPr>
      </a:lvl2pPr>
      <a:lvl3pPr marL="1341438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45 Helvetica Light" charset="0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45 Helvetica Light" charset="0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45 Helvetica Light" charset="0"/>
        </a:defRPr>
      </a:lvl5pPr>
      <a:lvl6pPr marL="27495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45 Helvetica Light" charset="0"/>
        </a:defRPr>
      </a:lvl6pPr>
      <a:lvl7pPr marL="32067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45 Helvetica Light" charset="0"/>
        </a:defRPr>
      </a:lvl7pPr>
      <a:lvl8pPr marL="36639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45 Helvetica Light" charset="0"/>
        </a:defRPr>
      </a:lvl8pPr>
      <a:lvl9pPr marL="41211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45 Helvetica Light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rt.com/edit/7mzgxin0uw7i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agxedo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ordart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1905000"/>
            <a:ext cx="7696200" cy="2895600"/>
          </a:xfrm>
        </p:spPr>
        <p:txBody>
          <a:bodyPr/>
          <a:lstStyle/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«Применение </a:t>
            </a:r>
            <a:r>
              <a:rPr lang="en-US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online</a:t>
            </a:r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-сервисов при реализации дидактических приемов на уроках информатики»</a:t>
            </a:r>
            <a:endParaRPr lang="ru-RU" sz="4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5410200"/>
            <a:ext cx="7010400" cy="167640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ru-RU" b="1" dirty="0">
                <a:solidFill>
                  <a:srgbClr val="000099"/>
                </a:solidFill>
                <a:latin typeface="Century Gothic" pitchFamily="34" charset="0"/>
              </a:rPr>
              <a:t>Муниципальное образование </a:t>
            </a:r>
            <a:r>
              <a:rPr lang="ru-RU" b="1" dirty="0" err="1">
                <a:solidFill>
                  <a:srgbClr val="000099"/>
                </a:solidFill>
                <a:latin typeface="Century Gothic" pitchFamily="34" charset="0"/>
              </a:rPr>
              <a:t>Брюховецкий</a:t>
            </a:r>
            <a:r>
              <a:rPr lang="ru-RU" b="1" dirty="0">
                <a:solidFill>
                  <a:srgbClr val="000099"/>
                </a:solidFill>
                <a:latin typeface="Century Gothic" pitchFamily="34" charset="0"/>
              </a:rPr>
              <a:t> район</a:t>
            </a:r>
          </a:p>
          <a:p>
            <a:pPr>
              <a:spcAft>
                <a:spcPts val="400"/>
              </a:spcAft>
            </a:pPr>
            <a:r>
              <a:rPr lang="ru-RU" b="1" dirty="0">
                <a:solidFill>
                  <a:srgbClr val="000099"/>
                </a:solidFill>
                <a:latin typeface="Century Gothic" pitchFamily="34" charset="0"/>
              </a:rPr>
              <a:t>МБОУ СОШ №13 ст. </a:t>
            </a:r>
            <a:r>
              <a:rPr lang="ru-RU" b="1" dirty="0" err="1">
                <a:solidFill>
                  <a:srgbClr val="000099"/>
                </a:solidFill>
                <a:latin typeface="Century Gothic" pitchFamily="34" charset="0"/>
              </a:rPr>
              <a:t>Новоджерелиевской</a:t>
            </a:r>
            <a:endParaRPr lang="ru-RU" b="1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spcAft>
                <a:spcPts val="400"/>
              </a:spcAft>
            </a:pPr>
            <a:r>
              <a:rPr lang="ru-RU" b="1" dirty="0">
                <a:solidFill>
                  <a:srgbClr val="000099"/>
                </a:solidFill>
                <a:latin typeface="Century Gothic" pitchFamily="34" charset="0"/>
              </a:rPr>
              <a:t>учитель информатики и математики </a:t>
            </a:r>
          </a:p>
          <a:p>
            <a:pPr>
              <a:spcAft>
                <a:spcPts val="400"/>
              </a:spcAft>
            </a:pPr>
            <a:r>
              <a:rPr lang="ru-RU" b="1" dirty="0">
                <a:solidFill>
                  <a:srgbClr val="000099"/>
                </a:solidFill>
                <a:latin typeface="Century Gothic" pitchFamily="34" charset="0"/>
              </a:rPr>
              <a:t>Бородина Ирина </a:t>
            </a:r>
            <a:r>
              <a:rPr lang="ru-RU" b="1" dirty="0" smtClean="0">
                <a:solidFill>
                  <a:srgbClr val="000099"/>
                </a:solidFill>
                <a:latin typeface="Century Gothic" pitchFamily="34" charset="0"/>
              </a:rPr>
              <a:t>Васильевна</a:t>
            </a:r>
            <a:endParaRPr lang="ru-RU" b="1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28600"/>
            <a:ext cx="7718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Century Gothic" pitchFamily="34" charset="0"/>
                <a:cs typeface="Arial" pitchFamily="34" charset="0"/>
              </a:rPr>
              <a:t>Краевой семинар для учителей информатики и ИКТ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Century Gothic" pitchFamily="34" charset="0"/>
                <a:cs typeface="Arial" pitchFamily="34" charset="0"/>
              </a:rPr>
              <a:t>«Опыт работы по обучению информатике и ИКТ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Century Gothic" pitchFamily="34" charset="0"/>
                <a:cs typeface="Arial" pitchFamily="34" charset="0"/>
              </a:rPr>
              <a:t>в рамках реализации ФГОС: лучшие практики»</a:t>
            </a:r>
            <a:endParaRPr lang="ru-RU" b="1" dirty="0">
              <a:solidFill>
                <a:srgbClr val="000099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7239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Century Gothic" pitchFamily="34" charset="0"/>
              </a:rPr>
              <a:t>11.08.2017 г.</a:t>
            </a: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601" y="609600"/>
            <a:ext cx="2612177" cy="236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0"/>
            <a:ext cx="7848600" cy="1143000"/>
          </a:xfrm>
        </p:spPr>
        <p:txBody>
          <a:bodyPr/>
          <a:lstStyle/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Постановка темы урока. </a:t>
            </a:r>
            <a:b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Мотивация учебной деятельности учащихся</a:t>
            </a:r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219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Сформулировать тему урока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6629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Тема урока «Визуализация информации в текстовых документах»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(7 класс).</a:t>
            </a:r>
            <a:endParaRPr lang="ru-RU" sz="28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изуализация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9803" y="2374710"/>
            <a:ext cx="6305266" cy="388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04800"/>
            <a:ext cx="5181600" cy="1143000"/>
          </a:xfrm>
        </p:spPr>
        <p:txBody>
          <a:bodyPr/>
          <a:lstStyle/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Постановка темы урока. </a:t>
            </a:r>
            <a:b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Мотивация учебной деятельности учащихся</a:t>
            </a:r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19050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Определить тему урока и самые распространенные системы счисления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5029200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Тема урока  «Позиционные системы счисления» и системы счисления: 10-ная, 2-ная, 8-ная и 16-ная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(8 класс). </a:t>
            </a:r>
            <a:endParaRPr lang="ru-RU" sz="28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истемы счисления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490" y="576618"/>
            <a:ext cx="3903259" cy="65099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0"/>
            <a:ext cx="7848600" cy="1143000"/>
          </a:xfrm>
        </p:spPr>
        <p:txBody>
          <a:bodyPr/>
          <a:lstStyle/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Постановка темы урока. </a:t>
            </a:r>
            <a:b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Мотивация учебной деятельности учащихся</a:t>
            </a:r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219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Прочитать главный вопрос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6629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Вопрос «Что такое алгоритм?»  к  уроку по теме «Что такое алгоритм»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(6 класс).</a:t>
            </a:r>
            <a:endParaRPr lang="ru-RU" sz="28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Алгоритм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256" y="2115402"/>
            <a:ext cx="6550925" cy="425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0"/>
            <a:ext cx="7848600" cy="1143000"/>
          </a:xfrm>
        </p:spPr>
        <p:txBody>
          <a:bodyPr/>
          <a:lstStyle/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Постановка темы урока. </a:t>
            </a:r>
            <a:b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Мотивация учебной деятельности учащихся</a:t>
            </a:r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Постановка проблемного вопроса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3048000"/>
            <a:ext cx="281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Проблемный вопрос </a:t>
            </a:r>
          </a:p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«Зачем люди создают модели?» к уроку по теме «Модели объектов и их назначение» </a:t>
            </a:r>
          </a:p>
          <a:p>
            <a:pPr algn="ctr"/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(6 класс).</a:t>
            </a:r>
            <a:endParaRPr lang="ru-RU" sz="28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опрос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600200"/>
            <a:ext cx="4876800" cy="594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0"/>
            <a:ext cx="5334000" cy="6858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Актуализация знаний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609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Приём «лови термин»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381000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Основные понятия: списки, таблицы, диаграммы, схемы, графические изображения к уроку по теме «Визуализация информации в текстовых документах»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(7 класс).</a:t>
            </a:r>
            <a:endParaRPr lang="ru-RU" sz="28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Визуализация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33" y="709684"/>
            <a:ext cx="3998794" cy="60869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76800" y="1905000"/>
            <a:ext cx="5029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Назвать знакомые понятия и объяснить значения используемых слов.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0"/>
            <a:ext cx="7848600" cy="7620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Актуализация знаний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3352800"/>
            <a:ext cx="335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Записаны названия 15-ти компьютерных клавиш: </a:t>
            </a:r>
            <a:r>
              <a:rPr lang="ru-RU" sz="2400" b="0" i="1" dirty="0" err="1" smtClean="0">
                <a:latin typeface="Times New Roman" pitchFamily="18" charset="0"/>
                <a:cs typeface="Times New Roman" pitchFamily="18" charset="0"/>
              </a:rPr>
              <a:t>Alt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0" i="1" dirty="0" err="1" smtClean="0">
                <a:latin typeface="Times New Roman" pitchFamily="18" charset="0"/>
                <a:cs typeface="Times New Roman" pitchFamily="18" charset="0"/>
              </a:rPr>
              <a:t>CapsLock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0" i="1" dirty="0" err="1" smtClean="0">
                <a:latin typeface="Times New Roman" pitchFamily="18" charset="0"/>
                <a:cs typeface="Times New Roman" pitchFamily="18" charset="0"/>
              </a:rPr>
              <a:t>Ctrl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Backspace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Delete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Esc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0" i="1" dirty="0" err="1" smtClean="0">
                <a:latin typeface="Times New Roman" pitchFamily="18" charset="0"/>
                <a:cs typeface="Times New Roman" pitchFamily="18" charset="0"/>
              </a:rPr>
              <a:t>NumLock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1" dirty="0" err="1" smtClean="0">
                <a:latin typeface="Times New Roman" pitchFamily="18" charset="0"/>
                <a:cs typeface="Times New Roman" pitchFamily="18" charset="0"/>
              </a:rPr>
              <a:t>PageDown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1" dirty="0" err="1" smtClean="0">
                <a:latin typeface="Times New Roman" pitchFamily="18" charset="0"/>
                <a:cs typeface="Times New Roman" pitchFamily="18" charset="0"/>
              </a:rPr>
              <a:t>PageUp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1" dirty="0" err="1" smtClean="0">
                <a:latin typeface="Times New Roman" pitchFamily="18" charset="0"/>
                <a:cs typeface="Times New Roman" pitchFamily="18" charset="0"/>
              </a:rPr>
              <a:t>PrintScreen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Shift 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к уроку по теме «Ввод информации в память компьютера» 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(5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класс).</a:t>
            </a:r>
            <a:endParaRPr 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838200"/>
            <a:ext cx="3581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Найти названия компьютерных клавиш на английском языке и правильно их произнести на русском языке.</a:t>
            </a:r>
          </a:p>
        </p:txBody>
      </p:sp>
      <p:pic>
        <p:nvPicPr>
          <p:cNvPr id="8" name="Рисунок 7" descr="Клавиши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5943600" cy="655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0"/>
            <a:ext cx="7848600" cy="6096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Первичное усвоение новых знаний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838200"/>
            <a:ext cx="434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Восстанови определение.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«Облако-выручалочка»</a:t>
            </a:r>
          </a:p>
        </p:txBody>
      </p:sp>
      <p:pic>
        <p:nvPicPr>
          <p:cNvPr id="9" name="Рисунок 8" descr="Алг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533400"/>
            <a:ext cx="3733800" cy="723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400" y="22860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Определение: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– описание конечной последовательности шагов в решении задачи, приводящий от исходных данных к требуемому результату»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200" y="304800"/>
            <a:ext cx="3124200" cy="15240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Первичное усвоение новых знаний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209800"/>
            <a:ext cx="3124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«Облако-выручалочка»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к уроку по теме «Файлы и файловые структуры» </a:t>
            </a:r>
          </a:p>
          <a:p>
            <a:pPr algn="ctr"/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(вопрос «Какие символы запрещено использовать в имени файла?»).</a:t>
            </a:r>
          </a:p>
        </p:txBody>
      </p:sp>
      <p:pic>
        <p:nvPicPr>
          <p:cNvPr id="6" name="Рисунок 5" descr="Символы.png"/>
          <p:cNvPicPr/>
          <p:nvPr/>
        </p:nvPicPr>
        <p:blipFill>
          <a:blip r:embed="rId2" cstate="print"/>
          <a:srcRect l="2198" r="2198"/>
          <a:stretch>
            <a:fillRect/>
          </a:stretch>
        </p:blipFill>
        <p:spPr>
          <a:xfrm>
            <a:off x="152400" y="228600"/>
            <a:ext cx="6858000" cy="731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0" y="152400"/>
            <a:ext cx="4038600" cy="13716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Закрепление и систематизация знаний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3962400"/>
            <a:ext cx="32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Облака слов к уроку по теме «Компьютер – универсальная машина для работы с информацией»</a:t>
            </a:r>
          </a:p>
          <a:p>
            <a:pPr algn="ctr"/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(5 класс). 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1676400"/>
            <a:ext cx="388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Сопоставить устройство и вид информации, с которым оно работает.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Устройства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867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Виды_инф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276600"/>
            <a:ext cx="64008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0"/>
            <a:ext cx="7848600" cy="7620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Закрепление и систематизация знаний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838200"/>
            <a:ext cx="190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в группах.</a:t>
            </a:r>
          </a:p>
          <a:p>
            <a:pPr algn="ctr"/>
            <a:r>
              <a:rPr lang="ru-RU" sz="2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количество устройств ввода (вывода) информации, назвать и обосновать ответ.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6858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«Найди лишнее слово»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и аргументируй свой ответ.</a:t>
            </a:r>
            <a:endParaRPr lang="ru-RU" sz="2800" b="0" dirty="0"/>
          </a:p>
        </p:txBody>
      </p:sp>
      <p:pic>
        <p:nvPicPr>
          <p:cNvPr id="9" name="Рисунок 8" descr="УстройстваВ_В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685800"/>
            <a:ext cx="5943600" cy="60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2057400" y="1219200"/>
          <a:ext cx="7772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14600" y="304800"/>
            <a:ext cx="7162800" cy="769441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ПИРАМИДА ОБУЧЕНИЯ</a:t>
            </a:r>
            <a:endParaRPr lang="ru-RU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848600" cy="9144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Контроль усвоения, обсуждение допущенных ошибок и их коррекция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39676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в парах. Составить отношения между величинами.</a:t>
            </a:r>
            <a:endParaRPr lang="ru-RU" sz="24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Примеры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1295400"/>
            <a:ext cx="64008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6200" y="3711476"/>
            <a:ext cx="205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Облако слов к уроку по теме «Единицы измерения информации» </a:t>
            </a:r>
            <a:r>
              <a:rPr lang="ru-RU" sz="23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(7 класс).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848600" cy="9144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Контроль усвоения, обсуждение допущенных ошибок и их коррекция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1905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Заполнить таблицу, используя облако слов.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57200"/>
            <a:ext cx="18288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Облако слов к уроку по теме </a:t>
            </a:r>
          </a:p>
          <a:p>
            <a:pPr algn="ctr"/>
            <a:r>
              <a:rPr lang="ru-RU" sz="27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Инфор-мационное</a:t>
            </a:r>
            <a:r>
              <a:rPr lang="ru-RU" sz="27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моделиро-вание</a:t>
            </a:r>
            <a:r>
              <a:rPr lang="ru-RU" sz="27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7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(6 класс).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33600" y="2971800"/>
          <a:ext cx="7696200" cy="287207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74360"/>
                <a:gridCol w="3173189"/>
                <a:gridCol w="2148651"/>
              </a:tblGrid>
              <a:tr h="46048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atin typeface="Times New Roman" pitchFamily="18" charset="0"/>
                          <a:cs typeface="Times New Roman" pitchFamily="18" charset="0"/>
                        </a:rPr>
                        <a:t>Информационные модели</a:t>
                      </a:r>
                      <a:endParaRPr lang="ru-RU" sz="32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06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i="1" u="sng" dirty="0">
                          <a:latin typeface="Times New Roman" pitchFamily="18" charset="0"/>
                          <a:cs typeface="Times New Roman" pitchFamily="18" charset="0"/>
                        </a:rPr>
                        <a:t>Образные модели</a:t>
                      </a:r>
                      <a:endParaRPr lang="ru-RU" sz="32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i="1" u="sng" dirty="0">
                          <a:latin typeface="Times New Roman" pitchFamily="18" charset="0"/>
                          <a:cs typeface="Times New Roman" pitchFamily="18" charset="0"/>
                        </a:rPr>
                        <a:t>Смешанные модели</a:t>
                      </a:r>
                      <a:endParaRPr lang="ru-RU" sz="32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i="1" u="sng" dirty="0">
                          <a:latin typeface="Times New Roman" pitchFamily="18" charset="0"/>
                          <a:cs typeface="Times New Roman" pitchFamily="18" charset="0"/>
                        </a:rPr>
                        <a:t>Знаковые модели</a:t>
                      </a:r>
                      <a:endParaRPr lang="ru-RU" sz="32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3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3200" b="0" i="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3200" b="0" i="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3200" b="0" i="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2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3200" b="0" i="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3200" b="0" i="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3200" b="0" i="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 descr="E:\Выступление семинар Краснодар 11 августа 2017\Семинар_11_08_17\Инф_моде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3825"/>
            <a:ext cx="6743700" cy="7648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848600" cy="9144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Контроль усвоения, обсуждение допущенных ошибок и их коррекция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1905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Заполнить таблицу, используя облако слов.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57200"/>
            <a:ext cx="190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Облако слов к уроку по теме </a:t>
            </a:r>
          </a:p>
          <a:p>
            <a:pPr algn="ctr"/>
            <a:r>
              <a:rPr lang="ru-RU" sz="27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«Файлы и файловые структуры»</a:t>
            </a:r>
          </a:p>
          <a:p>
            <a:pPr algn="ctr"/>
            <a:r>
              <a:rPr lang="ru-RU" sz="27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(7 класс).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38400" y="2971800"/>
          <a:ext cx="7467600" cy="202168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219290"/>
                <a:gridCol w="2248310"/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Тип файла</a:t>
                      </a:r>
                      <a:endParaRPr lang="ru-RU" sz="32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Расширение</a:t>
                      </a:r>
                      <a:endParaRPr lang="ru-RU" sz="32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3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3200" b="0" i="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3200" b="0" i="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2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3200" b="0" i="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3200" b="0" i="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Рисунок 6" descr="Типы_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28600"/>
            <a:ext cx="7067550" cy="7343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848600" cy="9144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Творческое применение и добывание знаний в новой ситуации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2192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Подобрать к каждой дате соответствующее событие, пользуясь учебником, справочниками, энциклопедиями.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6477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Облако слов к уроку по теме «Хранение информации» 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(5 класс). </a:t>
            </a:r>
          </a:p>
        </p:txBody>
      </p:sp>
      <p:pic>
        <p:nvPicPr>
          <p:cNvPr id="7" name="Рисунок 6" descr="Даты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1295400"/>
            <a:ext cx="6248400" cy="647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848600" cy="9144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Творческое применение и добывание знаний в новой ситуации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67818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Облако слов к уроку по теме «Всемирная паутина»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(7 класс).</a:t>
            </a:r>
            <a:endParaRPr lang="ru-RU" sz="28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1219200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«Живое»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облако –интерактивный словарик к уроку (или к ДЗ)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Word Art 4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1143000"/>
            <a:ext cx="51054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057400" y="61722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https://wordart.com/edit/7mzgxin0uw7i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848600" cy="9144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Творческое применение и добывание знаний в новой ситуации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54864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Облако слов к уроку по теме «Системы счисления»</a:t>
            </a:r>
          </a:p>
          <a:p>
            <a:pPr algn="ctr"/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(8 класс).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18288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Перевести числа 47, 74, 59 из десятичной системы счисления в 2-ую, 8-ую и 16-ую системы счисления и указать верный ответ.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ист_сч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914400"/>
            <a:ext cx="6497006" cy="6324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848600" cy="9144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Творческое применение и добывание знаний в новой ситуации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6764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ctr"/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1). Самостоятельная работа учащихся с учебником.</a:t>
            </a:r>
          </a:p>
        </p:txBody>
      </p:sp>
      <p:pic>
        <p:nvPicPr>
          <p:cNvPr id="8" name="Рисунок 7" descr="конспект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61722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867400" y="57150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Облако слов к уроку по теме «Форматирование текста»</a:t>
            </a:r>
          </a:p>
          <a:p>
            <a:pPr algn="ctr"/>
            <a:r>
              <a:rPr lang="ru-RU" sz="2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(7 класс).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34290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2). Работа в группах «сильный учит слабого».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228600"/>
            <a:ext cx="2590800" cy="21336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2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Облако слов – опорный конспект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848600" cy="7620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Традиционное составление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синквейна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9144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Начальная, средняя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Работают, обучают, изучают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Учебное заведение для получения знаний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572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«Понятие как форма мышления»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(6 класс).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Задание №86, стр. 82, Рабочая тетрадь</a:t>
            </a:r>
          </a:p>
        </p:txBody>
      </p:sp>
      <p:pic>
        <p:nvPicPr>
          <p:cNvPr id="9" name="Рисунок 8" descr="Школа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2895600"/>
            <a:ext cx="7362052" cy="472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848600" cy="6858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Традиционное составление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синквейна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7620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Сенсорный, многофункциональный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Работает, звенит, помогает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Возможность общения с людьми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Устройство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«Понятие как форма мышления»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(6 класс).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Задание №86, стр. 82, Рабочая тетрадь</a:t>
            </a:r>
          </a:p>
        </p:txBody>
      </p:sp>
      <p:pic>
        <p:nvPicPr>
          <p:cNvPr id="5" name="Рисунок 4" descr="Word Art 9.png"/>
          <p:cNvPicPr/>
          <p:nvPr/>
        </p:nvPicPr>
        <p:blipFill>
          <a:blip r:embed="rId2" cstate="print">
            <a:clrChange>
              <a:clrFrom>
                <a:srgbClr val="F6FEFE"/>
              </a:clrFrom>
              <a:clrTo>
                <a:srgbClr val="F6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0545" y="2286000"/>
            <a:ext cx="5797855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9906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Файл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Текстовый, звуковой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Создавать, хранить, передавать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Поименованная область внешней памяти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айл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2590800"/>
            <a:ext cx="5181600" cy="51816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848600" cy="685800"/>
          </a:xfrm>
        </p:spPr>
        <p:txBody>
          <a:bodyPr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2. Составить рассказ, используя при его составлении слова и фразы данного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синквейна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 обобщения и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систематиза-ции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знаний по теме «Файлы и файловые структуры»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(7 класс)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7772399" cy="121920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Возможности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online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-сервисов для создания «облака слов»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1" y="1524001"/>
            <a:ext cx="7620000" cy="1905000"/>
          </a:xfrm>
          <a:solidFill>
            <a:srgbClr val="0070C0"/>
          </a:solidFill>
          <a:ln w="57150">
            <a:solidFill>
              <a:srgbClr val="FFBA75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533400"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«Облако слов»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(«облако тегов») – это визуальное представление каких-либо ключевых слов, словосочетаний, текста, ссылок на различные интернет-ресурсы.</a:t>
            </a:r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Рисунок 5" descr="Word Art 17(1)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 rot="19893413">
            <a:off x="2255910" y="3499112"/>
            <a:ext cx="6765795" cy="5428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9906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Важная, необходимая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Получать, сообщать, передавать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Ею располагая, можно принимать определенное решение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Разъяснения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467600" cy="685800"/>
          </a:xfrm>
        </p:spPr>
        <p:txBody>
          <a:bodyPr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3. Отредактировать готовый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синквейн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с целью его усовершенствования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 первичного закрепления знаний по теме «Информация и её свойства»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(7 класс)</a:t>
            </a:r>
          </a:p>
        </p:txBody>
      </p:sp>
      <p:pic>
        <p:nvPicPr>
          <p:cNvPr id="9" name="Рисунок 8" descr="Информация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2362200"/>
            <a:ext cx="4736639" cy="541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6858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Круглый, плоский 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Содержит, читается, царапается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Хранит информацию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Память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467600" cy="6096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4. Дописать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синквейн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182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 первичной проверки понимания  по теме «Хранение информации»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(5 класс)</a:t>
            </a:r>
          </a:p>
        </p:txBody>
      </p:sp>
      <p:pic>
        <p:nvPicPr>
          <p:cNvPr id="6" name="Рисунок 5" descr="Диск.png"/>
          <p:cNvPicPr/>
          <p:nvPr/>
        </p:nvPicPr>
        <p:blipFill>
          <a:blip r:embed="rId2" cstate="print">
            <a:clrChange>
              <a:clrFrom>
                <a:srgbClr val="FCFCBF"/>
              </a:clrFrom>
              <a:clrTo>
                <a:srgbClr val="FCFC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4772" y="316054"/>
            <a:ext cx="7403628" cy="7456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68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7620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Маленькая, удобная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Сохраняет, переносит, удаляет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Носитель информации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467600" cy="60960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4. Дописать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синквейн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182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 первичной проверки понимания  по теме «Хранение информации»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(5 класс)</a:t>
            </a:r>
          </a:p>
        </p:txBody>
      </p:sp>
      <p:pic>
        <p:nvPicPr>
          <p:cNvPr id="6" name="Рисунок 5" descr="Флэшка.png"/>
          <p:cNvPicPr/>
          <p:nvPr/>
        </p:nvPicPr>
        <p:blipFill>
          <a:blip r:embed="rId2" cstate="print">
            <a:clrChange>
              <a:clrFrom>
                <a:srgbClr val="F4F3B7"/>
              </a:clrFrom>
              <a:clrTo>
                <a:srgbClr val="F4F3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568171"/>
            <a:ext cx="5029200" cy="7161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685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Флэш-память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09800" y="1524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Внеклассная работа по предмету</a:t>
            </a:r>
            <a:endParaRPr kumimoji="0" lang="ru-RU" sz="28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НТ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1981200"/>
            <a:ext cx="5674352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533400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логотипа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презентации, реферата, творческого задания.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838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Облако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слов-логотип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Нанотехнологии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» к проектной работе по теме «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Нанотехнологическая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информатика» 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(Мелешкина Д., 10 </a:t>
            </a:r>
            <a:r>
              <a:rPr lang="ru-RU" sz="2400" b="0" i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09800" y="1524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Внеклассная работа по предмету</a:t>
            </a:r>
            <a:endParaRPr kumimoji="0" lang="ru-RU" sz="28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"/>
            <a:ext cx="175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образа ученого, писателя (портрет, имя, биография, открытия)</a:t>
            </a:r>
          </a:p>
        </p:txBody>
      </p:sp>
      <p:pic>
        <p:nvPicPr>
          <p:cNvPr id="8" name="Рисунок 7" descr="Пушкин_х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762000"/>
            <a:ext cx="3737586" cy="5105400"/>
          </a:xfrm>
          <a:prstGeom prst="rect">
            <a:avLst/>
          </a:prstGeom>
        </p:spPr>
      </p:pic>
      <p:pic>
        <p:nvPicPr>
          <p:cNvPr id="9" name="Рисунок 8" descr="Эйн_х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2895600"/>
            <a:ext cx="3800827" cy="472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09800" y="1524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Внеклассная работа по предмету</a:t>
            </a:r>
          </a:p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Times New Roman" pitchFamily="18" charset="0"/>
              </a:rPr>
              <a:t>Предметная «Неделя Информатики»</a:t>
            </a:r>
            <a:endParaRPr kumimoji="0" lang="ru-RU" sz="28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334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логотипа команды на облаке слов</a:t>
            </a:r>
          </a:p>
        </p:txBody>
      </p:sp>
      <p:pic>
        <p:nvPicPr>
          <p:cNvPr id="11" name="Рисунок 10" descr="Команда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1216200"/>
            <a:ext cx="6553200" cy="64887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09800" y="1524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Внеклассная работа по предмету</a:t>
            </a:r>
          </a:p>
          <a:p>
            <a:pPr algn="ctr" defTabSz="1019175"/>
            <a:r>
              <a:rPr lang="ru-RU" sz="2800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Предметная «Неделя Информатики»</a:t>
            </a:r>
            <a:endParaRPr kumimoji="0" lang="ru-RU" sz="28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1336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девиза команды в облаке слов</a:t>
            </a:r>
          </a:p>
        </p:txBody>
      </p:sp>
      <p:pic>
        <p:nvPicPr>
          <p:cNvPr id="8" name="Рисунок 7" descr="Девиз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1215759"/>
            <a:ext cx="5410200" cy="65566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09800" y="1524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Внеклассная работа по предмету</a:t>
            </a:r>
          </a:p>
          <a:p>
            <a:pPr algn="ctr" defTabSz="1019175"/>
            <a:r>
              <a:rPr lang="ru-RU" sz="2800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Предметная «Неделя Информатики»</a:t>
            </a:r>
            <a:endParaRPr kumimoji="0" lang="ru-RU" sz="28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«Собрать» загадку из отдельных слов в облаке и разгадать её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971800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«Без языка живет, не ест и не пьет, а говорит и поет»</a:t>
            </a:r>
          </a:p>
        </p:txBody>
      </p:sp>
      <p:pic>
        <p:nvPicPr>
          <p:cNvPr id="9" name="Рисунок 8" descr="Word Art 6(1)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192291"/>
            <a:ext cx="6096000" cy="65801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09800" y="1524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Внеклассная работа по предмету</a:t>
            </a:r>
          </a:p>
          <a:p>
            <a:pPr algn="ctr" defTabSz="1019175"/>
            <a:r>
              <a:rPr lang="ru-RU" sz="2800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Предметная «Неделя Информатики»</a:t>
            </a:r>
            <a:endParaRPr kumimoji="0" lang="ru-RU" sz="28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«Собрать» загадку из отдельных слов в облаке и разгадать её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971800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 что не взглянет этот глаз – все на картинке передаст»</a:t>
            </a:r>
          </a:p>
        </p:txBody>
      </p:sp>
      <p:pic>
        <p:nvPicPr>
          <p:cNvPr id="8" name="Рисунок 7" descr="Word Art 6(2)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1905000"/>
            <a:ext cx="7848600" cy="38197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09800" y="1524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Внеклассная работа по предмету</a:t>
            </a:r>
          </a:p>
          <a:p>
            <a:pPr algn="ctr" defTabSz="1019175"/>
            <a:r>
              <a:rPr lang="ru-RU" sz="2800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Предметная «Неделя Информатики»</a:t>
            </a:r>
            <a:endParaRPr kumimoji="0" lang="ru-RU" sz="28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«Собрать» загадку из отдельных слов в облаке и разгадать её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29718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«Не куст, а с листочками, не рубашка, а сшита, не человек, а рассказывает»</a:t>
            </a:r>
          </a:p>
        </p:txBody>
      </p:sp>
      <p:pic>
        <p:nvPicPr>
          <p:cNvPr id="8" name="Рисунок 7" descr="Word Art 6(3)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1371600"/>
            <a:ext cx="6324600" cy="6324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7848599" cy="160020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Сервис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Tagxedo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ru-RU" sz="2000" dirty="0" smtClean="0">
                <a:ln w="1905"/>
                <a:solidFill>
                  <a:srgbClr val="3004E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(</a:t>
            </a:r>
            <a:r>
              <a:rPr lang="en-US" sz="2000" i="1" u="sng" dirty="0" smtClean="0">
                <a:solidFill>
                  <a:srgbClr val="3004EC"/>
                </a:solidFill>
                <a:latin typeface="Century Gothic" pitchFamily="34" charset="0"/>
                <a:hlinkClick r:id="rId2"/>
              </a:rPr>
              <a:t>http</a:t>
            </a:r>
            <a:r>
              <a:rPr lang="ru-RU" sz="2000" i="1" u="sng" dirty="0" smtClean="0">
                <a:solidFill>
                  <a:srgbClr val="3004EC"/>
                </a:solidFill>
                <a:latin typeface="Century Gothic" pitchFamily="34" charset="0"/>
                <a:hlinkClick r:id="rId2"/>
              </a:rPr>
              <a:t>://</a:t>
            </a:r>
            <a:r>
              <a:rPr lang="en-US" sz="2000" i="1" u="sng" dirty="0" smtClean="0">
                <a:solidFill>
                  <a:srgbClr val="3004EC"/>
                </a:solidFill>
                <a:latin typeface="Century Gothic" pitchFamily="34" charset="0"/>
                <a:hlinkClick r:id="rId2"/>
              </a:rPr>
              <a:t>www</a:t>
            </a:r>
            <a:r>
              <a:rPr lang="ru-RU" sz="2000" i="1" u="sng" dirty="0" smtClean="0">
                <a:solidFill>
                  <a:srgbClr val="3004EC"/>
                </a:solidFill>
                <a:latin typeface="Century Gothic" pitchFamily="34" charset="0"/>
                <a:hlinkClick r:id="rId2"/>
              </a:rPr>
              <a:t>.</a:t>
            </a:r>
            <a:r>
              <a:rPr lang="en-US" sz="2000" i="1" u="sng" dirty="0" err="1" smtClean="0">
                <a:solidFill>
                  <a:srgbClr val="3004EC"/>
                </a:solidFill>
                <a:latin typeface="Century Gothic" pitchFamily="34" charset="0"/>
                <a:hlinkClick r:id="rId2"/>
              </a:rPr>
              <a:t>tagxedo</a:t>
            </a:r>
            <a:r>
              <a:rPr lang="ru-RU" sz="2000" i="1" u="sng" dirty="0" smtClean="0">
                <a:solidFill>
                  <a:srgbClr val="3004EC"/>
                </a:solidFill>
                <a:latin typeface="Century Gothic" pitchFamily="34" charset="0"/>
                <a:hlinkClick r:id="rId2"/>
              </a:rPr>
              <a:t>.</a:t>
            </a:r>
            <a:r>
              <a:rPr lang="en-US" sz="2000" i="1" u="sng" dirty="0" smtClean="0">
                <a:solidFill>
                  <a:srgbClr val="3004EC"/>
                </a:solidFill>
                <a:latin typeface="Century Gothic" pitchFamily="34" charset="0"/>
                <a:hlinkClick r:id="rId2"/>
              </a:rPr>
              <a:t>com</a:t>
            </a:r>
            <a:r>
              <a:rPr lang="ru-RU" sz="2000" i="1" u="sng" dirty="0" smtClean="0">
                <a:solidFill>
                  <a:srgbClr val="3004EC"/>
                </a:solidFill>
                <a:latin typeface="Century Gothic" pitchFamily="34" charset="0"/>
              </a:rPr>
              <a:t>)</a:t>
            </a:r>
            <a:r>
              <a:rPr lang="en-US" sz="2400" dirty="0" smtClean="0">
                <a:ln w="1905"/>
                <a:solidFill>
                  <a:srgbClr val="3004E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/>
            </a:r>
            <a:br>
              <a:rPr lang="en-US" sz="2400" dirty="0" smtClean="0">
                <a:ln w="1905"/>
                <a:solidFill>
                  <a:srgbClr val="3004E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Стартовая страница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7928017" cy="5943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09800" y="1524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В работе классного руководителя</a:t>
            </a:r>
            <a:endParaRPr kumimoji="0" lang="ru-RU" sz="32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066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Облака-логотипы к мероприятиям в классе</a:t>
            </a:r>
          </a:p>
        </p:txBody>
      </p:sp>
      <p:pic>
        <p:nvPicPr>
          <p:cNvPr id="6" name="Рисунок 5" descr="Мой класс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7480660" cy="541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09800" y="1524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В работе классного руководителя</a:t>
            </a:r>
            <a:endParaRPr kumimoji="0" lang="ru-RU" sz="32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066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Облака - поздравительные открытки</a:t>
            </a:r>
          </a:p>
        </p:txBody>
      </p:sp>
      <p:pic>
        <p:nvPicPr>
          <p:cNvPr id="6" name="Рисунок 5" descr="ДеньРожд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1600200"/>
            <a:ext cx="5334000" cy="60241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09800" y="1524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В работе классного руководителя</a:t>
            </a:r>
            <a:endParaRPr kumimoji="0" lang="ru-RU" sz="32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990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Облако - пригласительная на родительское собрание</a:t>
            </a:r>
          </a:p>
        </p:txBody>
      </p:sp>
      <p:pic>
        <p:nvPicPr>
          <p:cNvPr id="7" name="Рисунок 6" descr="Word Art 19(2)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1590675"/>
            <a:ext cx="7324725" cy="61817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Word Art 2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tretch>
            <a:fillRect/>
          </a:stretch>
        </p:blipFill>
        <p:spPr>
          <a:xfrm>
            <a:off x="2209800" y="1143000"/>
            <a:ext cx="7848600" cy="545144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33600" y="2286000"/>
            <a:ext cx="769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«Применение </a:t>
            </a:r>
            <a:r>
              <a:rPr kumimoji="0" lang="en-US" sz="4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online</a:t>
            </a:r>
            <a:r>
              <a:rPr kumimoji="0" lang="ru-RU" sz="4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-сервисов при реализации дидактических приемов на уроках информатики»</a:t>
            </a:r>
            <a:endParaRPr kumimoji="0" lang="ru-RU" sz="42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620000" cy="99060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Редактор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создания «облака слов»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80010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686800" cy="129540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Сервис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Word Art </a:t>
            </a:r>
            <a:r>
              <a:rPr lang="ru-RU" i="1" dirty="0" smtClean="0">
                <a:latin typeface="Century Gothic" pitchFamily="34" charset="0"/>
              </a:rPr>
              <a:t>(</a:t>
            </a:r>
            <a:r>
              <a:rPr lang="en-US" i="1" dirty="0" err="1" smtClean="0">
                <a:latin typeface="Century Gothic" pitchFamily="34" charset="0"/>
              </a:rPr>
              <a:t>Tagul</a:t>
            </a:r>
            <a:r>
              <a:rPr lang="ru-RU" i="1" dirty="0" smtClean="0">
                <a:latin typeface="Century Gothic" pitchFamily="34" charset="0"/>
              </a:rPr>
              <a:t>), 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sz="2000" i="1" u="sng" dirty="0" smtClean="0">
                <a:hlinkClick r:id="rId2"/>
              </a:rPr>
              <a:t>http://</a:t>
            </a:r>
            <a:r>
              <a:rPr lang="en-US" sz="2000" i="1" u="sng" dirty="0" smtClean="0">
                <a:hlinkClick r:id="rId2"/>
              </a:rPr>
              <a:t>www</a:t>
            </a:r>
            <a:r>
              <a:rPr lang="ru-RU" sz="2000" i="1" u="sng" dirty="0" smtClean="0">
                <a:hlinkClick r:id="rId2"/>
              </a:rPr>
              <a:t>.</a:t>
            </a:r>
            <a:r>
              <a:rPr lang="ru-RU" sz="2000" i="1" u="sng" dirty="0" err="1" smtClean="0">
                <a:hlinkClick r:id="rId2"/>
              </a:rPr>
              <a:t>wordart.com</a:t>
            </a:r>
            <a:r>
              <a:rPr lang="ru-RU" sz="20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Стартовая страница</a:t>
            </a: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657184"/>
            <a:ext cx="7341705" cy="61152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7391400" cy="838200"/>
          </a:xfrm>
        </p:spPr>
        <p:txBody>
          <a:bodyPr/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Регистрация</a:t>
            </a:r>
            <a:endParaRPr lang="ru-RU" sz="5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726" y="1447800"/>
            <a:ext cx="7828474" cy="592597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0"/>
            <a:ext cx="7848600" cy="1143000"/>
          </a:xfrm>
          <a:noFill/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Редактор создания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«облака слов»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6705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ол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-10932"/>
            <a:ext cx="6477000" cy="77833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45 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45 Helvetica Light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Chalupa:Applications (Mac OS 9):Microsoft Office 98:Templates:Blank Presentation</Template>
  <TotalTime>3613</TotalTime>
  <Words>1269</Words>
  <Application>Microsoft Office PowerPoint</Application>
  <PresentationFormat>Произвольный</PresentationFormat>
  <Paragraphs>182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Blank Presentation</vt:lpstr>
      <vt:lpstr>«Применение online-сервисов при реализации дидактических приемов на уроках информатики»</vt:lpstr>
      <vt:lpstr>Презентация PowerPoint</vt:lpstr>
      <vt:lpstr>Возможности online-сервисов для создания «облака слов»</vt:lpstr>
      <vt:lpstr>Сервис Tagxedo (http://www.tagxedo.com) Стартовая страница</vt:lpstr>
      <vt:lpstr>Редактор  создания «облака слов»</vt:lpstr>
      <vt:lpstr>Сервис Word Art (Tagul),  http://www.wordart.com)  Стартовая страница</vt:lpstr>
      <vt:lpstr>Регистрация</vt:lpstr>
      <vt:lpstr>Редактор создания  «облака слов»</vt:lpstr>
      <vt:lpstr>Презентация PowerPoint</vt:lpstr>
      <vt:lpstr>1. Постановка темы урока.  Мотивация учебной деятельности учащихся</vt:lpstr>
      <vt:lpstr>1. Постановка темы урока.  Мотивация учебной деятельности учащихся</vt:lpstr>
      <vt:lpstr>1. Постановка темы урока.  Мотивация учебной деятельности учащихся</vt:lpstr>
      <vt:lpstr>1. Постановка темы урока.  Мотивация учебной деятельности учащихся</vt:lpstr>
      <vt:lpstr>2. Актуализация знаний</vt:lpstr>
      <vt:lpstr>2. Актуализация знаний</vt:lpstr>
      <vt:lpstr>3. Первичное усвоение новых знаний</vt:lpstr>
      <vt:lpstr>3. Первичное усвоение новых знаний</vt:lpstr>
      <vt:lpstr>4. Закрепление и систематизация знаний</vt:lpstr>
      <vt:lpstr>4. Закрепление и систематизация знаний</vt:lpstr>
      <vt:lpstr>5. Контроль усвоения, обсуждение допущенных ошибок и их коррекция</vt:lpstr>
      <vt:lpstr>5. Контроль усвоения, обсуждение допущенных ошибок и их коррекция</vt:lpstr>
      <vt:lpstr>5. Контроль усвоения, обсуждение допущенных ошибок и их коррекция</vt:lpstr>
      <vt:lpstr>6. Творческое применение и добывание знаний в новой ситуации</vt:lpstr>
      <vt:lpstr>6. Творческое применение и добывание знаний в новой ситуации</vt:lpstr>
      <vt:lpstr>6. Творческое применение и добывание знаний в новой ситуации</vt:lpstr>
      <vt:lpstr>6. Творческое применение и добывание знаний в новой ситуации</vt:lpstr>
      <vt:lpstr>1. Традиционное составление синквейна</vt:lpstr>
      <vt:lpstr>1. Традиционное составление синквейна</vt:lpstr>
      <vt:lpstr>2. Составить рассказ, используя при его составлении слова и фразы данного синквейна</vt:lpstr>
      <vt:lpstr>3. Отредактировать готовый синквейн с целью его усовершенствования</vt:lpstr>
      <vt:lpstr>4. Дописать синквейн</vt:lpstr>
      <vt:lpstr>4. Дописать синквейн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Creative Media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.</dc:creator>
  <cp:lastModifiedBy>Зося А. Ковалева</cp:lastModifiedBy>
  <cp:revision>305</cp:revision>
  <cp:lastPrinted>2001-07-20T22:27:51Z</cp:lastPrinted>
  <dcterms:created xsi:type="dcterms:W3CDTF">2001-07-19T23:12:51Z</dcterms:created>
  <dcterms:modified xsi:type="dcterms:W3CDTF">2017-09-14T09:31:29Z</dcterms:modified>
</cp:coreProperties>
</file>