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84" r:id="rId4"/>
    <p:sldId id="258" r:id="rId5"/>
    <p:sldId id="287" r:id="rId6"/>
    <p:sldId id="270" r:id="rId7"/>
    <p:sldId id="293" r:id="rId8"/>
    <p:sldId id="294" r:id="rId9"/>
    <p:sldId id="295" r:id="rId10"/>
    <p:sldId id="301" r:id="rId11"/>
    <p:sldId id="302" r:id="rId12"/>
    <p:sldId id="267" r:id="rId13"/>
    <p:sldId id="277" r:id="rId14"/>
    <p:sldId id="283" r:id="rId15"/>
    <p:sldId id="286" r:id="rId16"/>
    <p:sldId id="323" r:id="rId17"/>
    <p:sldId id="325" r:id="rId18"/>
    <p:sldId id="305" r:id="rId19"/>
    <p:sldId id="312" r:id="rId20"/>
    <p:sldId id="313" r:id="rId21"/>
    <p:sldId id="317" r:id="rId22"/>
    <p:sldId id="321" r:id="rId23"/>
    <p:sldId id="309" r:id="rId24"/>
    <p:sldId id="326" r:id="rId25"/>
    <p:sldId id="333" r:id="rId26"/>
    <p:sldId id="330" r:id="rId27"/>
    <p:sldId id="322" r:id="rId28"/>
    <p:sldId id="32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D412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50" d="100"/>
          <a:sy n="50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[Книга1]Лист1!$A$2</c:f>
              <c:strCache>
                <c:ptCount val="1"/>
                <c:pt idx="0">
                  <c:v>начало учебного года</c:v>
                </c:pt>
              </c:strCache>
            </c:strRef>
          </c:tx>
          <c:cat>
            <c:strRef>
              <c:f>[Книга1]Лист1!$B$1:$E$1</c:f>
              <c:strCache>
                <c:ptCount val="4"/>
                <c:pt idx="0">
                  <c:v>пульс человека</c:v>
                </c:pt>
                <c:pt idx="1">
                  <c:v>уровень освещенности</c:v>
                </c:pt>
                <c:pt idx="2">
                  <c:v>температура окружающей среды</c:v>
                </c:pt>
                <c:pt idx="3">
                  <c:v>громкость звука</c:v>
                </c:pt>
              </c:strCache>
            </c:strRef>
          </c:cat>
          <c:val>
            <c:numRef>
              <c:f>[Книга1]Лист1!$B$2:$E$2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0.5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[Книга1]Лист1!$A$3</c:f>
              <c:strCache>
                <c:ptCount val="1"/>
                <c:pt idx="0">
                  <c:v>конец учебного года</c:v>
                </c:pt>
              </c:strCache>
            </c:strRef>
          </c:tx>
          <c:cat>
            <c:strRef>
              <c:f>[Книга1]Лист1!$B$1:$E$1</c:f>
              <c:strCache>
                <c:ptCount val="4"/>
                <c:pt idx="0">
                  <c:v>пульс человека</c:v>
                </c:pt>
                <c:pt idx="1">
                  <c:v>уровень освещенности</c:v>
                </c:pt>
                <c:pt idx="2">
                  <c:v>температура окружающей среды</c:v>
                </c:pt>
                <c:pt idx="3">
                  <c:v>громкость звука</c:v>
                </c:pt>
              </c:strCache>
            </c:strRef>
          </c:cat>
          <c:val>
            <c:numRef>
              <c:f>[Книга1]Лист1!$B$3:$E$3</c:f>
              <c:numCache>
                <c:formatCode>0%</c:formatCode>
                <c:ptCount val="4"/>
                <c:pt idx="0">
                  <c:v>0.8</c:v>
                </c:pt>
                <c:pt idx="1">
                  <c:v>0.60000000000000064</c:v>
                </c:pt>
                <c:pt idx="2">
                  <c:v>0.9</c:v>
                </c:pt>
                <c:pt idx="3">
                  <c:v>0.8</c:v>
                </c:pt>
              </c:numCache>
            </c:numRef>
          </c:val>
        </c:ser>
        <c:shape val="box"/>
        <c:axId val="76518144"/>
        <c:axId val="76519680"/>
        <c:axId val="0"/>
      </c:bar3DChart>
      <c:catAx>
        <c:axId val="76518144"/>
        <c:scaling>
          <c:orientation val="minMax"/>
        </c:scaling>
        <c:axPos val="b"/>
        <c:tickLblPos val="nextTo"/>
        <c:crossAx val="76519680"/>
        <c:crosses val="autoZero"/>
        <c:auto val="1"/>
        <c:lblAlgn val="ctr"/>
        <c:lblOffset val="100"/>
      </c:catAx>
      <c:valAx>
        <c:axId val="76519680"/>
        <c:scaling>
          <c:orientation val="minMax"/>
        </c:scaling>
        <c:axPos val="l"/>
        <c:majorGridlines/>
        <c:numFmt formatCode="0%" sourceLinked="1"/>
        <c:tickLblPos val="nextTo"/>
        <c:crossAx val="765181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462296813763957"/>
          <c:y val="0.20581906243221729"/>
          <c:w val="0.17625448226059251"/>
          <c:h val="0.6499511518120562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[Книга1]Лист1!$A$2</c:f>
              <c:strCache>
                <c:ptCount val="1"/>
                <c:pt idx="0">
                  <c:v>до</c:v>
                </c:pt>
              </c:strCache>
            </c:strRef>
          </c:tx>
          <c:cat>
            <c:strRef>
              <c:f>[Книга1]Лист1!$B$1:$E$1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[Книга1]Лист1!$B$2:$E$2</c:f>
              <c:numCache>
                <c:formatCode>0%</c:formatCode>
                <c:ptCount val="4"/>
                <c:pt idx="0">
                  <c:v>0.8</c:v>
                </c:pt>
                <c:pt idx="1">
                  <c:v>0.86000000000000065</c:v>
                </c:pt>
                <c:pt idx="2">
                  <c:v>0.89000000000000212</c:v>
                </c:pt>
                <c:pt idx="3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[Книга1]Лист1!$A$3</c:f>
              <c:strCache>
                <c:ptCount val="1"/>
                <c:pt idx="0">
                  <c:v>после</c:v>
                </c:pt>
              </c:strCache>
            </c:strRef>
          </c:tx>
          <c:cat>
            <c:strRef>
              <c:f>[Книга1]Лист1!$B$1:$E$1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[Книга1]Лист1!$B$3:$E$3</c:f>
              <c:numCache>
                <c:formatCode>0%</c:formatCode>
                <c:ptCount val="4"/>
                <c:pt idx="0">
                  <c:v>0.86000000000000065</c:v>
                </c:pt>
                <c:pt idx="1">
                  <c:v>0.89000000000000212</c:v>
                </c:pt>
                <c:pt idx="2">
                  <c:v>0.92</c:v>
                </c:pt>
                <c:pt idx="3">
                  <c:v>0.98</c:v>
                </c:pt>
              </c:numCache>
            </c:numRef>
          </c:val>
        </c:ser>
        <c:shape val="box"/>
        <c:axId val="76577024"/>
        <c:axId val="76587008"/>
        <c:axId val="0"/>
      </c:bar3DChart>
      <c:catAx>
        <c:axId val="76577024"/>
        <c:scaling>
          <c:orientation val="minMax"/>
        </c:scaling>
        <c:axPos val="b"/>
        <c:tickLblPos val="nextTo"/>
        <c:crossAx val="76587008"/>
        <c:crosses val="autoZero"/>
        <c:auto val="1"/>
        <c:lblAlgn val="ctr"/>
        <c:lblOffset val="100"/>
      </c:catAx>
      <c:valAx>
        <c:axId val="76587008"/>
        <c:scaling>
          <c:orientation val="minMax"/>
        </c:scaling>
        <c:axPos val="l"/>
        <c:majorGridlines/>
        <c:numFmt formatCode="0%" sourceLinked="1"/>
        <c:tickLblPos val="nextTo"/>
        <c:crossAx val="765770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6535593267415289"/>
          <c:y val="0.22174631255660979"/>
          <c:w val="0.12484585046106028"/>
          <c:h val="0.50568910422382463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C79F8-1218-4016-B572-2929EFEA757D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4BFE-0EA4-4AD4-9D95-494702CC86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38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900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423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0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59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14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5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46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64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57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54BFE-0EA4-4AD4-9D95-494702CC866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31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0BF5F2-CF5C-4680-A3B7-3355E0464EA0}" type="datetimeFigureOut">
              <a:rPr lang="ru-RU" smtClean="0"/>
              <a:pPr/>
              <a:t>11.10.2017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4DA0C4-74BC-42D9-8D9D-D07831B09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оссийская сеть школ здоров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232248" cy="209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48753" y="1556792"/>
            <a:ext cx="479971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2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Ковинская</a:t>
            </a:r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Людмила Анатольевна</a:t>
            </a:r>
            <a:b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endParaRPr lang="ru-RU" sz="2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учитель  географии</a:t>
            </a:r>
          </a:p>
          <a:p>
            <a:pPr algn="ctr"/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СОШ № 30</a:t>
            </a:r>
            <a:endParaRPr lang="ru-RU" sz="2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5877272"/>
            <a:ext cx="7812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b="1" i="1" dirty="0" smtClean="0"/>
              <a:t>       </a:t>
            </a:r>
            <a:r>
              <a:rPr lang="ru-RU" b="1" i="1" dirty="0" smtClean="0"/>
              <a:t>«Быть здоровым, чтобы учиться! Учиться быть здоровым!»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 cstate="print"/>
          <a:srcRect l="27735" t="5556" r="21744" b="45455"/>
          <a:stretch>
            <a:fillRect/>
          </a:stretch>
        </p:blipFill>
        <p:spPr bwMode="auto">
          <a:xfrm>
            <a:off x="1031354" y="1643050"/>
            <a:ext cx="28977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85729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Муниципальный этап  краевого конкурса </a:t>
            </a:r>
            <a:endParaRPr lang="ru-RU" sz="4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 Учитель здоровья России - 201</a:t>
            </a:r>
            <a:r>
              <a:rPr lang="en-US" sz="4000" b="1" dirty="0" smtClean="0">
                <a:solidFill>
                  <a:srgbClr val="FF0000"/>
                </a:solidFill>
                <a:latin typeface="Monotype Corsiva" pitchFamily="66" charset="0"/>
              </a:rPr>
              <a:t>7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601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28775"/>
            <a:ext cx="4387850" cy="324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07035D"/>
                </a:solidFill>
              </a:rPr>
              <a:t>воспитательные</a:t>
            </a:r>
            <a:r>
              <a:rPr lang="ru-RU" dirty="0" smtClean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07035D"/>
                </a:solidFill>
              </a:rPr>
              <a:t>коррекционные;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>
              <a:solidFill>
                <a:srgbClr val="07035D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07035D"/>
                </a:solidFill>
              </a:rPr>
              <a:t>психотерапевтические;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>
              <a:solidFill>
                <a:srgbClr val="07035D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07035D"/>
                </a:solidFill>
              </a:rPr>
              <a:t>диагностические;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>
              <a:solidFill>
                <a:srgbClr val="07035D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07035D"/>
                </a:solidFill>
              </a:rPr>
              <a:t>развивающие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>
              <a:solidFill>
                <a:srgbClr val="07035D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27588" y="1052513"/>
            <a:ext cx="4316412" cy="280828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7035D"/>
            </a:solidFill>
          </a:ln>
        </p:spPr>
        <p:txBody>
          <a:bodyPr>
            <a:normAutofit fontScale="850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rgbClr val="07035D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rgbClr val="07035D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07035D"/>
                </a:solidFill>
              </a:rPr>
              <a:t>Способствуют свершению 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rgbClr val="07035D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07035D"/>
                </a:solidFill>
              </a:rPr>
              <a:t>учениками маленьких 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rgbClr val="07035D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07035D"/>
                </a:solidFill>
              </a:rPr>
              <a:t>открытий!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>
              <a:solidFill>
                <a:srgbClr val="07035D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>
              <a:solidFill>
                <a:srgbClr val="07035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20713"/>
            <a:ext cx="8229600" cy="2873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Задачи </a:t>
            </a:r>
            <a:r>
              <a:rPr lang="ru-RU" sz="2800" b="1" dirty="0" err="1" smtClean="0">
                <a:latin typeface="+mn-lt"/>
              </a:rPr>
              <a:t>здоровьесбережения</a:t>
            </a:r>
            <a:endParaRPr lang="ru-RU" sz="2800" b="1" dirty="0">
              <a:latin typeface="+mn-lt"/>
            </a:endParaRPr>
          </a:p>
        </p:txBody>
      </p:sp>
      <p:pic>
        <p:nvPicPr>
          <p:cNvPr id="6" name="Рисунок 5" descr="Российская сеть школ здоровь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693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4000" dirty="0" smtClean="0"/>
              <a:t>повышение мотивации учащихся к предмету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4000" dirty="0" smtClean="0"/>
              <a:t> повышение познавательной  и творческой активности учащихся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4000" dirty="0" smtClean="0"/>
              <a:t>снижение уровня ситуационной и  личностной тревожности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4000" dirty="0" smtClean="0"/>
              <a:t>активное участие в экологических конкурсах и  проектах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123729" y="620688"/>
            <a:ext cx="6480720" cy="1282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Критерии эффективности </a:t>
            </a:r>
          </a:p>
        </p:txBody>
      </p:sp>
      <p:pic>
        <p:nvPicPr>
          <p:cNvPr id="4" name="Рисунок 3" descr="Российская сеть школ здоровь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04" y="259978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86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63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Система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здоровьесберегающих технологий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latin typeface="Verdana" pitchFamily="34" charset="0"/>
              </a:rPr>
              <a:t> </a:t>
            </a:r>
            <a:br>
              <a:rPr lang="ru-RU" sz="2400" b="1" dirty="0" smtClean="0">
                <a:latin typeface="Verdana" pitchFamily="34" charset="0"/>
              </a:rPr>
            </a:br>
            <a:endParaRPr lang="ru-RU" sz="2400" b="1" dirty="0"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0872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b="1" dirty="0" smtClean="0">
                <a:latin typeface="Arial Black" pitchFamily="34" charset="0"/>
              </a:rPr>
              <a:t>Применение   оздоровительных режимов   адаптационного, щадящего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 , направленных на обеспечение физического, психического и социального благополучия ребенка в различных видах деятельности. </a:t>
            </a:r>
            <a:endParaRPr lang="ru-RU" b="1" dirty="0" smtClean="0"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b="1" i="1" dirty="0">
              <a:latin typeface="Verdana" pitchFamily="34" charset="0"/>
            </a:endParaRPr>
          </a:p>
        </p:txBody>
      </p:sp>
      <p:pic>
        <p:nvPicPr>
          <p:cNvPr id="11" name="Рисунок 10" descr="Российская сеть школ здоров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86124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К\Desktop\Новая папка\фото0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159" y="3500438"/>
            <a:ext cx="3287841" cy="246588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57" name="Picture 1" descr="\\server\Школа30\02 ФОТО ШКОЛЫ\2016-2017\ПОХОДЫ\ГУКОВ ЛЕС\IMG_0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3116"/>
            <a:ext cx="3929090" cy="261939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90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611560" y="1285860"/>
            <a:ext cx="8352928" cy="199912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3"/>
              </a:buBlip>
              <a:tabLst/>
              <a:defRPr/>
            </a:pP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Каждый ребенок ощущает себя личностью с присущими только ему индивидуальными особенностями и способностями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64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3"/>
              </a:buBlip>
              <a:tabLst/>
              <a:defRPr/>
            </a:pP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Сохранить и укрепить  в процессе образовательной деятельности  интеллектуальное, нравственное, психологическое , физическое  здоровье  учеников начальных классов.</a:t>
            </a:r>
          </a:p>
          <a:p>
            <a:pPr>
              <a:buBlip>
                <a:blip r:embed="rId3"/>
              </a:buBlip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У детей появится желание общаться с природой и отражать свои впечатления через различные виды деятельности;</a:t>
            </a:r>
          </a:p>
          <a:p>
            <a:pPr>
              <a:buBlip>
                <a:blip r:embed="rId3"/>
              </a:buBlip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Сформируется осознанно-правильное отношение к объектам и явлениям природы;</a:t>
            </a:r>
          </a:p>
          <a:p>
            <a:pPr>
              <a:buBlip>
                <a:blip r:embed="rId3"/>
              </a:buBlip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Сформируются основы экологической культуры детей;</a:t>
            </a:r>
          </a:p>
          <a:p>
            <a:pPr>
              <a:buBlip>
                <a:blip r:embed="rId3"/>
              </a:buBlip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Развивается взаимопонимание и взаимопомощь между детьми, родителями, педагогами;</a:t>
            </a:r>
          </a:p>
          <a:p>
            <a:pPr>
              <a:buBlip>
                <a:blip r:embed="rId3"/>
              </a:buBlip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Дети научатся экспериментировать, анализировать, делать выводы.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endParaRPr kumimoji="0" lang="en-US" sz="64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q"/>
              <a:defRPr/>
            </a:pPr>
            <a:endParaRPr lang="en-US" sz="49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endParaRPr kumimoji="0" lang="ru-RU" sz="23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96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endParaRPr kumimoji="0" lang="ru-RU" sz="96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Рисунок 2" descr="Российская сеть школ здоровь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62068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Ожидаемый результат:</a:t>
            </a:r>
          </a:p>
        </p:txBody>
      </p:sp>
      <p:pic>
        <p:nvPicPr>
          <p:cNvPr id="4098" name="Picture 2" descr="C:\Users\ПК\Desktop\613327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29066"/>
            <a:ext cx="3857652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512784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500" b="1" dirty="0" smtClean="0">
                <a:latin typeface="Arial Black" pitchFamily="34" charset="0"/>
              </a:rPr>
              <a:t>Повышение и популяризация  престижа здорового образа жизни;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b="1" dirty="0" smtClean="0">
                <a:latin typeface="Arial Black" pitchFamily="34" charset="0"/>
              </a:rPr>
              <a:t> Снижение уровня  заболеваний,  пропусков уроков по болезни.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b="1" dirty="0" smtClean="0">
                <a:latin typeface="Arial Black" pitchFamily="34" charset="0"/>
              </a:rPr>
              <a:t>Рост физической и санитарно-гигиенической культуры учащихся.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b="1" dirty="0" smtClean="0">
                <a:latin typeface="Arial Black" pitchFamily="34" charset="0"/>
              </a:rPr>
              <a:t>Формирование устойчивого интереса и потребностей к занятиям физкультурой и спортом, здоровому и активному образу жизни.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b="1" dirty="0" smtClean="0">
                <a:latin typeface="Arial Black" pitchFamily="34" charset="0"/>
              </a:rPr>
              <a:t>Приобретение учащимися устойчивых навыков обеспечения безопасной жизнедеятельности как важного условия самореализации личности.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500" b="1" dirty="0" smtClean="0">
                <a:latin typeface="Arial Black" pitchFamily="34" charset="0"/>
              </a:rPr>
              <a:t>Укрепление морально-психологического здоровья учащихся, развитие их коммуникативных способностей, нравственное и эстетической совершенствование личности каждого ребенка.</a:t>
            </a:r>
          </a:p>
          <a:p>
            <a:pPr lvl="0" algn="just">
              <a:buFont typeface="Wingdings" pitchFamily="2" charset="2"/>
              <a:buChar char="q"/>
              <a:defRPr/>
            </a:pPr>
            <a:r>
              <a:rPr lang="ru-RU" sz="1500" b="1" dirty="0" smtClean="0">
                <a:latin typeface="Arial Black" pitchFamily="34" charset="0"/>
              </a:rPr>
              <a:t>Повышение компетенции   взрослых в сохранении и укреплении физического, нравственного, морального и социального здоровья школьников. </a:t>
            </a:r>
          </a:p>
          <a:p>
            <a:pPr lvl="0" algn="just">
              <a:buFont typeface="Wingdings" pitchFamily="2" charset="2"/>
              <a:buChar char="q"/>
              <a:defRPr/>
            </a:pPr>
            <a:r>
              <a:rPr lang="ru-RU" sz="1500" b="1" dirty="0" smtClean="0">
                <a:latin typeface="Arial Black" pitchFamily="34" charset="0"/>
              </a:rPr>
              <a:t>Развитие научно-исследовательской работы;  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ru-RU" sz="1500" b="1" dirty="0" smtClean="0">
                <a:latin typeface="Arial Black" pitchFamily="34" charset="0"/>
              </a:rPr>
              <a:t> Обмен опытом и практическими знаниями </a:t>
            </a:r>
          </a:p>
          <a:p>
            <a:pPr lvl="0">
              <a:defRPr/>
            </a:pPr>
            <a:endParaRPr lang="ru-RU" b="1" dirty="0" smtClean="0"/>
          </a:p>
          <a:p>
            <a:pPr lvl="0">
              <a:defRPr/>
            </a:pPr>
            <a:endParaRPr lang="ru-RU" b="1" dirty="0" smtClean="0"/>
          </a:p>
          <a:p>
            <a:pPr lvl="0">
              <a:defRPr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056784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Результатом    моего  участия   в проекте Школы здоровья  России является:</a:t>
            </a:r>
          </a:p>
        </p:txBody>
      </p:sp>
      <p:pic>
        <p:nvPicPr>
          <p:cNvPr id="4" name="Рисунок 3" descr="Российская сеть школ здоров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429132"/>
            <a:ext cx="7686700" cy="2214578"/>
          </a:xfrm>
        </p:spPr>
        <p:txBody>
          <a:bodyPr>
            <a:normAutofit fontScale="92500" lnSpcReduction="10000"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– это драгоценность, и притом единственная, ради которой действительно стоит не только не жалеть времени, сил, трудов и всяких благ, но и жертвовать ради него частицей самой жизни, поскольку жизнь без него становится нестерпимой и унизительной. Без здоровья меркнут и гибнут радость, мудрость, знания и добродетели.            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Французский писатель Мишель Монтень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380312" cy="62482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 МЫ ЗА  ЗДОРОВЫЙ ОБРАЗ ЖИЗНИ!</a:t>
            </a:r>
            <a:endParaRPr lang="ru-RU" sz="2800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Российская сеть школ здоров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Новая папка\поход 17-19 июня 17\153___01\IMG_2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071546"/>
            <a:ext cx="5500726" cy="412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Глобальное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потепление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   Наши проекты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428860" y="19288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643438" y="30003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643834" y="20716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00430" y="450057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Ртутная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421481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Экологический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десант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\\server\Школа30\02 ФОТО ШКОЛЫ\2016-2017\Слет экоотрядов\1E0A819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4143404" cy="2762269"/>
          </a:xfrm>
          <a:prstGeom prst="rect">
            <a:avLst/>
          </a:prstGeom>
          <a:noFill/>
        </p:spPr>
      </p:pic>
      <p:pic>
        <p:nvPicPr>
          <p:cNvPr id="6" name="Picture 5" descr="\\server\Школа30\02 ФОТО ШКОЛЫ\2015-2016 учебный год\УЧЕБНЫЕ ГОД\ЭКОЛОГИЯ\Ртутная безопасность\IMG_7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29000"/>
            <a:ext cx="3857651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71477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Проект                                     « Ртутная безопасность»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8"/>
            <a:ext cx="7772400" cy="114300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Ковинская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Л.А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arhivurokov.ru/multiurok/html/2017/07/27/s_5979eafe8a84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357826"/>
            <a:ext cx="1738282" cy="130371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6" name="Picture 2" descr="http://primorye24.ru/uploads/media/news/0001/35/thumb_34352_news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5346709" cy="303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0010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Сохранение благоприятной окружающей среды, природных ресурсов и здоровья населения, при обращении с ртуть содержащими отходами. 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Проведение мониторинга за обращением ртутьсодержащих ламп и приборов на территории города.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Создание необходимых условий, приобретение специального оборудования и материалов, обеспечивающих экологическую безопасность населения при обращении с ртутьсодержащими отходами.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Воспитывать ответственное отношение к окружающей среде, культуру поведения 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arhivurokov.ru/multiurok/html/2017/07/27/s_5979eafe8a84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94" y="5429264"/>
            <a:ext cx="1595406" cy="1196555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935088" y="5462464"/>
            <a:ext cx="8208912" cy="1395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«Мы живем в мире, в котором люди гораздо больше знают об устройстве автомобиля или о работе компьютера, чем о том, что происходит внутри их собственного организма»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                                                                                 </a:t>
            </a:r>
            <a:r>
              <a:rPr kumimoji="0" lang="ru-RU" sz="1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Тревор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ru-RU" sz="1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Уэнстон</a:t>
            </a:r>
            <a:endParaRPr kumimoji="0" lang="ru-RU" sz="1600" b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Рисунок 2" descr="Российская сеть школ здоров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МБОУ СОШ №30  с 2013 года - участник  Российской  сети  Школ здоровья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Цель   и направления  работы школы   </a:t>
            </a:r>
            <a:r>
              <a:rPr lang="ru-RU" sz="2400" b="1" dirty="0" smtClean="0">
                <a:latin typeface="Arial Black" pitchFamily="34" charset="0"/>
              </a:rPr>
              <a:t>–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q"/>
              <a:defRPr/>
            </a:pPr>
            <a:r>
              <a:rPr lang="ru-RU" sz="2400" b="1" dirty="0" smtClean="0">
                <a:latin typeface="Arial Black" pitchFamily="34" charset="0"/>
              </a:rPr>
              <a:t>сохранение  и укрепление  здоровья обучающихся  , повышение успеваемости.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q"/>
              <a:defRPr/>
            </a:pPr>
            <a:r>
              <a:rPr lang="ru-RU" sz="2400" b="1" dirty="0" smtClean="0">
                <a:latin typeface="Arial Black" pitchFamily="34" charset="0"/>
              </a:rPr>
              <a:t>распространение информации о здоровье школьников; 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q"/>
              <a:defRPr/>
            </a:pPr>
            <a:r>
              <a:rPr lang="ru-RU" sz="2400" b="1" dirty="0" smtClean="0">
                <a:latin typeface="Arial Black" pitchFamily="34" charset="0"/>
              </a:rPr>
              <a:t>развитие научно-исследовательской работы; 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q"/>
              <a:defRPr/>
            </a:pPr>
            <a:r>
              <a:rPr lang="ru-RU" sz="2400" b="1" dirty="0" smtClean="0">
                <a:latin typeface="Arial Black" pitchFamily="34" charset="0"/>
              </a:rPr>
              <a:t> обмен опытом и практическими знаниями </a:t>
            </a:r>
          </a:p>
        </p:txBody>
      </p:sp>
    </p:spTree>
  </p:cSld>
  <p:clrMapOvr>
    <a:masterClrMapping/>
  </p:clrMapOvr>
  <p:transition advTm="729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86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АКТУАЛЬНОСТЬ ПРОБЛЕМЫ: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Отработанные ртутьсодержащие лампы (в т.ч. энергосберегающие), приборы с ртутным наполнением требуют надлежащего сбора, накопления, транспортировки и утилизации.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Несоблюдение предъявляемых требований может повлечь причинение вреда жизни, здоровью граждан, вреда животным, растениям и окружающей среде.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Ртутьсодержащие отходы отнесены к отходам I класса опасности – чрезвычайно опасные. Степень вредного воздействия на окружающую среду – очень высокая с необратимым нарушением в экологических системах, период восстановления нарушенных такими отходами экосистем отсутствует. По гигиенической классификации химическое вещество «ртуть» также относится к первому классу опасности.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Особую опасность могут нести загрязненные ртутью компоненты окружающей среды (почва, водные объекты), а также строения, которые в течение десятков лет могут быть источниками выделения паров ртути.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 связи с этим, очень важно правильно создать необходимые условия и организовать сбор и хранение, транспортировку и передачу на утилизацию ртутьсодержащих отходов как от предприятий и организаций, так и от населения города, и не допустить загрязнения городских территорий ртутью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146" name="Picture 2" descr="https://arhivurokov.ru/multiurok/html/2017/07/27/s_5979eafe8a84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715024"/>
            <a:ext cx="1523968" cy="114297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7108112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Участники проекта:</a:t>
            </a:r>
            <a:endParaRPr lang="ru-RU" sz="2400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обучающиеся: 5;6;7;8;9  классов МБОУ СОШ № 30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 учителя;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родители;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arhivurokov.ru/multiurok/html/2017/07/27/s_5979eafe8a849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143512"/>
            <a:ext cx="1881158" cy="1410869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rcxtrack.com.ua/wp-content/uploads/2014/05/RNGWbFQSHX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74" y="357166"/>
            <a:ext cx="8929082" cy="6327232"/>
          </a:xfrm>
          <a:prstGeom prst="rect">
            <a:avLst/>
          </a:prstGeom>
          <a:noFill/>
        </p:spPr>
      </p:pic>
      <p:pic>
        <p:nvPicPr>
          <p:cNvPr id="61443" name="Picture 3" descr="C:\Users\ПК\Desktop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30" y="5685247"/>
            <a:ext cx="1563670" cy="117275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893895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7872442" cy="141763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Расклеиваем предупреждающие листовки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rhivurokov.ru/multiurok/html/2017/07/27/s_5979eafe8a849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81" y="5429264"/>
            <a:ext cx="1619219" cy="121441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Проект « Ртутная безопасность» в цифрах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Приняли участие                     220 человек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Утилизировано: лампочек –   200 штук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батареек –     400 штук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Проведено акций:                    10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Выпущено листовок:               200 штук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Проведено  классных часов:   11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67544" y="1988840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Овладение практическими знаниями  и навыками экологической культуры 2016-2017 учебный год учащиеся 7-8 класса.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29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Количество учащихся, принявших участие в проектах по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здоровьесбережению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( Экологический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десант,Ртутная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безопасность, Глобальное потепление)</a:t>
            </a:r>
            <a:endParaRPr kumimoji="0" lang="ru-RU" sz="1600" b="1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8305800" cy="7191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 Black" pitchFamily="34" charset="0"/>
                <a:cs typeface="Times New Roman" pitchFamily="18" charset="0"/>
              </a:rPr>
              <a:t>Сравнительная таблица 2016-2017 учебный год (7 класс)</a:t>
            </a:r>
            <a:endParaRPr lang="ru-RU" sz="1800" b="1" dirty="0"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51520" y="2276872"/>
          <a:ext cx="86409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Российская сеть школ здоровь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143512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65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Непосредственное участие учащихся в организации экологических мероприятий.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Повышение уровня знаний об экологии родного края.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Развитие интереса к решению проблемы утилизации ртутьсодержащих отходов.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Самостоятельная работа над созданием предупреждающих  листовок.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Публикация статьи в районной газете          « Ртутная безопасность у нас дома».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 проекта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 Ртутная безопасность»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2466" name="Picture 2" descr="C:\Users\ПК\Desktop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357826"/>
            <a:ext cx="1587483" cy="119061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ages.myshared.ru/6/594021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9395" name="Picture 3" descr="C:\Users\ПК\Desktop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61" y="5024446"/>
            <a:ext cx="2444739" cy="183355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оссийская сеть школ здоров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87824" y="620688"/>
            <a:ext cx="3809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Модель выпускника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«Школы здоровья»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62931"/>
            <a:ext cx="7632848" cy="528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98884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Сохранение и укрепление здоровья </a:t>
            </a: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детей, формирование экологической грамотности </a:t>
            </a:r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является приоритетным направлением деятельности </a:t>
            </a: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школы.</a:t>
            </a:r>
          </a:p>
          <a:p>
            <a:pPr algn="just">
              <a:buFont typeface="Wingdings" pitchFamily="2" charset="2"/>
              <a:buChar char="q"/>
            </a:pPr>
            <a:endParaRPr lang="ru-RU" sz="2400" b="1" i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ФГОС направлен на охрану и укрепление физического и психического, социального здоровья детей, в том числе их эмоционального благополучия.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6" name="Рисунок 5" descr="Российская сеть школ здоров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620688"/>
            <a:ext cx="466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Актуальность работы: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66124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Мы говорим не об обучении, а о школьной среде. </a:t>
            </a:r>
          </a:p>
          <a:p>
            <a:pPr marL="342900" indent="-34290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Не о знаниях школы, а о  жизненных компетенциях.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6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4614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Цель работы: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формирование потребности в здоровом образе жизни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b="1" dirty="0" smtClean="0">
                <a:latin typeface="Arial Black" pitchFamily="34" charset="0"/>
                <a:cs typeface="Times New Roman" pitchFamily="18" charset="0"/>
              </a:rPr>
            </a:br>
            <a:endParaRPr lang="ru-RU" b="1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Задачи работы:</a:t>
            </a:r>
            <a:endParaRPr lang="ru-RU" dirty="0" smtClean="0"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ts val="3000"/>
              </a:lnSpc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учить ценить, беречь и укреплять своё здоровье</a:t>
            </a:r>
          </a:p>
          <a:p>
            <a:pPr algn="ctr">
              <a:lnSpc>
                <a:spcPts val="3000"/>
              </a:lnSpc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способствовать овладению умениями организовывать </a:t>
            </a:r>
            <a:r>
              <a:rPr lang="ru-RU" sz="280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здоровьесберегающую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жизнедеятельность</a:t>
            </a:r>
          </a:p>
          <a:p>
            <a:pPr algn="ctr">
              <a:lnSpc>
                <a:spcPts val="3000"/>
              </a:lnSpc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воспитывать культуру здоровья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оссийская сеть школ здоров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564243"/>
            <a:ext cx="82444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Анализ исходного состояния здоровья, физического развития и физической подготовленности учеников , здоровье сберегающей среды МБОУ СОШ № 30.</a:t>
            </a:r>
          </a:p>
          <a:p>
            <a:pPr marL="285750" indent="-285750"/>
            <a:endParaRPr lang="ru-RU" sz="2000" b="1" i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Организация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здоровьесберегающего образовательного пространства в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МБОУ СОШ № 30.</a:t>
            </a:r>
          </a:p>
          <a:p>
            <a:pPr marL="285750" indent="-285750"/>
            <a:endParaRPr lang="ru-RU" sz="2000" b="1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Освоение методик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приёмов </a:t>
            </a:r>
            <a:r>
              <a:rPr lang="ru-RU" sz="2000" b="1" i="1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здоровьесбережения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.</a:t>
            </a:r>
          </a:p>
          <a:p>
            <a:pPr marL="285750" indent="-285750"/>
            <a:endParaRPr lang="ru-RU" sz="2000" b="1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Внедрение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разнообразных форм работы по сохранению и укреплению здоровья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детей ,экологической грамотности.</a:t>
            </a:r>
          </a:p>
          <a:p>
            <a:pPr marL="285750" indent="-285750"/>
            <a:endParaRPr lang="ru-RU" sz="2000" b="1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Работа здоровьесберегающей направленности с родителями.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548680"/>
            <a:ext cx="6126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Этапы внедрения </a:t>
            </a:r>
          </a:p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здоровосберегающих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технологий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Российская сеть школ здоровь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1285852" y="1700809"/>
            <a:ext cx="6715172" cy="358558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/>
              <a:t>напряженная поза во время урока,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/>
              <a:t> ограниченное пространство,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/>
              <a:t> требования дисциплины,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/>
              <a:t> оценочная стимуляция,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dirty="0" smtClean="0"/>
              <a:t> возрастание нагрузок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692150"/>
            <a:ext cx="8567737" cy="3603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Проблемное поле</a:t>
            </a:r>
            <a:b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 «школьных традиций»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79613" y="5643578"/>
            <a:ext cx="4824412" cy="873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>Ох,  и сложна,  жизнь ученика!</a:t>
            </a:r>
          </a:p>
        </p:txBody>
      </p:sp>
      <p:pic>
        <p:nvPicPr>
          <p:cNvPr id="6" name="Рисунок 5" descr="Российская сеть школ здоровь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86" y="153046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0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/>
          <p:cNvSpPr>
            <a:spLocks noGrp="1" noChangeArrowheads="1"/>
          </p:cNvSpPr>
          <p:nvPr>
            <p:ph idx="1"/>
          </p:nvPr>
        </p:nvSpPr>
        <p:spPr>
          <a:xfrm>
            <a:off x="714375" y="1500188"/>
            <a:ext cx="2578100" cy="2016125"/>
          </a:xfrm>
          <a:prstGeom prst="rightArrow">
            <a:avLst>
              <a:gd name="adj1" fmla="val 50000"/>
              <a:gd name="adj2" fmla="val 31969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Диагностические  методики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20713"/>
            <a:ext cx="7812360" cy="863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7035D"/>
                </a:solidFill>
                <a:latin typeface="+mn-lt"/>
                <a:cs typeface="Times New Roman" pitchFamily="18" charset="0"/>
              </a:rPr>
              <a:t>Направления  интеграции литературы, музыки,</a:t>
            </a:r>
            <a:br>
              <a:rPr lang="ru-RU" sz="2400" b="1" dirty="0" smtClean="0">
                <a:solidFill>
                  <a:srgbClr val="07035D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rgbClr val="07035D"/>
                </a:solidFill>
                <a:latin typeface="+mn-lt"/>
                <a:cs typeface="Times New Roman" pitchFamily="18" charset="0"/>
              </a:rPr>
              <a:t>географии, биологии </a:t>
            </a:r>
            <a:r>
              <a:rPr lang="ru-RU" sz="2400" b="1" dirty="0" smtClean="0">
                <a:solidFill>
                  <a:srgbClr val="07035D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7035D"/>
                </a:solidFill>
                <a:latin typeface="+mn-lt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07035D"/>
                </a:solidFill>
                <a:latin typeface="+mn-lt"/>
                <a:cs typeface="Times New Roman" pitchFamily="18" charset="0"/>
              </a:rPr>
              <a:t> психологии.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539750" y="4143375"/>
            <a:ext cx="2808288" cy="2017713"/>
          </a:xfrm>
          <a:prstGeom prst="rightArrow">
            <a:avLst>
              <a:gd name="adj1" fmla="val 50000"/>
              <a:gd name="adj2" fmla="val 321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</a:rPr>
              <a:t>Психолого-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</a:rPr>
              <a:t>педагогические техники</a:t>
            </a: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5857875" y="4071938"/>
            <a:ext cx="2590800" cy="1871662"/>
          </a:xfrm>
          <a:prstGeom prst="rightArrow">
            <a:avLst>
              <a:gd name="adj1" fmla="val 50000"/>
              <a:gd name="adj2" fmla="val 34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Уроки путешествия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5795963" y="1412875"/>
            <a:ext cx="2590800" cy="2087563"/>
          </a:xfrm>
          <a:prstGeom prst="rightArrow">
            <a:avLst>
              <a:gd name="adj1" fmla="val 50000"/>
              <a:gd name="adj2" fmla="val 310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</a:rPr>
              <a:t>Кинезиологические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</a:rPr>
              <a:t>упражнения</a:t>
            </a:r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>
          <a:xfrm>
            <a:off x="3143250" y="2714625"/>
            <a:ext cx="2578100" cy="2016125"/>
          </a:xfrm>
          <a:prstGeom prst="rightArrow">
            <a:avLst>
              <a:gd name="adj1" fmla="val 50000"/>
              <a:gd name="adj2" fmla="val 31969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Экскурсии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8" name="Рисунок 7" descr="Российская сеть школ здоровь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3046"/>
            <a:ext cx="1368152" cy="13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8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549275"/>
            <a:ext cx="6712868" cy="8524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Х</a:t>
            </a:r>
            <a:r>
              <a:rPr lang="ru-RU" sz="1800" b="1" dirty="0" smtClean="0">
                <a:latin typeface="+mn-lt"/>
              </a:rPr>
              <a:t>арактеристика деятельности учащихся </a:t>
            </a:r>
            <a:endParaRPr lang="ru-RU" sz="2800" b="1" dirty="0"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250825" y="1557338"/>
            <a:ext cx="4244975" cy="49672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внеклассная работа.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уроки – путешествия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уроки – экспедиции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организация экскурсий, посещение музеев, выставок.</a:t>
            </a:r>
          </a:p>
          <a:p>
            <a:pPr marL="365760" indent="-256032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участие в природоохранных мероприятиях.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800600" y="1557338"/>
            <a:ext cx="4092575" cy="496728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600" b="1" i="1" dirty="0" smtClean="0"/>
              <a:t>Личностные УУД:</a:t>
            </a:r>
            <a:r>
              <a:rPr lang="ru-RU" sz="2600" i="1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400" dirty="0" smtClean="0"/>
              <a:t>реализация установки на здоровый образ жизни в реальном поведении и поступках </a:t>
            </a:r>
          </a:p>
          <a:p>
            <a:pPr marL="320040" indent="-320040">
              <a:buFont typeface="Wingdings" pitchFamily="2" charset="2"/>
              <a:buChar char="ü"/>
              <a:defRPr/>
            </a:pPr>
            <a:r>
              <a:rPr lang="ru-RU" dirty="0" smtClean="0"/>
              <a:t>Реализация установки проводить самооценку</a:t>
            </a:r>
            <a:r>
              <a:rPr lang="ru-RU" i="1" dirty="0" smtClean="0"/>
              <a:t> </a:t>
            </a:r>
            <a:r>
              <a:rPr lang="ru-RU" dirty="0" smtClean="0"/>
              <a:t>на основе критериев успешности учебной деятельности, адекватно воспринимать причины успеха/неуспеха в учебной деятельности</a:t>
            </a:r>
            <a:endParaRPr lang="ru-RU" dirty="0"/>
          </a:p>
        </p:txBody>
      </p:sp>
      <p:pic>
        <p:nvPicPr>
          <p:cNvPr id="5" name="Рисунок 4" descr="Российская сеть школ здоровь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91"/>
            <a:ext cx="1440160" cy="13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0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909</TotalTime>
  <Words>1001</Words>
  <Application>Microsoft Office PowerPoint</Application>
  <PresentationFormat>Экран (4:3)</PresentationFormat>
  <Paragraphs>192</Paragraphs>
  <Slides>28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 Проблемное поле  «школьных традиций»</vt:lpstr>
      <vt:lpstr>Направления  интеграции литературы, музыки, географии, биологии  , психологии.</vt:lpstr>
      <vt:lpstr>Характеристика деятельности учащихся </vt:lpstr>
      <vt:lpstr>Задачи здоровьесбережения</vt:lpstr>
      <vt:lpstr>Критерии эффективности </vt:lpstr>
      <vt:lpstr>Слайд 12</vt:lpstr>
      <vt:lpstr>Слайд 13</vt:lpstr>
      <vt:lpstr>Результатом    моего  участия   в проекте Школы здоровья  России является:</vt:lpstr>
      <vt:lpstr> МЫ ЗА  ЗДОРОВЫЙ ОБРАЗ ЖИЗНИ!</vt:lpstr>
      <vt:lpstr>           Наши проекты</vt:lpstr>
      <vt:lpstr>Слайд 17</vt:lpstr>
      <vt:lpstr>Проект                                     « Ртутная безопасность»</vt:lpstr>
      <vt:lpstr>Слайд 19</vt:lpstr>
      <vt:lpstr>Слайд 20</vt:lpstr>
      <vt:lpstr>Слайд 21</vt:lpstr>
      <vt:lpstr>Слайд 22</vt:lpstr>
      <vt:lpstr>  Расклеиваем предупреждающие листовки</vt:lpstr>
      <vt:lpstr>Проект « Ртутная безопасность» в цифрах</vt:lpstr>
      <vt:lpstr>Овладение практическими знаниями  и навыками экологической культуры 2016-2017 учебный год учащиеся 7-8 класса. </vt:lpstr>
      <vt:lpstr>Сравнительная таблица 2016-2017 учебный год (7 класс)</vt:lpstr>
      <vt:lpstr>Результат проекта  « Ртутная безопасность»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Барановская Лариса Анатольевна, учитель начальных классов  СОШ № 30 Высшая квалификационная категория</dc:title>
  <dc:creator>Admin</dc:creator>
  <cp:lastModifiedBy>Дмитрий Каленюк</cp:lastModifiedBy>
  <cp:revision>108</cp:revision>
  <dcterms:created xsi:type="dcterms:W3CDTF">2015-08-26T17:44:23Z</dcterms:created>
  <dcterms:modified xsi:type="dcterms:W3CDTF">2017-10-11T10:27:14Z</dcterms:modified>
</cp:coreProperties>
</file>