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7" r:id="rId4"/>
    <p:sldId id="268" r:id="rId5"/>
    <p:sldId id="269" r:id="rId6"/>
    <p:sldId id="284" r:id="rId7"/>
    <p:sldId id="272" r:id="rId8"/>
    <p:sldId id="28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87" d="100"/>
          <a:sy n="87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C11E32-09CB-4DA4-8F92-900B9732777E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C142D-A591-4A60-A1F7-7E2FF45BA8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2CBA-3D15-4246-826E-49851DE9A8F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B154-C1A6-453D-8F8F-62420759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511D-B91F-4555-A4ED-F6F0E904FDA5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33AC-01F3-4CC3-898F-BD0DFCE70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0DC1-74DE-45E8-AB1F-58FC803FD53C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44B70-8CD2-49E4-85C5-108565AA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2EBE5-E2CF-466F-8383-C97009D1BE85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C35972-80FB-4244-BD6A-1A9C5BAE0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0A20-470B-4BD9-91DF-7A011EF7CF5A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3444-2F6A-4C24-8C7B-7D3A63D9C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72993-C472-44F8-88D5-C82B3B3F2A14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2C2E2-3EFE-4F61-A582-FA507BFCD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7175E-92CA-4D5F-8260-6EF9857E55B0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0EFBC-064D-44DB-B684-59ABCA199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FE3FF-06AE-485D-BD5B-319E8B36011B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F08B3F-EA6B-44B3-9DCD-247ED590A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6442C-8B67-4873-B79E-6C0FF903F9C6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6191-2F15-42D3-8B82-5FBF5FF33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709604-F7CF-4B4A-AC0C-1DA32D213AC9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C0DE5A-71A7-429E-A44F-417DF366B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D9C98A-C305-4CBB-89A1-8C8E596EE34E}" type="datetimeFigureOut">
              <a:rPr lang="ru-RU"/>
              <a:pPr>
                <a:defRPr/>
              </a:pPr>
              <a:t>17.03.2017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92E7CBD-010B-4418-9E1C-0E70ACB0C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34" r:id="rId7"/>
    <p:sldLayoutId id="2147483727" r:id="rId8"/>
    <p:sldLayoutId id="2147483735" r:id="rId9"/>
    <p:sldLayoutId id="2147483726" r:id="rId10"/>
    <p:sldLayoutId id="214748372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12622416840XgfQ7.jpg"/>
          <p:cNvPicPr>
            <a:picLocks noChangeAspect="1"/>
          </p:cNvPicPr>
          <p:nvPr/>
        </p:nvPicPr>
        <p:blipFill>
          <a:blip r:embed="rId2"/>
          <a:srcRect l="2835" b="7924"/>
          <a:stretch>
            <a:fillRect/>
          </a:stretch>
        </p:blipFill>
        <p:spPr bwMode="auto">
          <a:xfrm>
            <a:off x="1692275" y="1412875"/>
            <a:ext cx="562768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850" y="692150"/>
            <a:ext cx="8496300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14425D"/>
                </a:solidFill>
              </a:rPr>
              <a:t>Решение задач на к</a:t>
            </a:r>
            <a:r>
              <a:rPr lang="ru-RU" sz="3600" b="1">
                <a:solidFill>
                  <a:srgbClr val="14425D"/>
                </a:solidFill>
                <a:latin typeface="Verdana" pitchFamily="34" charset="0"/>
              </a:rPr>
              <a:t>одирование </a:t>
            </a:r>
          </a:p>
          <a:p>
            <a:pPr algn="ctr"/>
            <a:r>
              <a:rPr lang="ru-RU" sz="3600" b="1">
                <a:solidFill>
                  <a:srgbClr val="14425D"/>
                </a:solidFill>
                <a:latin typeface="Verdana" pitchFamily="34" charset="0"/>
              </a:rPr>
              <a:t>графической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1500" y="5516563"/>
            <a:ext cx="3348038" cy="73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14425D"/>
                </a:solidFill>
              </a:rPr>
              <a:t>Романов Александр Андреевич</a:t>
            </a:r>
          </a:p>
          <a:p>
            <a:pPr algn="ctr"/>
            <a:r>
              <a:rPr lang="ru-RU" sz="1400" b="1">
                <a:solidFill>
                  <a:srgbClr val="14425D"/>
                </a:solidFill>
                <a:latin typeface="Verdana" pitchFamily="34" charset="0"/>
              </a:rPr>
              <a:t>учитель информатики</a:t>
            </a:r>
          </a:p>
          <a:p>
            <a:pPr algn="ctr"/>
            <a:r>
              <a:rPr lang="ru-RU" sz="1400" b="1">
                <a:solidFill>
                  <a:srgbClr val="14425D"/>
                </a:solidFill>
                <a:latin typeface="Verdana" pitchFamily="34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611188" y="476250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</a:rPr>
              <a:t>В процессе пространственной дискретизации изображение разбивается на отдельные маленькие фрагменты, точки -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пиксели</a:t>
            </a:r>
            <a:endParaRPr lang="ru-RU" sz="2400">
              <a:latin typeface="Verdana" pitchFamily="34" charset="0"/>
            </a:endParaRPr>
          </a:p>
        </p:txBody>
      </p:sp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844675"/>
            <a:ext cx="5399088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4067175" y="2276475"/>
            <a:ext cx="217488" cy="2159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500438"/>
            <a:ext cx="24479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47813" y="4149725"/>
            <a:ext cx="576262" cy="57467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051050" y="2565400"/>
            <a:ext cx="1905000" cy="1584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-2309503">
            <a:off x="2390775" y="3011488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пиксель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2492375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Verdana" pitchFamily="34" charset="0"/>
              </a:rPr>
              <a:t>В процессе дискретизации используются различные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палитры цветов </a:t>
            </a:r>
            <a:r>
              <a:rPr lang="ru-RU" sz="2400">
                <a:latin typeface="Verdana" pitchFamily="34" charset="0"/>
              </a:rPr>
              <a:t>(наборы цветов, которые могут принять точки изображения).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1188" y="692150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Verdana" pitchFamily="34" charset="0"/>
              </a:rPr>
              <a:t>Количество информации, которое используется для кодирования цвета точки изображения, называется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глубиной цвета</a:t>
            </a:r>
            <a:r>
              <a:rPr lang="ru-RU" sz="2400">
                <a:latin typeface="Verdana" pitchFamily="34" charset="0"/>
              </a:rPr>
              <a:t>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4213" y="4292600"/>
            <a:ext cx="7848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Verdana" pitchFamily="34" charset="0"/>
              </a:rPr>
              <a:t>Количество цветов </a:t>
            </a:r>
            <a:r>
              <a:rPr lang="en-US" sz="2400" b="1">
                <a:latin typeface="Verdana" pitchFamily="34" charset="0"/>
              </a:rPr>
              <a:t>N</a:t>
            </a:r>
            <a:r>
              <a:rPr lang="en-US" sz="2400">
                <a:latin typeface="Verdana" pitchFamily="34" charset="0"/>
              </a:rPr>
              <a:t> </a:t>
            </a:r>
            <a:r>
              <a:rPr lang="ru-RU" sz="2400">
                <a:latin typeface="Verdana" pitchFamily="34" charset="0"/>
              </a:rPr>
              <a:t>в палитре и количество информации </a:t>
            </a:r>
            <a:r>
              <a:rPr lang="en-US" sz="2400" b="1">
                <a:latin typeface="Verdana" pitchFamily="34" charset="0"/>
              </a:rPr>
              <a:t>I</a:t>
            </a:r>
            <a:r>
              <a:rPr lang="ru-RU" sz="2400">
                <a:latin typeface="Verdana" pitchFamily="34" charset="0"/>
              </a:rPr>
              <a:t>, необходимое для кодирования цвета каждой точки, могут быть вычислены по формуле: 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</a:rPr>
              <a:t>N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=</a:t>
            </a:r>
            <a:r>
              <a:rPr lang="en-US" sz="2400" b="1">
                <a:solidFill>
                  <a:srgbClr val="C00000"/>
                </a:solidFill>
                <a:latin typeface="Verdana" pitchFamily="34" charset="0"/>
              </a:rPr>
              <a:t>2</a:t>
            </a:r>
            <a:endParaRPr lang="ru-RU" sz="2400" b="1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59113" y="5300663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Verdana" pitchFamily="34" charset="0"/>
              </a:rPr>
              <a:t>I</a:t>
            </a:r>
            <a:endParaRPr lang="ru-RU" b="1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468313" y="765175"/>
            <a:ext cx="8280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 dirty="0">
                <a:latin typeface="Verdana" pitchFamily="34" charset="0"/>
              </a:rPr>
              <a:t>Пример:</a:t>
            </a:r>
          </a:p>
          <a:p>
            <a:r>
              <a:rPr lang="ru-RU" sz="2400" dirty="0">
                <a:latin typeface="Verdana" pitchFamily="34" charset="0"/>
              </a:rPr>
              <a:t>Для кодирования черно-белого изображения используются всего два цвета – черный и белый. По формуле </a:t>
            </a:r>
            <a:r>
              <a:rPr lang="en-US" sz="2400" b="1" dirty="0">
                <a:latin typeface="Verdana" pitchFamily="34" charset="0"/>
              </a:rPr>
              <a:t>N=2</a:t>
            </a:r>
            <a:r>
              <a:rPr lang="ru-RU" sz="2400" dirty="0"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 </a:t>
            </a:r>
            <a:r>
              <a:rPr lang="ru-RU" sz="2400" dirty="0">
                <a:latin typeface="Verdana" pitchFamily="34" charset="0"/>
              </a:rPr>
              <a:t> можно вычислить, какое количество информации необходимо, чтобы закодировать цвет каждой точки</a:t>
            </a:r>
            <a:r>
              <a:rPr lang="ru-RU" sz="2400" dirty="0" smtClean="0">
                <a:latin typeface="Verdana" pitchFamily="34" charset="0"/>
              </a:rPr>
              <a:t>:</a:t>
            </a:r>
          </a:p>
          <a:p>
            <a:endParaRPr lang="ru-RU" sz="2400" dirty="0">
              <a:latin typeface="Verdana" pitchFamily="34" charset="0"/>
            </a:endParaRP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3204369" y="1722437"/>
            <a:ext cx="287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Verdana" pitchFamily="34" charset="0"/>
              </a:rPr>
              <a:t>I</a:t>
            </a:r>
            <a:endParaRPr lang="ru-RU" b="1" dirty="0">
              <a:latin typeface="Verdana" pitchFamily="34" charset="0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547813" y="3789363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Verdana" pitchFamily="34" charset="0"/>
              </a:rPr>
              <a:t>2=2</a:t>
            </a:r>
            <a:r>
              <a:rPr lang="ru-RU" sz="2400">
                <a:latin typeface="Verdana" pitchFamily="34" charset="0"/>
              </a:rPr>
              <a:t>   </a:t>
            </a:r>
          </a:p>
        </p:txBody>
      </p:sp>
      <p:sp>
        <p:nvSpPr>
          <p:cNvPr id="23556" name="TextBox 6"/>
          <p:cNvSpPr txBox="1">
            <a:spLocks noChangeArrowheads="1"/>
          </p:cNvSpPr>
          <p:nvPr/>
        </p:nvSpPr>
        <p:spPr bwMode="auto">
          <a:xfrm>
            <a:off x="2411413" y="3644900"/>
            <a:ext cx="215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Verdana" pitchFamily="34" charset="0"/>
              </a:rPr>
              <a:t>I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43213" y="3933825"/>
            <a:ext cx="504825" cy="215900"/>
          </a:xfrm>
          <a:prstGeom prst="right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3635375" y="3716338"/>
            <a:ext cx="12969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Verdana" pitchFamily="34" charset="0"/>
              </a:rPr>
              <a:t>2=2</a:t>
            </a:r>
            <a:r>
              <a:rPr lang="ru-RU" sz="2400">
                <a:latin typeface="Verdana" pitchFamily="34" charset="0"/>
              </a:rPr>
              <a:t>   </a:t>
            </a:r>
          </a:p>
        </p:txBody>
      </p:sp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4500563" y="3644900"/>
            <a:ext cx="215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1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5003800" y="3933825"/>
            <a:ext cx="504825" cy="215900"/>
          </a:xfrm>
          <a:prstGeom prst="rightArrow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5724525" y="3716338"/>
            <a:ext cx="20875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Verdana" pitchFamily="34" charset="0"/>
              </a:rPr>
              <a:t>I</a:t>
            </a:r>
            <a:r>
              <a:rPr lang="ru-RU" sz="3200">
                <a:latin typeface="Verdana" pitchFamily="34" charset="0"/>
              </a:rPr>
              <a:t> = 1 бит</a:t>
            </a:r>
            <a:r>
              <a:rPr lang="en-US" sz="3200">
                <a:latin typeface="Verdana" pitchFamily="34" charset="0"/>
              </a:rPr>
              <a:t> </a:t>
            </a:r>
            <a:endParaRPr lang="ru-RU" sz="3200">
              <a:latin typeface="Verdana" pitchFamily="34" charset="0"/>
            </a:endParaRPr>
          </a:p>
        </p:txBody>
      </p:sp>
      <p:sp>
        <p:nvSpPr>
          <p:cNvPr id="23562" name="TextBox 15"/>
          <p:cNvSpPr txBox="1">
            <a:spLocks noChangeArrowheads="1"/>
          </p:cNvSpPr>
          <p:nvPr/>
        </p:nvSpPr>
        <p:spPr bwMode="auto">
          <a:xfrm>
            <a:off x="684213" y="5300663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Verdana" pitchFamily="34" charset="0"/>
              </a:rPr>
              <a:t>Для кодирования одной точки черно-белого изображения </a:t>
            </a:r>
          </a:p>
          <a:p>
            <a:pPr algn="ctr"/>
            <a:r>
              <a:rPr lang="ru-RU">
                <a:latin typeface="Verdana" pitchFamily="34" charset="0"/>
              </a:rPr>
              <a:t>достаточно 1 бита.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395288" y="6021388"/>
            <a:ext cx="8497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Зная глубину цвета, можно вычислить количество цветов в палитре.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750" y="1557338"/>
          <a:ext cx="8064500" cy="37099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600400"/>
                <a:gridCol w="4464496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Глубина цвета, </a:t>
                      </a:r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(битов)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Количество цветов в палитре, </a:t>
                      </a:r>
                      <a:r>
                        <a:rPr lang="en-US" dirty="0" smtClean="0"/>
                        <a:t>N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11316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 smtClean="0"/>
                    </a:p>
                    <a:p>
                      <a:pPr algn="l"/>
                      <a:r>
                        <a:rPr lang="en-US" sz="1800" baseline="0" dirty="0" smtClean="0"/>
                        <a:t>           </a:t>
                      </a:r>
                      <a:r>
                        <a:rPr lang="en-US" sz="2400" dirty="0" smtClean="0"/>
                        <a:t>2   =</a:t>
                      </a:r>
                      <a:r>
                        <a:rPr lang="en-US" sz="2400" baseline="0" dirty="0" smtClean="0"/>
                        <a:t> 256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453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16</a:t>
                      </a:r>
                      <a:endParaRPr lang="ru-RU" sz="2400" dirty="0" smtClean="0"/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en-US" sz="2400" dirty="0" smtClean="0"/>
                        <a:t>        2   = 65 536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1316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en-US" sz="2400" dirty="0" smtClean="0"/>
                        <a:t>        2   = 16 777 216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95" name="TextBox 6"/>
          <p:cNvSpPr txBox="1">
            <a:spLocks noChangeArrowheads="1"/>
          </p:cNvSpPr>
          <p:nvPr/>
        </p:nvSpPr>
        <p:spPr bwMode="auto">
          <a:xfrm>
            <a:off x="5219700" y="2492375"/>
            <a:ext cx="288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8</a:t>
            </a:r>
            <a:endParaRPr lang="ru-RU">
              <a:latin typeface="Verdana" pitchFamily="34" charset="0"/>
            </a:endParaRPr>
          </a:p>
        </p:txBody>
      </p:sp>
      <p:sp>
        <p:nvSpPr>
          <p:cNvPr id="24596" name="TextBox 7"/>
          <p:cNvSpPr txBox="1">
            <a:spLocks noChangeArrowheads="1"/>
          </p:cNvSpPr>
          <p:nvPr/>
        </p:nvSpPr>
        <p:spPr bwMode="auto">
          <a:xfrm>
            <a:off x="5148263" y="3429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 16</a:t>
            </a:r>
            <a:endParaRPr lang="ru-RU">
              <a:latin typeface="Verdana" pitchFamily="34" charset="0"/>
            </a:endParaRPr>
          </a:p>
        </p:txBody>
      </p:sp>
      <p:sp>
        <p:nvSpPr>
          <p:cNvPr id="24597" name="TextBox 8"/>
          <p:cNvSpPr txBox="1">
            <a:spLocks noChangeArrowheads="1"/>
          </p:cNvSpPr>
          <p:nvPr/>
        </p:nvSpPr>
        <p:spPr bwMode="auto">
          <a:xfrm>
            <a:off x="5148263" y="4437063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Verdana" pitchFamily="34" charset="0"/>
              </a:rPr>
              <a:t> 24</a:t>
            </a:r>
            <a:endParaRPr lang="ru-RU">
              <a:latin typeface="Verdana" pitchFamily="34" charset="0"/>
            </a:endParaRPr>
          </a:p>
        </p:txBody>
      </p:sp>
      <p:sp>
        <p:nvSpPr>
          <p:cNvPr id="24598" name="TextBox 9"/>
          <p:cNvSpPr txBox="1">
            <a:spLocks noChangeArrowheads="1"/>
          </p:cNvSpPr>
          <p:nvPr/>
        </p:nvSpPr>
        <p:spPr bwMode="auto">
          <a:xfrm>
            <a:off x="1331913" y="908050"/>
            <a:ext cx="637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Глубина цвета и количество цветов в палитре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1196975"/>
            <a:ext cx="8820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1. Растровый графический файл содержит черно-белое изображение с 16 градациями серого цвета размером 10х10 пикселей. Каков информационный объем этого файла?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150" y="620713"/>
            <a:ext cx="57610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Задачи: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2420938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C00000"/>
                </a:solidFill>
                <a:latin typeface="Verdana" pitchFamily="34" charset="0"/>
              </a:rPr>
              <a:t>Решение: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 16 = 2</a:t>
            </a:r>
            <a:r>
              <a:rPr lang="en-US" sz="2000" b="1">
                <a:solidFill>
                  <a:srgbClr val="C00000"/>
                </a:solidFill>
                <a:latin typeface="Verdana" pitchFamily="34" charset="0"/>
              </a:rPr>
              <a:t>^4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;  </a:t>
            </a:r>
            <a:endParaRPr lang="ru-RU" sz="2000" b="1">
              <a:solidFill>
                <a:srgbClr val="C00000"/>
              </a:solidFill>
            </a:endParaRPr>
          </a:p>
          <a:p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10*10*4 = 400 бит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3213100"/>
            <a:ext cx="8424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2. 256-цветный рисунок содержит 120 байт информации. Из скольких точек он состоит?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288" y="4292600"/>
            <a:ext cx="8497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C00000"/>
                </a:solidFill>
                <a:latin typeface="Verdana" pitchFamily="34" charset="0"/>
              </a:rPr>
              <a:t>Решение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:</a:t>
            </a:r>
          </a:p>
          <a:p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120 байт = 120*8 бит</a:t>
            </a:r>
            <a:r>
              <a:rPr lang="ru-RU" sz="2000" b="1">
                <a:solidFill>
                  <a:srgbClr val="C00000"/>
                </a:solidFill>
              </a:rPr>
              <a:t> = 960бит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; 2</a:t>
            </a:r>
            <a:r>
              <a:rPr lang="ru-RU" sz="2000" b="1">
                <a:solidFill>
                  <a:srgbClr val="C00000"/>
                </a:solidFill>
              </a:rPr>
              <a:t>56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= 2</a:t>
            </a:r>
            <a:r>
              <a:rPr lang="en-US" sz="2000" b="1">
                <a:solidFill>
                  <a:srgbClr val="C00000"/>
                </a:solidFill>
              </a:rPr>
              <a:t>^8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 (8 бит</a:t>
            </a:r>
            <a:r>
              <a:rPr lang="ru-RU" sz="2000" b="1">
                <a:solidFill>
                  <a:srgbClr val="C00000"/>
                </a:solidFill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–</a:t>
            </a:r>
            <a:r>
              <a:rPr lang="ru-RU" sz="2000" b="1">
                <a:solidFill>
                  <a:srgbClr val="C00000"/>
                </a:solidFill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1 </a:t>
            </a:r>
            <a:r>
              <a:rPr lang="ru-RU" sz="2000" b="1">
                <a:solidFill>
                  <a:srgbClr val="C00000"/>
                </a:solidFill>
              </a:rPr>
              <a:t>пиксель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). </a:t>
            </a:r>
          </a:p>
          <a:p>
            <a:r>
              <a:rPr lang="ru-RU" sz="2000" b="1">
                <a:solidFill>
                  <a:srgbClr val="C00000"/>
                </a:solidFill>
              </a:rPr>
              <a:t>960 бит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/8</a:t>
            </a:r>
            <a:r>
              <a:rPr lang="ru-RU" sz="2000" b="1">
                <a:solidFill>
                  <a:srgbClr val="C00000"/>
                </a:solidFill>
              </a:rPr>
              <a:t> бит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 = 120 </a:t>
            </a:r>
            <a:r>
              <a:rPr lang="ru-RU" sz="2000" b="1">
                <a:solidFill>
                  <a:srgbClr val="C00000"/>
                </a:solidFill>
              </a:rPr>
              <a:t>пикселей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4"/>
          <p:cNvSpPr txBox="1">
            <a:spLocks noChangeArrowheads="1"/>
          </p:cNvSpPr>
          <p:nvPr/>
        </p:nvSpPr>
        <p:spPr bwMode="auto">
          <a:xfrm>
            <a:off x="2124075" y="333375"/>
            <a:ext cx="4824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Verdana" pitchFamily="34" charset="0"/>
              </a:rPr>
              <a:t>Задачи: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981075"/>
            <a:ext cx="84248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>
                <a:latin typeface="Verdana" pitchFamily="34" charset="0"/>
              </a:rPr>
              <a:t>Рассчитайте объём памяти, необходимый для кодирования </a:t>
            </a:r>
          </a:p>
          <a:p>
            <a:pPr marL="342900" indent="-342900"/>
            <a:r>
              <a:rPr lang="ru-RU" sz="2000">
                <a:latin typeface="Verdana" pitchFamily="34" charset="0"/>
              </a:rPr>
              <a:t>    рисунка, построенного при графическом разрешении</a:t>
            </a:r>
            <a:br>
              <a:rPr lang="ru-RU" sz="2000">
                <a:latin typeface="Verdana" pitchFamily="34" charset="0"/>
              </a:rPr>
            </a:br>
            <a:r>
              <a:rPr lang="ru-RU" sz="2000">
                <a:latin typeface="Verdana" pitchFamily="34" charset="0"/>
              </a:rPr>
              <a:t>монитора</a:t>
            </a:r>
            <a:br>
              <a:rPr lang="ru-RU" sz="2000">
                <a:latin typeface="Verdana" pitchFamily="34" charset="0"/>
              </a:rPr>
            </a:br>
            <a:r>
              <a:rPr lang="ru-RU" sz="2000">
                <a:latin typeface="Verdana" pitchFamily="34" charset="0"/>
              </a:rPr>
              <a:t>800х600 с палитрой 32 цвета. </a:t>
            </a:r>
            <a:r>
              <a:rPr lang="ru-RU" sz="2000"/>
              <a:t>Ответ запишите в Кбайтах.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4292600"/>
            <a:ext cx="8675687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Verdana" pitchFamily="34" charset="0"/>
              </a:rPr>
              <a:t>2. Какой объем видеопамяти необходим для хранения четырех   </a:t>
            </a:r>
            <a:br>
              <a:rPr lang="ru-RU" sz="2000">
                <a:latin typeface="Verdana" pitchFamily="34" charset="0"/>
              </a:rPr>
            </a:br>
            <a:r>
              <a:rPr lang="ru-RU" sz="2000">
                <a:latin typeface="Verdana" pitchFamily="34" charset="0"/>
              </a:rPr>
              <a:t>    страниц изображения при условии, что разрешающая   </a:t>
            </a:r>
            <a:br>
              <a:rPr lang="ru-RU" sz="2000">
                <a:latin typeface="Verdana" pitchFamily="34" charset="0"/>
              </a:rPr>
            </a:br>
            <a:r>
              <a:rPr lang="ru-RU" sz="2000">
                <a:latin typeface="Verdana" pitchFamily="34" charset="0"/>
              </a:rPr>
              <a:t>    способность дисплея 640х480 точек, а глубина цвета 32? </a:t>
            </a:r>
            <a:r>
              <a:rPr lang="ru-RU"/>
              <a:t>Ответ запишите в Кбайтах.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5288" y="2492375"/>
            <a:ext cx="856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C00000"/>
                </a:solidFill>
                <a:latin typeface="Verdana" pitchFamily="34" charset="0"/>
              </a:rPr>
              <a:t>Решение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: </a:t>
            </a:r>
          </a:p>
          <a:p>
            <a:r>
              <a:rPr lang="en-US" sz="2000" b="1">
                <a:solidFill>
                  <a:srgbClr val="C00000"/>
                </a:solidFill>
              </a:rPr>
              <a:t>N=2^i’</a:t>
            </a:r>
          </a:p>
          <a:p>
            <a:r>
              <a:rPr lang="en-US" sz="2000" b="1">
                <a:solidFill>
                  <a:srgbClr val="C00000"/>
                </a:solidFill>
              </a:rPr>
              <a:t>32=2^5</a:t>
            </a:r>
            <a:r>
              <a:rPr lang="ru-RU" sz="2000" b="1">
                <a:solidFill>
                  <a:srgbClr val="C00000"/>
                </a:solidFill>
              </a:rPr>
              <a:t>, значит 5 бит для 1 пикселя.</a:t>
            </a:r>
          </a:p>
          <a:p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800*600</a:t>
            </a:r>
            <a:r>
              <a:rPr lang="ru-RU" sz="2000" b="1">
                <a:solidFill>
                  <a:srgbClr val="C00000"/>
                </a:solidFill>
              </a:rPr>
              <a:t> = 480000 всего пиксей</a:t>
            </a:r>
          </a:p>
          <a:p>
            <a:r>
              <a:rPr lang="ru-RU" sz="2000" b="1">
                <a:solidFill>
                  <a:srgbClr val="C00000"/>
                </a:solidFill>
              </a:rPr>
              <a:t>480000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*5 бит = 2400000 бит : 8 : 1024 = 293 Кбайт</a:t>
            </a:r>
            <a:r>
              <a:rPr lang="ru-RU" sz="2000" b="1">
                <a:latin typeface="Verdana" pitchFamily="34" charset="0"/>
              </a:rPr>
              <a:t>   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5288" y="5445125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C00000"/>
                </a:solidFill>
                <a:latin typeface="Verdana" pitchFamily="34" charset="0"/>
              </a:rPr>
              <a:t>Решение: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 </a:t>
            </a:r>
          </a:p>
          <a:p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640*480*5*4 = 6144000 бит : 8 : 1024 = 750 Кбайт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>
          <a:xfrm>
            <a:off x="503238" y="530225"/>
            <a:ext cx="8183562" cy="5778500"/>
          </a:xfrm>
        </p:spPr>
        <p:txBody>
          <a:bodyPr/>
          <a:lstStyle/>
          <a:p>
            <a:r>
              <a:rPr lang="ru-RU" sz="2400" smtClean="0"/>
              <a:t> Для хранения изображения размером 64 ´ 32 точек выделено 64 Кбайт памяти. Определите, какое максимальное число цветов допустимо использовать в этом случае.</a:t>
            </a:r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r>
              <a:rPr lang="ru-RU" sz="2400" smtClean="0"/>
              <a:t> Достаточно ли видеопамяти объемом 256 Кбайт для работы монитора в режиме 640 ´ 480 и палитрой из 16 цветов? </a:t>
            </a:r>
          </a:p>
          <a:p>
            <a:pPr>
              <a:buFont typeface="Wingdings 2" pitchFamily="18" charset="2"/>
              <a:buNone/>
            </a:pPr>
            <a:endParaRPr lang="ru-RU" sz="2400" smtClean="0"/>
          </a:p>
          <a:p>
            <a:r>
              <a:rPr lang="ru-RU" sz="2400" smtClean="0"/>
              <a:t> В процессе преобразования растрового графического изображения количество цветов уменьшилось с 65536 до 16. Во сколько раз уменьшится  объем, занимаемый им памяти?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5122</TotalTime>
  <Words>343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Laki1</dc:creator>
  <cp:lastModifiedBy>Слушатель</cp:lastModifiedBy>
  <cp:revision>148</cp:revision>
  <dcterms:created xsi:type="dcterms:W3CDTF">2011-10-07T19:13:32Z</dcterms:created>
  <dcterms:modified xsi:type="dcterms:W3CDTF">2017-03-17T10:28:49Z</dcterms:modified>
</cp:coreProperties>
</file>