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66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68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92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19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247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8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4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0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6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0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2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EDAB-DEBB-4A42-BFAD-AE15F4CBDB0B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D7F855-F9F4-4B75-B4B9-1E3166028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599"/>
            <a:ext cx="8915399" cy="2262781"/>
          </a:xfrm>
        </p:spPr>
        <p:txBody>
          <a:bodyPr/>
          <a:lstStyle/>
          <a:p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58" y="1120373"/>
            <a:ext cx="3367489" cy="25256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617" y="2825482"/>
            <a:ext cx="1039028" cy="103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поведения учеников: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8289" y="1465243"/>
            <a:ext cx="9639759" cy="5166911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взаимопомощь в группе;</a:t>
            </a:r>
          </a:p>
          <a:p>
            <a:r>
              <a:rPr lang="ru-RU" dirty="0" smtClean="0"/>
              <a:t> </a:t>
            </a:r>
            <a:r>
              <a:rPr lang="ru-RU" dirty="0"/>
              <a:t>умение общаться с коллегами;</a:t>
            </a:r>
          </a:p>
          <a:p>
            <a:r>
              <a:rPr lang="ru-RU" dirty="0" smtClean="0"/>
              <a:t> </a:t>
            </a:r>
            <a:r>
              <a:rPr lang="ru-RU" dirty="0"/>
              <a:t>умение организовать работу в группе;</a:t>
            </a:r>
          </a:p>
          <a:p>
            <a:r>
              <a:rPr lang="ru-RU" dirty="0" smtClean="0"/>
              <a:t> </a:t>
            </a:r>
            <a:r>
              <a:rPr lang="ru-RU" dirty="0"/>
              <a:t>умение уложиться во времени при решении задач;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слушать выступление своего докладчика и докладчика другой группы.</a:t>
            </a:r>
          </a:p>
          <a:p>
            <a:r>
              <a:rPr lang="ru-RU" dirty="0"/>
              <a:t>Количество баллов, которое начисляется за тактичное поведение во время игры, — 5, и еще несколько баллов могут быть добавлены на усмотрение </a:t>
            </a:r>
            <a:r>
              <a:rPr lang="ru-RU" dirty="0" smtClean="0"/>
              <a:t>ведущего.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/>
              <a:t>нарушение дисциплины взимаются штрафы:</a:t>
            </a:r>
          </a:p>
          <a:p>
            <a:r>
              <a:rPr lang="ru-RU" dirty="0" smtClean="0"/>
              <a:t> </a:t>
            </a:r>
            <a:r>
              <a:rPr lang="ru-RU" dirty="0"/>
              <a:t>каждое замечание ведущего или эксперта-консультанта — 1 балл;</a:t>
            </a:r>
          </a:p>
          <a:p>
            <a:r>
              <a:rPr lang="ru-RU" dirty="0" smtClean="0"/>
              <a:t>несоблюдение </a:t>
            </a:r>
            <a:r>
              <a:rPr lang="ru-RU" dirty="0"/>
              <a:t>правил игры — 2 балла;</a:t>
            </a:r>
          </a:p>
          <a:p>
            <a:r>
              <a:rPr lang="ru-RU" dirty="0" smtClean="0"/>
              <a:t> </a:t>
            </a:r>
            <a:r>
              <a:rPr lang="ru-RU" dirty="0"/>
              <a:t>грубое нарушение — до 5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774" y="304622"/>
            <a:ext cx="8911687" cy="128089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082" y="1110506"/>
            <a:ext cx="7207746" cy="55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121718" cy="4724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/>
              <a:t>Деловая игра — форма воссоздания предметного и социального содержания профессиональной деятельности, моделирования систем отношений, разнообразных условий профессиональной деятельности, характерных для данного вида практики. В деловой игре обучение участников происходит в процессе совместной деятельности. При этом каждый решает свою отдельную задачу в соответствии со своей ролью и функцией. </a:t>
            </a:r>
          </a:p>
        </p:txBody>
      </p:sp>
    </p:spTree>
    <p:extLst>
      <p:ext uri="{BB962C8B-B14F-4D97-AF65-F5344CB8AC3E}">
        <p14:creationId xmlns:p14="http://schemas.microsoft.com/office/powerpoint/2010/main" val="2713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создания игры: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959" y="1264554"/>
            <a:ext cx="9297988" cy="51913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1</a:t>
            </a:r>
            <a:r>
              <a:rPr lang="ru-RU" dirty="0"/>
              <a:t>.   </a:t>
            </a:r>
            <a:r>
              <a:rPr lang="ru-RU" dirty="0" smtClean="0"/>
              <a:t>целевая </a:t>
            </a:r>
            <a:r>
              <a:rPr lang="ru-RU" dirty="0"/>
              <a:t>установка проведения игры; </a:t>
            </a:r>
          </a:p>
          <a:p>
            <a:pPr>
              <a:lnSpc>
                <a:spcPct val="200000"/>
              </a:lnSpc>
            </a:pPr>
            <a:r>
              <a:rPr lang="ru-RU" dirty="0"/>
              <a:t>2.   </a:t>
            </a:r>
            <a:r>
              <a:rPr lang="ru-RU" dirty="0" smtClean="0"/>
              <a:t>сценарий </a:t>
            </a:r>
            <a:r>
              <a:rPr lang="ru-RU" dirty="0"/>
              <a:t>всех этапов деловой игры; </a:t>
            </a:r>
          </a:p>
          <a:p>
            <a:pPr>
              <a:lnSpc>
                <a:spcPct val="200000"/>
              </a:lnSpc>
            </a:pPr>
            <a:r>
              <a:rPr lang="ru-RU" dirty="0"/>
              <a:t>3.  </a:t>
            </a:r>
            <a:r>
              <a:rPr lang="ru-RU" dirty="0" smtClean="0"/>
              <a:t> </a:t>
            </a:r>
            <a:r>
              <a:rPr lang="ru-RU" dirty="0"/>
              <a:t>структура конкретных ситуаций, отражающих моделируемый процесс или явление;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4</a:t>
            </a:r>
            <a:r>
              <a:rPr lang="ru-RU" dirty="0"/>
              <a:t>.   </a:t>
            </a:r>
            <a:r>
              <a:rPr lang="ru-RU" dirty="0" smtClean="0"/>
              <a:t>критерии </a:t>
            </a:r>
            <a:r>
              <a:rPr lang="ru-RU" dirty="0"/>
              <a:t>оценки, полученных в ходе игры результатов; </a:t>
            </a:r>
          </a:p>
          <a:p>
            <a:pPr>
              <a:lnSpc>
                <a:spcPct val="200000"/>
              </a:lnSpc>
            </a:pPr>
            <a:r>
              <a:rPr lang="ru-RU" dirty="0"/>
              <a:t>5.   </a:t>
            </a:r>
            <a:r>
              <a:rPr lang="ru-RU" dirty="0" smtClean="0"/>
              <a:t>рекомендации </a:t>
            </a:r>
            <a:r>
              <a:rPr lang="ru-RU" dirty="0"/>
              <a:t>по дальнейшему совершенствованию профессиональных умений и навыков.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85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учит: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682" y="1299989"/>
            <a:ext cx="10036366" cy="54643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закреплению </a:t>
            </a:r>
            <a:r>
              <a:rPr lang="ru-RU" dirty="0"/>
              <a:t>и углублению знаний по изучаемой дисциплине;</a:t>
            </a:r>
          </a:p>
          <a:p>
            <a:r>
              <a:rPr lang="ru-RU" dirty="0" smtClean="0"/>
              <a:t>обучению </a:t>
            </a:r>
            <a:r>
              <a:rPr lang="ru-RU" dirty="0"/>
              <a:t>правильному подбору литературы (нормативной правовой, учебной, научной);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выработке </a:t>
            </a:r>
            <a:r>
              <a:rPr lang="ru-RU" dirty="0"/>
              <a:t>навыков в подготовке необходимых документов по заданиям, обозначенным в игре; </a:t>
            </a:r>
          </a:p>
          <a:p>
            <a:r>
              <a:rPr lang="ru-RU" dirty="0"/>
              <a:t> </a:t>
            </a:r>
            <a:r>
              <a:rPr lang="ru-RU" dirty="0" smtClean="0"/>
              <a:t>получению </a:t>
            </a:r>
            <a:r>
              <a:rPr lang="ru-RU" dirty="0"/>
              <a:t>опыта публичного выступления, ораторского мастерства;</a:t>
            </a:r>
          </a:p>
          <a:p>
            <a:r>
              <a:rPr lang="ru-RU" dirty="0" smtClean="0"/>
              <a:t>лучшему </a:t>
            </a:r>
            <a:r>
              <a:rPr lang="ru-RU" dirty="0"/>
              <a:t>усвоению содержания учебной дисциплины и развитию умения грамотно и убедительно строить ответ, мотивировать выбор и решения;</a:t>
            </a:r>
          </a:p>
          <a:p>
            <a:r>
              <a:rPr lang="ru-RU" dirty="0"/>
              <a:t> </a:t>
            </a:r>
            <a:r>
              <a:rPr lang="ru-RU" dirty="0" smtClean="0"/>
              <a:t>активизации </a:t>
            </a:r>
            <a:r>
              <a:rPr lang="ru-RU" dirty="0"/>
              <a:t>мыслительной и познавательной деятельности посредством реализации принципов наглядности, состязательности и творческого подхода;</a:t>
            </a:r>
          </a:p>
          <a:p>
            <a:r>
              <a:rPr lang="ru-RU" dirty="0" smtClean="0"/>
              <a:t>стимулированию </a:t>
            </a:r>
            <a:r>
              <a:rPr lang="ru-RU" dirty="0"/>
              <a:t>побудительных мотивов к освоению;</a:t>
            </a:r>
          </a:p>
          <a:p>
            <a:r>
              <a:rPr lang="ru-RU" dirty="0" smtClean="0"/>
              <a:t>активной </a:t>
            </a:r>
            <a:r>
              <a:rPr lang="ru-RU" dirty="0"/>
              <a:t>жизненной позиции в учебе, будущей профессии; </a:t>
            </a:r>
          </a:p>
          <a:p>
            <a:r>
              <a:rPr lang="ru-RU" dirty="0" smtClean="0"/>
              <a:t>раскрытию </a:t>
            </a:r>
            <a:r>
              <a:rPr lang="ru-RU" dirty="0"/>
              <a:t>личностного потенциала;</a:t>
            </a:r>
          </a:p>
          <a:p>
            <a:r>
              <a:rPr lang="ru-RU" dirty="0" smtClean="0"/>
              <a:t>развитию </a:t>
            </a:r>
            <a:r>
              <a:rPr lang="ru-RU" dirty="0"/>
              <a:t>чувства взаимопомощи, умению работать в коллективе;</a:t>
            </a:r>
          </a:p>
          <a:p>
            <a:r>
              <a:rPr lang="ru-RU" dirty="0" smtClean="0"/>
              <a:t>развитию </a:t>
            </a:r>
            <a:r>
              <a:rPr lang="ru-RU" dirty="0"/>
              <a:t>находчивости и активности;</a:t>
            </a:r>
          </a:p>
          <a:p>
            <a:r>
              <a:rPr lang="ru-RU" dirty="0" smtClean="0"/>
              <a:t>расширению </a:t>
            </a:r>
            <a:r>
              <a:rPr lang="ru-RU" dirty="0"/>
              <a:t>кругозора, познавательных интересов и творческой смекалки.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1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2357" y="1399142"/>
            <a:ext cx="9312255" cy="45120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Оценка деятельности участников игры всякий раз складывается из оценки анализа обстановки, выработанного и принятого решения, а также его реализации в установленное нормативами время. Оценка итогов игры осуществляется с целью подведения промежуточных и окончательных итогов результатов деятельности предприятий. Главная задача оценки — получение представления о характере действий команд — участников игры. Используется два варианта оценки итогов игры: оценка игры ее участниками; оценка игры ее руководителем.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7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/>
              <a:t>Сборка компьютера»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9475" y="1233889"/>
            <a:ext cx="9353320" cy="5321147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Тема: Основные внешние устройства ПК.</a:t>
            </a:r>
            <a:endParaRPr lang="ru-RU" dirty="0"/>
          </a:p>
          <a:p>
            <a:r>
              <a:rPr lang="ru-RU" b="1" dirty="0"/>
              <a:t>Идея урока.</a:t>
            </a:r>
            <a:endParaRPr lang="ru-RU" dirty="0"/>
          </a:p>
          <a:p>
            <a:r>
              <a:rPr lang="ru-RU" dirty="0"/>
              <a:t>Ученикам предлагается следующая </a:t>
            </a:r>
            <a:r>
              <a:rPr lang="ru-RU" i="1" dirty="0"/>
              <a:t>ситуация деловой игры: </a:t>
            </a:r>
            <a:r>
              <a:rPr lang="ru-RU" dirty="0"/>
              <a:t>«В городе работают несколько фирм — обществ с ограниченной ответственностью (ООО) — по сборке компьютеров на заказ. Работа каждой из фирм в течение одного конкретного дня протекает следующим образом. Начинается рабочий день, поступает заказ: заказчик хочет купить компьютер, но точно не знает, какой конфигурации должен быть этот компьютер и какое дополнительное оборудование к компьютеру ему понадобится. Надо ему в этом помочь».</a:t>
            </a:r>
          </a:p>
          <a:p>
            <a:r>
              <a:rPr lang="ru-RU" i="1" dirty="0"/>
              <a:t>Имитационной моделью </a:t>
            </a:r>
            <a:r>
              <a:rPr lang="ru-RU" dirty="0"/>
              <a:t>в данном случае выступает работа фирмы по сборке и продаже компьютеров. </a:t>
            </a:r>
            <a:r>
              <a:rPr lang="ru-RU" i="1" dirty="0"/>
              <a:t>Игровой моделью </a:t>
            </a:r>
            <a:r>
              <a:rPr lang="ru-RU" dirty="0"/>
              <a:t>является рабочий день такой фирмы.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Задание  — сборка компьютера (определение конфигурации компьютера). </a:t>
            </a:r>
            <a:r>
              <a:rPr lang="ru-RU" dirty="0"/>
              <a:t>Выполняя данное задание, ученики узнают определения новых понятий, функциональные возможности составляющих частей компьютера, разновидности этих комплектующих. В конце выполнения задания ученики должны представить вариант конфигурации компьютера с обоснованием, почему они предлагают именно такой вариант.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7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Оснащение урока.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275954" cy="434431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Каждая </a:t>
            </a:r>
            <a:r>
              <a:rPr lang="ru-RU" dirty="0"/>
              <a:t>игровая группа должна иметь листочки с правилами игры, системой оценивания, карточки с изображениями комплектующих и периферийных устройств, опорный конспект,  прайс-лист, памятку по ведению беседы с заказчиком.</a:t>
            </a:r>
          </a:p>
          <a:p>
            <a:pPr>
              <a:lnSpc>
                <a:spcPct val="150000"/>
              </a:lnSpc>
            </a:pPr>
            <a:r>
              <a:rPr lang="ru-RU" dirty="0"/>
              <a:t>Изображения комплектующих и периферийных устройств можно скопировать из Интернета (картинки ищутся с помощью поисковой системы), тем самым, получив их в электронном виде. Чтобы иметь картинки на бумажном носителе, их можно распечатать или найти и вырезать подходящие из каких-либо журналов.</a:t>
            </a:r>
          </a:p>
          <a:p>
            <a:pPr>
              <a:lnSpc>
                <a:spcPct val="150000"/>
              </a:lnSpc>
            </a:pPr>
            <a:r>
              <a:rPr lang="ru-RU" dirty="0"/>
              <a:t>Прайс-лист можно взять в любом магазине компьютерной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0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Правила игры.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133599"/>
            <a:ext cx="9286971" cy="45536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Игра </a:t>
            </a:r>
            <a:r>
              <a:rPr lang="ru-RU" dirty="0"/>
              <a:t>проходит в форме соревнования между игровыми группами, задача которых — набрать максимальное количество баллов, которые начисляются за правильно выполненные задания и тактичное поведение во время игры.</a:t>
            </a:r>
          </a:p>
          <a:p>
            <a:pPr>
              <a:lnSpc>
                <a:spcPct val="150000"/>
              </a:lnSpc>
            </a:pPr>
            <a:r>
              <a:rPr lang="ru-RU" dirty="0"/>
              <a:t>Игроки могут обращаться за консультацией к эксперту.</a:t>
            </a:r>
          </a:p>
          <a:p>
            <a:pPr>
              <a:lnSpc>
                <a:spcPct val="150000"/>
              </a:lnSpc>
            </a:pPr>
            <a:r>
              <a:rPr lang="ru-RU" dirty="0"/>
              <a:t>По окончании игры подсчитываются общие баллы, набранные группами за всю игру, и за определенную сумму баллов (которую устанавливает ведущий) каждый игрок получает положительную оценку.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Система оценивания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0492" y="1476260"/>
            <a:ext cx="9224120" cy="4434962"/>
          </a:xfrm>
        </p:spPr>
        <p:txBody>
          <a:bodyPr/>
          <a:lstStyle/>
          <a:p>
            <a:r>
              <a:rPr lang="ru-RU" dirty="0" smtClean="0"/>
              <a:t>ориентация </a:t>
            </a:r>
            <a:r>
              <a:rPr lang="ru-RU" dirty="0"/>
              <a:t>в материале;</a:t>
            </a:r>
          </a:p>
          <a:p>
            <a:r>
              <a:rPr lang="ru-RU" dirty="0" smtClean="0"/>
              <a:t>культура </a:t>
            </a:r>
            <a:r>
              <a:rPr lang="ru-RU" dirty="0"/>
              <a:t>речи;</a:t>
            </a:r>
          </a:p>
          <a:p>
            <a:r>
              <a:rPr lang="ru-RU" dirty="0" smtClean="0"/>
              <a:t>краткость</a:t>
            </a:r>
            <a:r>
              <a:rPr lang="ru-RU" dirty="0"/>
              <a:t>;</a:t>
            </a:r>
          </a:p>
          <a:p>
            <a:r>
              <a:rPr lang="ru-RU" dirty="0" smtClean="0"/>
              <a:t>логичность </a:t>
            </a:r>
            <a:r>
              <a:rPr lang="ru-RU" dirty="0"/>
              <a:t>и убедительность;</a:t>
            </a:r>
          </a:p>
          <a:p>
            <a:r>
              <a:rPr lang="ru-RU" dirty="0" smtClean="0"/>
              <a:t>выделение </a:t>
            </a:r>
            <a:r>
              <a:rPr lang="ru-RU" dirty="0"/>
              <a:t>существенного;</a:t>
            </a:r>
          </a:p>
          <a:p>
            <a:r>
              <a:rPr lang="ru-RU" dirty="0" smtClean="0"/>
              <a:t>умение </a:t>
            </a:r>
            <a:r>
              <a:rPr lang="ru-RU" dirty="0"/>
              <a:t>заинтересовать слушателей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Максимальное количество баллов за выполнение каждого из заданий — 5 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1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254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Деловая игра</vt:lpstr>
      <vt:lpstr>ЧТО ЭТО?</vt:lpstr>
      <vt:lpstr>Этапы создания игры:</vt:lpstr>
      <vt:lpstr>Чему учит:</vt:lpstr>
      <vt:lpstr>Оценка…</vt:lpstr>
      <vt:lpstr>«Сборка компьютера» </vt:lpstr>
      <vt:lpstr>Оснащение урока. </vt:lpstr>
      <vt:lpstr>Правила игры. </vt:lpstr>
      <vt:lpstr>Система оценивания.</vt:lpstr>
      <vt:lpstr>Оценка поведения учеников:</vt:lpstr>
      <vt:lpstr>СПАСИБО ЗА ВНИМАНИЕ!!!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Слушатель</dc:creator>
  <cp:lastModifiedBy>Слушатель</cp:lastModifiedBy>
  <cp:revision>4</cp:revision>
  <dcterms:created xsi:type="dcterms:W3CDTF">2018-01-26T08:13:28Z</dcterms:created>
  <dcterms:modified xsi:type="dcterms:W3CDTF">2018-01-26T08:47:47Z</dcterms:modified>
</cp:coreProperties>
</file>