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79" r:id="rId3"/>
    <p:sldId id="282" r:id="rId4"/>
    <p:sldId id="280" r:id="rId5"/>
    <p:sldId id="281" r:id="rId6"/>
    <p:sldId id="283" r:id="rId7"/>
    <p:sldId id="257" r:id="rId8"/>
    <p:sldId id="262" r:id="rId9"/>
    <p:sldId id="263" r:id="rId10"/>
    <p:sldId id="266" r:id="rId11"/>
    <p:sldId id="264" r:id="rId12"/>
    <p:sldId id="265" r:id="rId13"/>
    <p:sldId id="258" r:id="rId14"/>
    <p:sldId id="259" r:id="rId15"/>
    <p:sldId id="260" r:id="rId16"/>
    <p:sldId id="261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73" r:id="rId25"/>
    <p:sldId id="276" r:id="rId26"/>
    <p:sldId id="277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  <a:srgbClr val="0000FF"/>
    <a:srgbClr val="FFFF9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5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7D81-2929-40FB-B617-C1EB5AB336CC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BEC3-E7DB-4BB5-8CF3-36E66743F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8BEC3-E7DB-4BB5-8CF3-36E66743F5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B4AB-7ED9-40EE-837B-FBEBCA340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BE9F-D863-4366-9470-749C7241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8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9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gif"/><Relationship Id="rId5" Type="http://schemas.openxmlformats.org/officeDocument/2006/relationships/image" Target="../media/image97.gif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0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gif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gif"/><Relationship Id="rId3" Type="http://schemas.openxmlformats.org/officeDocument/2006/relationships/image" Target="../media/image110.jpeg"/><Relationship Id="rId7" Type="http://schemas.openxmlformats.org/officeDocument/2006/relationships/image" Target="../media/image114.gi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gif"/><Relationship Id="rId4" Type="http://schemas.openxmlformats.org/officeDocument/2006/relationships/image" Target="../media/image111.jpeg"/><Relationship Id="rId9" Type="http://schemas.openxmlformats.org/officeDocument/2006/relationships/image" Target="../media/image1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gif"/><Relationship Id="rId2" Type="http://schemas.openxmlformats.org/officeDocument/2006/relationships/hyperlink" Target="http://www.yeis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gif"/><Relationship Id="rId3" Type="http://schemas.openxmlformats.org/officeDocument/2006/relationships/image" Target="../media/image26.jpeg"/><Relationship Id="rId21" Type="http://schemas.openxmlformats.org/officeDocument/2006/relationships/image" Target="../media/image44.gi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929718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800" b="1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 r="-100000" b="-1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Достопримечательности</a:t>
            </a:r>
          </a:p>
          <a:p>
            <a:r>
              <a:rPr lang="ru-RU" sz="6000" b="1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 r="-100000" b="-1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города</a:t>
            </a:r>
          </a:p>
          <a:p>
            <a:endParaRPr lang="ru-RU" sz="4400" b="1" dirty="0">
              <a:ln w="11430"/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Света\Pictures\61322342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143380"/>
            <a:ext cx="890589" cy="940763"/>
          </a:xfrm>
          <a:prstGeom prst="rect">
            <a:avLst/>
          </a:prstGeom>
          <a:noFill/>
        </p:spPr>
      </p:pic>
      <p:pic>
        <p:nvPicPr>
          <p:cNvPr id="6" name="Picture 6" descr="C:\Users\Света\Pictures\53375193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240" y="4286256"/>
            <a:ext cx="785822" cy="785818"/>
          </a:xfrm>
          <a:prstGeom prst="rect">
            <a:avLst/>
          </a:prstGeom>
          <a:noFill/>
        </p:spPr>
      </p:pic>
      <p:pic>
        <p:nvPicPr>
          <p:cNvPr id="7" name="Picture 5" descr="C:\Users\Света\Pictures\49833199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256"/>
            <a:ext cx="796296" cy="785818"/>
          </a:xfrm>
          <a:prstGeom prst="rect">
            <a:avLst/>
          </a:prstGeom>
          <a:noFill/>
        </p:spPr>
      </p:pic>
      <p:pic>
        <p:nvPicPr>
          <p:cNvPr id="8" name="Picture 3" descr="C:\Users\Света\Pictures\191436160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857256" cy="813851"/>
          </a:xfrm>
          <a:prstGeom prst="rect">
            <a:avLst/>
          </a:prstGeom>
          <a:noFill/>
        </p:spPr>
      </p:pic>
      <p:pic>
        <p:nvPicPr>
          <p:cNvPr id="9" name="Picture 4" descr="C:\Users\Света\Pictures\22245800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857256" cy="845976"/>
          </a:xfrm>
          <a:prstGeom prst="rect">
            <a:avLst/>
          </a:prstGeom>
          <a:noFill/>
        </p:spPr>
      </p:pic>
      <p:pic>
        <p:nvPicPr>
          <p:cNvPr id="10" name="Picture 7" descr="C:\Users\Света\Pictures\prazdnikia-25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86116" y="4000504"/>
            <a:ext cx="463731" cy="325503"/>
          </a:xfrm>
          <a:prstGeom prst="rect">
            <a:avLst/>
          </a:prstGeom>
          <a:noFill/>
        </p:spPr>
      </p:pic>
      <p:pic>
        <p:nvPicPr>
          <p:cNvPr id="11" name="Picture 8" descr="C:\Users\Света\Pictures\liniia-124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286388"/>
            <a:ext cx="30670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20" y="1285860"/>
            <a:ext cx="88582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1998 году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когда Ейск готовился отметить свое 150-летие, было принято 	  	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об установке памятника основателю города – М.С.Воронцову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решили установить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железнодорожного вокзала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Роль талантливого военачальника и администратора долгое время 		       замалчивалась.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Михаил  Семенович Воронцов - Светлейший князь, генерал-фельдмаршал  	       крупный государственный и военный деятель России. Родился в 1782 г.   в  	       г.Санкт-Петербурге. Детство и юность провел в Англии. С 1803 по 1812 г.г. 	 	       участвовал в военных действиях на Кавказе, в Турции, на Балканах. В 	 	       Отечественную войну 1812 г. отличился в сражениях под Смоленском и на Бородинском поле. В 1815-1818 годах командовал оккупационным  корпусом  во Франции.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1823 года – генерал-губернатор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Бессарабской области.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1844 по 1854 – наместник на Кавказе и главнокомандующий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Отдельным кавказским  корпусом. По его инициативе в 1848 году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основан портовый город Ейск. Скончался в 1856 г. в Одессе.</a:t>
            </a: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Авторами проекта памятника стали: художник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Ю.Казаченко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и </a:t>
            </a: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архитектор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А.Страмоус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 Автором бюста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анапский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скульптор В.П.Попов.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C:\Users\Света\Pictures\город фото\gallery_2_6_40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1428736"/>
            <a:ext cx="1319235" cy="222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FFFF"/>
                </a:solidFill>
                <a:latin typeface="Constantia" pitchFamily="18" charset="0"/>
              </a:rPr>
              <a:t>Основателю города Ейска </a:t>
            </a:r>
            <a:br>
              <a:rPr lang="ru-RU" sz="2800" b="1" dirty="0" smtClean="0">
                <a:solidFill>
                  <a:srgbClr val="00FFFF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00FFFF"/>
                </a:solidFill>
                <a:latin typeface="Constantia" pitchFamily="18" charset="0"/>
              </a:rPr>
              <a:t> Михаилу Семеновичу Воронцову </a:t>
            </a:r>
            <a:br>
              <a:rPr lang="ru-RU" sz="2800" b="1" dirty="0" smtClean="0">
                <a:solidFill>
                  <a:srgbClr val="00FFFF"/>
                </a:solidFill>
                <a:latin typeface="Constantia" pitchFamily="18" charset="0"/>
              </a:rPr>
            </a:br>
            <a:r>
              <a:rPr lang="ru-RU" sz="1800" b="1" dirty="0" smtClean="0">
                <a:solidFill>
                  <a:srgbClr val="00FFFF"/>
                </a:solidFill>
                <a:latin typeface="Constantia" pitchFamily="18" charset="0"/>
              </a:rPr>
              <a:t>(1782-1856 гг.)</a:t>
            </a:r>
            <a:endParaRPr lang="ru-RU" sz="1800" b="1" dirty="0">
              <a:solidFill>
                <a:srgbClr val="00FFFF"/>
              </a:solidFill>
              <a:latin typeface="Constantia" pitchFamily="18" charset="0"/>
            </a:endParaRPr>
          </a:p>
        </p:txBody>
      </p:sp>
      <p:pic>
        <p:nvPicPr>
          <p:cNvPr id="25602" name="Picture 2" descr="C:\Users\Света\Desktop\Новые проекты\Новая папка\75190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285" y="4357694"/>
            <a:ext cx="2029736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500702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К 160-летнему юбилею  города  Ейска, благотворительный Фонд  </a:t>
            </a:r>
          </a:p>
          <a:p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Святителя Николая Чудотворца  сделал подарок –</a:t>
            </a:r>
          </a:p>
          <a:p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шестиметровую бронзовую конную статую.  </a:t>
            </a:r>
          </a:p>
          <a:p>
            <a:r>
              <a:rPr lang="ru-RU" sz="14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Открытие состоялось в августе 2008 года.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Автор: московский скульптор С.Исаков</a:t>
            </a:r>
          </a:p>
          <a:p>
            <a:endParaRPr lang="ru-RU" dirty="0"/>
          </a:p>
        </p:txBody>
      </p:sp>
      <p:pic>
        <p:nvPicPr>
          <p:cNvPr id="25613" name="Picture 13" descr="D:\Users\Света\Pictures\Pictures\liniia-9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1443037" cy="457200"/>
          </a:xfrm>
          <a:prstGeom prst="rect">
            <a:avLst/>
          </a:prstGeom>
          <a:noFill/>
        </p:spPr>
      </p:pic>
      <p:pic>
        <p:nvPicPr>
          <p:cNvPr id="25614" name="Picture 14" descr="D:\Users\Света\Pictures\Pictures\liniia-116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000108"/>
            <a:ext cx="2428892" cy="539753"/>
          </a:xfrm>
          <a:prstGeom prst="rect">
            <a:avLst/>
          </a:prstGeom>
          <a:noFill/>
        </p:spPr>
      </p:pic>
      <p:pic>
        <p:nvPicPr>
          <p:cNvPr id="25619" name="Picture 19" descr="D:\Users\Света\Pictures\Pictures\liniia-126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984892"/>
            <a:ext cx="2000264" cy="44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FFFF"/>
                </a:solidFill>
                <a:latin typeface="Constantia" pitchFamily="18" charset="0"/>
              </a:rPr>
              <a:t>Мемориальный комплекс</a:t>
            </a:r>
            <a:br>
              <a:rPr lang="ru-RU" sz="3600" b="1" dirty="0" smtClean="0">
                <a:solidFill>
                  <a:srgbClr val="00FFFF"/>
                </a:solidFill>
                <a:latin typeface="Constantia" pitchFamily="18" charset="0"/>
              </a:rPr>
            </a:br>
            <a:r>
              <a:rPr lang="ru-RU" sz="3600" b="1" dirty="0" smtClean="0">
                <a:solidFill>
                  <a:srgbClr val="00FFFF"/>
                </a:solidFill>
                <a:latin typeface="Constantia" pitchFamily="18" charset="0"/>
              </a:rPr>
              <a:t> «Павшим героям» с Вечным огнем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65" name="Picture 13" descr="C:\Users\Света\Pictures\город фото\90268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252924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428860" y="1123219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ночь на 1 мая 1918 года город попытался взять штурмом казачий отряд под командованием есаула Подгорного. </a:t>
            </a: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Защищая город,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погибло 124 бойца и командир первого Ейского революционного батальона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Иван Балабанов.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onstantia" pitchFamily="18" charset="0"/>
              </a:rPr>
              <a:t>Они были похоронены на кладбище при </a:t>
            </a:r>
            <a:r>
              <a:rPr lang="ru-RU" sz="1600" b="1" i="1" dirty="0" err="1" smtClean="0">
                <a:latin typeface="Constantia" pitchFamily="18" charset="0"/>
              </a:rPr>
              <a:t>Пантелеймоновской</a:t>
            </a:r>
            <a:r>
              <a:rPr lang="ru-RU" sz="1600" b="1" i="1" dirty="0" smtClean="0">
                <a:latin typeface="Constantia" pitchFamily="18" charset="0"/>
              </a:rPr>
              <a:t> церкви (ныне Свято-Никольский храм)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На этом же месте в феврале 1920 года были расстреляны и похоронены участники неудачного восстания против белогвардейцев, и </a:t>
            </a:r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погибшие при разоружении Уманского казачьего полка. А в годы Великой Отечественной войны -павшие защитники Ейска.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357826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FFFF"/>
                </a:solidFill>
                <a:latin typeface="Constantia" pitchFamily="18" charset="0"/>
              </a:rPr>
              <a:t>9 мая 1975 года состоялось торжественное открытие мемориального комплекса</a:t>
            </a:r>
            <a:endParaRPr lang="ru-RU" sz="1700" b="1" dirty="0">
              <a:solidFill>
                <a:srgbClr val="00FFFF"/>
              </a:solidFill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3571876"/>
            <a:ext cx="90011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99"/>
                </a:solidFill>
                <a:latin typeface="Constantia" pitchFamily="18" charset="0"/>
              </a:rPr>
              <a:t>На  территории мемориала </a:t>
            </a:r>
            <a:r>
              <a:rPr lang="ru-RU" sz="16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 братские могилы жителей Ейска, павших в годы Гражданской войны (84,15,5 человек) и братская могила советских воинов и жителей города, погибших в Великую Отечественную войну 1941-1945 г.г. (5 моряков канонерской лодки "Дон" Азовской военной флотилии; 5 летчиков  18-й эскадрильи 119 полка ВВС;</a:t>
            </a:r>
          </a:p>
          <a:p>
            <a:r>
              <a:rPr lang="ru-RU" sz="16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9 военнослужащих бронепоезда "Смерть фашистским оккупантам" Азовской военной флотилии; жителей города (известны имена 69 человек), погибших во время оккупации города с 8 августа 1942 по 5 февраля 1943 года с высеченными на мраморных плитах фамилиями. </a:t>
            </a:r>
            <a:endParaRPr lang="ru-RU" sz="16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0" name="Picture 18" descr="D:\Users\Света\Pictures\Pictures\liniia-9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214950"/>
            <a:ext cx="3362325" cy="1143000"/>
          </a:xfrm>
          <a:prstGeom prst="rect">
            <a:avLst/>
          </a:prstGeom>
          <a:noFill/>
        </p:spPr>
      </p:pic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5715016"/>
            <a:ext cx="6643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Традиционно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9 мая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каждого года на площади перед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мемориалом проходит городской митинг-реквием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50223"/>
            <a:ext cx="3137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проекта стелы: 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Э.Кирмасов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6" name="Picture 24" descr="C:\Users\Света\Pictures\9_maj_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857892"/>
            <a:ext cx="1428760" cy="714380"/>
          </a:xfrm>
          <a:prstGeom prst="rect">
            <a:avLst/>
          </a:prstGeom>
          <a:noFill/>
        </p:spPr>
      </p:pic>
      <p:pic>
        <p:nvPicPr>
          <p:cNvPr id="1026" name="Picture 2" descr="D:\Users\Света\Pictures\Pictures\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472" cy="18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66" grpId="0"/>
      <p:bldP spid="22" grpId="0"/>
      <p:bldP spid="25" grpId="0"/>
      <p:bldP spid="2357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4282" y="519808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Основу комплекса составляет ДОТ, сохранившаяся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часть 			обороны побережья Азовского моря.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			Для укрепления обороны Азовского побережья приказом 			наркома Военно-Морского Флота началось формирование 			Азовской военной флотилии в составе Черноморского 			флота. Но враг наступал, поэтому началось укрепление 			портов. 	</a:t>
            </a:r>
            <a:r>
              <a:rPr lang="ru-RU" sz="1600" b="1" dirty="0" smtClean="0">
                <a:solidFill>
                  <a:srgbClr val="000099"/>
                </a:solidFill>
                <a:latin typeface="Constantia" pitchFamily="18" charset="0"/>
              </a:rPr>
              <a:t>7 октября 1941 г. Азовская флотилия оставляет Мариуполь, так  как город был захвачен фашистами. Корабли перебрались в город Ейск, сюда же прибыл штаб флотилии. </a:t>
            </a: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	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            Командующим АВФ был назначен  адмирал С.Г. Горшков.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FFFF"/>
                </a:solidFill>
                <a:latin typeface="Constantia" pitchFamily="18" charset="0"/>
              </a:rPr>
              <a:t>Мемориальный комплекс  «Защитникам Ейска»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dirty="0"/>
          </a:p>
        </p:txBody>
      </p:sp>
      <p:pic>
        <p:nvPicPr>
          <p:cNvPr id="24578" name="Picture 2" descr="C:\Users\Света\Pictures\adm-gorsh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58" y="2643182"/>
            <a:ext cx="1428760" cy="1921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9" name="Picture 3" descr="C:\Users\Света\Pictures\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7"/>
            <a:ext cx="2071702" cy="1615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64357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FF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Комплекс открыт на </a:t>
            </a:r>
            <a:r>
              <a:rPr lang="ru-RU" sz="1400" b="1" dirty="0" err="1" smtClean="0">
                <a:solidFill>
                  <a:srgbClr val="00FF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Ейской</a:t>
            </a:r>
            <a:r>
              <a:rPr lang="ru-RU" sz="1400" b="1" dirty="0" smtClean="0">
                <a:solidFill>
                  <a:srgbClr val="00FF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косе 8 мая 1995 года по инициативе отдела культуры и Ейского музея. </a:t>
            </a:r>
            <a:endParaRPr lang="ru-RU" sz="1400" dirty="0">
              <a:solidFill>
                <a:srgbClr val="00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7181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FF99"/>
                </a:solidFill>
                <a:latin typeface="Constantia" pitchFamily="18" charset="0"/>
              </a:rPr>
              <a:t>Линия обороны побережья Азовского моря стала создаваться осенью 1941 года. Существенную роль в обороне играла береговая артиллерия флотилии. Начиная от оконечности </a:t>
            </a:r>
            <a:r>
              <a:rPr lang="ru-RU" sz="1600" b="1" i="1" dirty="0" err="1" smtClean="0">
                <a:solidFill>
                  <a:srgbClr val="FFFF99"/>
                </a:solidFill>
                <a:latin typeface="Constantia" pitchFamily="18" charset="0"/>
              </a:rPr>
              <a:t>Ейской</a:t>
            </a:r>
            <a:r>
              <a:rPr lang="ru-RU" sz="1600" b="1" i="1" dirty="0" smtClean="0">
                <a:solidFill>
                  <a:srgbClr val="FFFF99"/>
                </a:solidFill>
                <a:latin typeface="Constantia" pitchFamily="18" charset="0"/>
              </a:rPr>
              <a:t> косы по побережью лимана были построены долговременные огневые точки - доты, которые обеспечивали обстрел в случае нападения противника с восточной стороны города.</a:t>
            </a:r>
            <a:endParaRPr lang="ru-RU" sz="1600" b="1" i="1" dirty="0">
              <a:solidFill>
                <a:srgbClr val="FFFF99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34780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Авторы проекта экспозиции: художник Г.Подгорный и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экспозиционер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И.Найденова,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бетонной стены  – А.Кузнецов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64344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Ейск обороняли части и корабли </a:t>
            </a:r>
            <a:r>
              <a:rPr lang="ru-RU" sz="1600" b="1" dirty="0" err="1" smtClean="0">
                <a:latin typeface="Constantia" pitchFamily="18" charset="0"/>
              </a:rPr>
              <a:t>Ейской</a:t>
            </a:r>
            <a:r>
              <a:rPr lang="ru-RU" sz="1600" b="1" dirty="0" smtClean="0">
                <a:latin typeface="Constantia" pitchFamily="18" charset="0"/>
              </a:rPr>
              <a:t> военно-морской базы: 144 и 305 отдельные батальоны морской пехоты, Ейский истребительный батальон НКВД, канонерские лодки «Днестр», «Буг», сторожевые катера «МО-18», «МО-032», сторожевые корабли «Войков», «Штурман», др. корабли, артиллерия флотилии и береговой обороны.</a:t>
            </a: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24581" name="Picture 5" descr="D:\Users\Света\Pictures\Pictures\0087ccd8187898be0995921980e6f75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142984"/>
            <a:ext cx="1785923" cy="1095375"/>
          </a:xfrm>
          <a:prstGeom prst="rect">
            <a:avLst/>
          </a:prstGeom>
          <a:noFill/>
        </p:spPr>
      </p:pic>
      <p:pic>
        <p:nvPicPr>
          <p:cNvPr id="24582" name="Picture 6" descr="D:\Users\Света\Pictures\Pictures\88555bd0c500fbbe35c444820b92989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6143644"/>
            <a:ext cx="1000132" cy="538533"/>
          </a:xfrm>
          <a:prstGeom prst="rect">
            <a:avLst/>
          </a:prstGeom>
          <a:noFill/>
        </p:spPr>
      </p:pic>
      <p:pic>
        <p:nvPicPr>
          <p:cNvPr id="24585" name="Picture 9" descr="D:\Users\Света\Pictures\Pictures\liniia-103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6072206"/>
            <a:ext cx="3067050" cy="238125"/>
          </a:xfrm>
          <a:prstGeom prst="rect">
            <a:avLst/>
          </a:prstGeom>
          <a:noFill/>
        </p:spPr>
      </p:pic>
      <p:pic>
        <p:nvPicPr>
          <p:cNvPr id="24588" name="Picture 12" descr="D:\Users\Света\Pictures\Pictures\transporta-70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214818"/>
            <a:ext cx="814388" cy="610791"/>
          </a:xfrm>
          <a:prstGeom prst="rect">
            <a:avLst/>
          </a:prstGeom>
          <a:noFill/>
        </p:spPr>
      </p:pic>
      <p:pic>
        <p:nvPicPr>
          <p:cNvPr id="19" name="Picture 12" descr="D:\Users\Света\Pictures\Pictures\transporta-70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00760" y="4357694"/>
            <a:ext cx="500066" cy="497151"/>
          </a:xfrm>
          <a:prstGeom prst="rect">
            <a:avLst/>
          </a:prstGeom>
          <a:noFill/>
        </p:spPr>
      </p:pic>
      <p:pic>
        <p:nvPicPr>
          <p:cNvPr id="24589" name="Picture 13" descr="D:\Users\Света\Pictures\Pictures\8cb8fa414815ebb8e0ebd3143b5fe6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785794"/>
            <a:ext cx="1000132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329642" cy="12858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800" b="1" dirty="0">
                <a:solidFill>
                  <a:srgbClr val="00FFFF"/>
                </a:solidFill>
                <a:latin typeface="Constantia" pitchFamily="18" charset="0"/>
              </a:rPr>
              <a:t>Бронекатер "Ейский патриот". </a:t>
            </a:r>
          </a:p>
          <a:p>
            <a:pPr algn="ctr">
              <a:buNone/>
            </a:pPr>
            <a:r>
              <a:rPr lang="ru-RU" b="1" dirty="0">
                <a:latin typeface="Constantia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Света\Desktop\Новые проекты\Новая папка\photo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04435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357554" y="157161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В 1944 году на деньги, собранные коллективом завода «</a:t>
            </a:r>
            <a:r>
              <a:rPr lang="ru-RU" b="1" dirty="0" err="1" smtClean="0">
                <a:latin typeface="Constantia" pitchFamily="18" charset="0"/>
              </a:rPr>
              <a:t>Запчасть</a:t>
            </a:r>
            <a:r>
              <a:rPr lang="ru-RU" b="1" dirty="0" smtClean="0">
                <a:latin typeface="Constantia" pitchFamily="18" charset="0"/>
              </a:rPr>
              <a:t>» (Станкостроительный), был построен бронекатер БК-162, который прошел боевой путь от Измаила до Вены.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7181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  <a:latin typeface="Constantia" pitchFamily="18" charset="0"/>
              </a:rPr>
              <a:t>После окончания войны БК-162 находился в составе </a:t>
            </a:r>
            <a:r>
              <a:rPr lang="ru-RU" b="1" i="1" dirty="0" smtClean="0">
                <a:solidFill>
                  <a:srgbClr val="FFC000"/>
                </a:solidFill>
                <a:latin typeface="Constantia" pitchFamily="18" charset="0"/>
              </a:rPr>
              <a:t>ВМФ. </a:t>
            </a:r>
            <a:r>
              <a:rPr lang="ru-RU" b="1" i="1" dirty="0">
                <a:solidFill>
                  <a:srgbClr val="FFC000"/>
                </a:solidFill>
                <a:latin typeface="Constantia" pitchFamily="18" charset="0"/>
              </a:rPr>
              <a:t>После списания был на стоянке в Рязани. Здесь его случайно нашли ветераны. По инициативе </a:t>
            </a:r>
            <a:r>
              <a:rPr lang="ru-RU" b="1" i="1" dirty="0" err="1">
                <a:solidFill>
                  <a:srgbClr val="FFC000"/>
                </a:solidFill>
                <a:latin typeface="Constantia" pitchFamily="18" charset="0"/>
              </a:rPr>
              <a:t>ейчан</a:t>
            </a:r>
            <a:r>
              <a:rPr lang="ru-RU" b="1" i="1" dirty="0">
                <a:solidFill>
                  <a:srgbClr val="FFC000"/>
                </a:solidFill>
                <a:latin typeface="Constantia" pitchFamily="18" charset="0"/>
              </a:rPr>
              <a:t> было принято решение об установке катера на постамент в Ейске.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429132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Бронекатер БК-162 «Ейский патриот» установлен </a:t>
            </a:r>
            <a:r>
              <a:rPr lang="ru-RU" b="1" dirty="0" smtClean="0">
                <a:latin typeface="Constantia" pitchFamily="18" charset="0"/>
              </a:rPr>
              <a:t>в </a:t>
            </a:r>
            <a:r>
              <a:rPr lang="ru-RU" b="1" dirty="0">
                <a:latin typeface="Constantia" pitchFamily="18" charset="0"/>
              </a:rPr>
              <a:t>центре </a:t>
            </a:r>
            <a:r>
              <a:rPr lang="ru-RU" b="1" i="1" dirty="0">
                <a:latin typeface="Constantia" pitchFamily="18" charset="0"/>
              </a:rPr>
              <a:t>пляжного комплекса на </a:t>
            </a:r>
            <a:r>
              <a:rPr lang="ru-RU" b="1" i="1" dirty="0" err="1">
                <a:latin typeface="Constantia" pitchFamily="18" charset="0"/>
              </a:rPr>
              <a:t>Ейской</a:t>
            </a:r>
            <a:r>
              <a:rPr lang="ru-RU" b="1" i="1" dirty="0">
                <a:latin typeface="Constantia" pitchFamily="18" charset="0"/>
              </a:rPr>
              <a:t> косе 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FFFF"/>
                </a:solidFill>
                <a:latin typeface="Constantia" pitchFamily="18" charset="0"/>
              </a:rPr>
              <a:t>8 </a:t>
            </a:r>
            <a:r>
              <a:rPr lang="ru-RU" b="1" dirty="0">
                <a:solidFill>
                  <a:srgbClr val="00FFFF"/>
                </a:solidFill>
                <a:latin typeface="Constantia" pitchFamily="18" charset="0"/>
              </a:rPr>
              <a:t>мая 1975 года. </a:t>
            </a:r>
            <a:endParaRPr lang="ru-RU" b="1" dirty="0" smtClean="0">
              <a:solidFill>
                <a:srgbClr val="00FFFF"/>
              </a:solidFill>
              <a:latin typeface="Constantia" pitchFamily="18" charset="0"/>
            </a:endParaRPr>
          </a:p>
          <a:p>
            <a:r>
              <a:rPr lang="ru-RU" b="1" dirty="0" smtClean="0">
                <a:latin typeface="Constantia" pitchFamily="18" charset="0"/>
              </a:rPr>
              <a:t>На </a:t>
            </a:r>
            <a:r>
              <a:rPr lang="ru-RU" b="1" dirty="0">
                <a:latin typeface="Constantia" pitchFamily="18" charset="0"/>
              </a:rPr>
              <a:t>митинге присутствовали </a:t>
            </a:r>
            <a:r>
              <a:rPr lang="ru-RU" b="1" dirty="0" smtClean="0">
                <a:latin typeface="Constantia" pitchFamily="18" charset="0"/>
              </a:rPr>
              <a:t> члены </a:t>
            </a:r>
            <a:r>
              <a:rPr lang="ru-RU" b="1" dirty="0">
                <a:latin typeface="Constantia" pitchFamily="18" charset="0"/>
              </a:rPr>
              <a:t>экипажа катера: командир </a:t>
            </a:r>
            <a:r>
              <a:rPr lang="ru-RU" b="1" dirty="0" err="1">
                <a:latin typeface="Constantia" pitchFamily="18" charset="0"/>
              </a:rPr>
              <a:t>Балев</a:t>
            </a:r>
            <a:r>
              <a:rPr lang="ru-RU" b="1" dirty="0">
                <a:latin typeface="Constantia" pitchFamily="18" charset="0"/>
              </a:rPr>
              <a:t> Б.Ф., боцман </a:t>
            </a:r>
            <a:r>
              <a:rPr lang="ru-RU" b="1" dirty="0" err="1">
                <a:latin typeface="Constantia" pitchFamily="18" charset="0"/>
              </a:rPr>
              <a:t>В.И.Сукач</a:t>
            </a:r>
            <a:r>
              <a:rPr lang="ru-RU" b="1" dirty="0">
                <a:latin typeface="Constantia" pitchFamily="18" charset="0"/>
              </a:rPr>
              <a:t>, старшина рулевых </a:t>
            </a:r>
            <a:r>
              <a:rPr lang="ru-RU" b="1" dirty="0" err="1">
                <a:latin typeface="Constantia" pitchFamily="18" charset="0"/>
              </a:rPr>
              <a:t>Н.Д.Школяренко</a:t>
            </a:r>
            <a:r>
              <a:rPr lang="ru-RU" b="1" dirty="0">
                <a:latin typeface="Constantia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206" y="5929330"/>
            <a:ext cx="17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</a:rPr>
              <a:t>Командир БК-162</a:t>
            </a:r>
          </a:p>
          <a:p>
            <a:pPr algn="ctr"/>
            <a:r>
              <a:rPr lang="ru-RU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latin typeface="Monotype Corsiva" pitchFamily="66" charset="0"/>
              </a:rPr>
              <a:t>Балев</a:t>
            </a: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</a:rPr>
              <a:t> Б.Ф.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7413" name="Picture 5" descr="C:\Users\Света\Desktop\Новые проекты\Новая папка\transporta-7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642918"/>
            <a:ext cx="1485900" cy="1114425"/>
          </a:xfrm>
          <a:prstGeom prst="rect">
            <a:avLst/>
          </a:prstGeom>
          <a:noFill/>
        </p:spPr>
      </p:pic>
      <p:pic>
        <p:nvPicPr>
          <p:cNvPr id="17420" name="Picture 12" descr="D:\Users\Света\Pictures\Pictures\liniia-12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215082"/>
            <a:ext cx="3524250" cy="285750"/>
          </a:xfrm>
          <a:prstGeom prst="rect">
            <a:avLst/>
          </a:prstGeom>
          <a:noFill/>
        </p:spPr>
      </p:pic>
      <p:pic>
        <p:nvPicPr>
          <p:cNvPr id="1026" name="Picture 2" descr="C:\Users\Света\Pictures\230120121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082996"/>
            <a:ext cx="1285884" cy="18293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FFFF"/>
                </a:solidFill>
              </a:rPr>
              <a:t>Танк «Ейский колхозник</a:t>
            </a:r>
            <a:r>
              <a:rPr lang="ru-RU" b="1" dirty="0" smtClean="0">
                <a:solidFill>
                  <a:srgbClr val="00FFFF"/>
                </a:solidFill>
              </a:rPr>
              <a:t>»</a:t>
            </a:r>
            <a:r>
              <a:rPr lang="ru-RU" b="1" dirty="0">
                <a:solidFill>
                  <a:srgbClr val="00FFFF"/>
                </a:solidFill>
              </a:rPr>
              <a:t/>
            </a:r>
            <a:br>
              <a:rPr lang="ru-RU" b="1" dirty="0">
                <a:solidFill>
                  <a:srgbClr val="00FFFF"/>
                </a:solidFill>
              </a:rPr>
            </a:b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92971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</a:t>
            </a:r>
            <a:r>
              <a:rPr lang="ru-RU" b="1" dirty="0" smtClean="0"/>
              <a:t>6 </a:t>
            </a:r>
            <a:r>
              <a:rPr lang="ru-RU" b="1" dirty="0"/>
              <a:t>февраля 1943 года Ейск и Ейский район были </a:t>
            </a:r>
            <a:r>
              <a:rPr lang="ru-RU" b="1" dirty="0" smtClean="0"/>
              <a:t>				освобождены  </a:t>
            </a:r>
            <a:r>
              <a:rPr lang="ru-RU" b="1" dirty="0"/>
              <a:t>от немецко-фашистских захватчиков. Ейчане </a:t>
            </a:r>
            <a:r>
              <a:rPr lang="ru-RU" b="1" dirty="0" smtClean="0"/>
              <a:t>			стали </a:t>
            </a:r>
            <a:r>
              <a:rPr lang="ru-RU" b="1" dirty="0"/>
              <a:t>восстанавливать, разрушенное войной хозяйство. </a:t>
            </a:r>
            <a:r>
              <a:rPr lang="ru-RU" b="1" dirty="0" smtClean="0"/>
              <a:t>В 			эти трудные годы труженики тыла всеми силами старались 			приблизить час Великой Победы. По инициативе 				работников </a:t>
            </a:r>
            <a:r>
              <a:rPr lang="ru-RU" b="1" dirty="0"/>
              <a:t>Ейского зерносовхоза  начался сбор средств на </a:t>
            </a:r>
            <a:r>
              <a:rPr lang="ru-RU" b="1" dirty="0" smtClean="0"/>
              <a:t>			постройку </a:t>
            </a:r>
            <a:r>
              <a:rPr lang="ru-RU" b="1" dirty="0"/>
              <a:t>танка «Ейский колхозник». 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FFC000"/>
                </a:solidFill>
              </a:rPr>
              <a:t>Они направили телеграмму на имя Верховного Главнокомандующего И.В.Сталина с просьбой присвоить танку, строящемуся на их деньги, имя «Ейский колхозник».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Одному </a:t>
            </a:r>
            <a:r>
              <a:rPr lang="ru-RU" b="1" i="1" dirty="0">
                <a:solidFill>
                  <a:srgbClr val="FFC000"/>
                </a:solidFill>
              </a:rPr>
              <a:t>из вновь построенных танков Т-34 </a:t>
            </a:r>
            <a:r>
              <a:rPr lang="ru-RU" b="1" i="1" dirty="0" smtClean="0">
                <a:solidFill>
                  <a:srgbClr val="FFC000"/>
                </a:solidFill>
              </a:rPr>
              <a:t>было </a:t>
            </a:r>
            <a:r>
              <a:rPr lang="ru-RU" b="1" i="1" dirty="0">
                <a:solidFill>
                  <a:srgbClr val="FFC000"/>
                </a:solidFill>
              </a:rPr>
              <a:t>присвоено имя «Ейский колхозник». </a:t>
            </a:r>
            <a:endParaRPr lang="ru-RU" b="1" i="1" dirty="0" smtClean="0">
              <a:solidFill>
                <a:srgbClr val="FFC000"/>
              </a:solidFill>
            </a:endParaRPr>
          </a:p>
          <a:p>
            <a:r>
              <a:rPr lang="ru-RU" sz="1600" b="1" dirty="0" smtClean="0"/>
              <a:t>В </a:t>
            </a:r>
            <a:r>
              <a:rPr lang="ru-RU" sz="1600" b="1" dirty="0"/>
              <a:t>августе 1943 года на станции </a:t>
            </a:r>
            <a:r>
              <a:rPr lang="ru-RU" sz="1600" b="1" dirty="0" err="1"/>
              <a:t>Балашово</a:t>
            </a:r>
            <a:r>
              <a:rPr lang="ru-RU" sz="1600" b="1" dirty="0"/>
              <a:t> под Москвой этот танк получил экипаж в составе: командира </a:t>
            </a:r>
            <a:r>
              <a:rPr lang="ru-RU" sz="1600" b="1" dirty="0" smtClean="0"/>
              <a:t>ст. </a:t>
            </a:r>
            <a:r>
              <a:rPr lang="ru-RU" sz="1600" b="1" dirty="0"/>
              <a:t>лейтенанта </a:t>
            </a:r>
            <a:r>
              <a:rPr lang="ru-RU" sz="1600" b="1" dirty="0" smtClean="0"/>
              <a:t>Н. С. </a:t>
            </a:r>
            <a:r>
              <a:rPr lang="ru-RU" sz="1600" b="1" dirty="0" err="1"/>
              <a:t>Клименко</a:t>
            </a:r>
            <a:r>
              <a:rPr lang="ru-RU" sz="1600" b="1" dirty="0"/>
              <a:t>, башенного стрелка </a:t>
            </a:r>
            <a:r>
              <a:rPr lang="ru-RU" sz="1600" b="1" dirty="0" smtClean="0"/>
              <a:t>ст. </a:t>
            </a:r>
            <a:r>
              <a:rPr lang="ru-RU" sz="1600" b="1" dirty="0"/>
              <a:t>сержанта </a:t>
            </a:r>
            <a:r>
              <a:rPr lang="ru-RU" sz="1600" b="1" dirty="0" err="1" smtClean="0"/>
              <a:t>И.С.Доброродниго</a:t>
            </a:r>
            <a:r>
              <a:rPr lang="ru-RU" sz="1600" b="1" dirty="0" smtClean="0"/>
              <a:t>, </a:t>
            </a:r>
            <a:r>
              <a:rPr lang="ru-RU" sz="1600" b="1" dirty="0"/>
              <a:t>пулеметчика-радиста </a:t>
            </a:r>
            <a:r>
              <a:rPr lang="ru-RU" sz="1600" b="1" dirty="0" smtClean="0"/>
              <a:t>ст. </a:t>
            </a:r>
            <a:r>
              <a:rPr lang="ru-RU" sz="1600" b="1" dirty="0"/>
              <a:t>сержанта </a:t>
            </a:r>
            <a:r>
              <a:rPr lang="ru-RU" sz="1600" b="1" dirty="0" err="1" smtClean="0"/>
              <a:t>И.Ф.Платоненко</a:t>
            </a:r>
            <a:r>
              <a:rPr lang="ru-RU" sz="1600" b="1" dirty="0" smtClean="0"/>
              <a:t>, </a:t>
            </a:r>
            <a:r>
              <a:rPr lang="ru-RU" sz="1600" b="1" dirty="0"/>
              <a:t>механика-водителя </a:t>
            </a:r>
            <a:r>
              <a:rPr lang="ru-RU" sz="1600" b="1" dirty="0" smtClean="0"/>
              <a:t>ст.сержанта В.И.Зелькина.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С 25 октября 1943 года танк участвовал в боевых действиях. </a:t>
            </a:r>
            <a:r>
              <a:rPr lang="ru-RU" sz="1600" b="1" dirty="0" smtClean="0"/>
              <a:t>При </a:t>
            </a:r>
            <a:r>
              <a:rPr lang="ru-RU" sz="1600" b="1" dirty="0"/>
              <a:t>овладении укрепленного района, прикрывающего дорогу Витебск-Орша, в районе деревни </a:t>
            </a:r>
            <a:r>
              <a:rPr lang="ru-RU" sz="1600" b="1" dirty="0" err="1"/>
              <a:t>Дыманово</a:t>
            </a:r>
            <a:r>
              <a:rPr lang="ru-RU" sz="1600" b="1" dirty="0"/>
              <a:t> танк был сожжен попаданием снаряда. </a:t>
            </a:r>
            <a:r>
              <a:rPr lang="ru-RU" sz="1600" b="1" dirty="0" smtClean="0"/>
              <a:t>Экипаж </a:t>
            </a:r>
            <a:r>
              <a:rPr lang="ru-RU" sz="1600" b="1" dirty="0"/>
              <a:t>танка, за исключением его командира </a:t>
            </a:r>
            <a:r>
              <a:rPr lang="ru-RU" sz="1600" b="1" dirty="0" err="1"/>
              <a:t>Н.С.Клименко</a:t>
            </a:r>
            <a:r>
              <a:rPr lang="ru-RU" sz="1600" b="1" dirty="0"/>
              <a:t>, погиб. </a:t>
            </a:r>
          </a:p>
          <a:p>
            <a:r>
              <a:rPr lang="ru-RU" b="1" dirty="0" smtClean="0">
                <a:solidFill>
                  <a:srgbClr val="00FFFF"/>
                </a:solidFill>
              </a:rPr>
              <a:t>	</a:t>
            </a:r>
          </a:p>
          <a:p>
            <a:endParaRPr lang="ru-RU" sz="1600" b="1" dirty="0" smtClean="0">
              <a:solidFill>
                <a:srgbClr val="00FFFF"/>
              </a:solidFill>
            </a:endParaRPr>
          </a:p>
          <a:p>
            <a:r>
              <a:rPr lang="ru-RU" sz="1600" b="1" dirty="0" smtClean="0">
                <a:solidFill>
                  <a:srgbClr val="00FFFF"/>
                </a:solidFill>
              </a:rPr>
              <a:t>3 </a:t>
            </a:r>
            <a:r>
              <a:rPr lang="ru-RU" sz="1600" b="1" dirty="0">
                <a:solidFill>
                  <a:srgbClr val="00FFFF"/>
                </a:solidFill>
              </a:rPr>
              <a:t>мая 1977 года </a:t>
            </a:r>
            <a:r>
              <a:rPr lang="ru-RU" sz="1600" b="1" dirty="0"/>
              <a:t>танк Т-34 с бортовым номером 231, гвардейским знаком на башне и надписью «Ейский колхозник», соответствующий сгоревшему в 1944 году подлинному танку был установлен на </a:t>
            </a:r>
            <a:r>
              <a:rPr lang="ru-RU" sz="1600" b="1" dirty="0" smtClean="0"/>
              <a:t>постаменте, </a:t>
            </a:r>
            <a:r>
              <a:rPr lang="ru-RU" sz="1600" b="1" i="1" dirty="0" smtClean="0"/>
              <a:t>на пересечении улиц Б.Хмельницкого и </a:t>
            </a:r>
            <a:r>
              <a:rPr lang="ru-RU" sz="1600" b="1" i="1" dirty="0" err="1" smtClean="0"/>
              <a:t>Армавирской</a:t>
            </a:r>
            <a:r>
              <a:rPr lang="ru-RU" sz="1600" b="1" dirty="0" smtClean="0"/>
              <a:t>,  как символ воинской славы и участия тружеников Ейского района с фашизмом.</a:t>
            </a:r>
            <a:endParaRPr lang="ru-RU" sz="1600" b="1" dirty="0"/>
          </a:p>
          <a:p>
            <a:endParaRPr lang="ru-RU" b="1" dirty="0"/>
          </a:p>
        </p:txBody>
      </p:sp>
      <p:pic>
        <p:nvPicPr>
          <p:cNvPr id="18434" name="Picture 2" descr="C:\Users\Света\Desktop\Новые проекты\Новая папка\0_82d97_bdc10f2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7956"/>
            <a:ext cx="2571768" cy="17230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5" name="Picture 3" descr="D:\Users\Света\Pictures\Pictures\liniia-8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143512"/>
            <a:ext cx="3219450" cy="400050"/>
          </a:xfrm>
          <a:prstGeom prst="rect">
            <a:avLst/>
          </a:prstGeom>
          <a:noFill/>
        </p:spPr>
      </p:pic>
      <p:pic>
        <p:nvPicPr>
          <p:cNvPr id="18436" name="Picture 4" descr="D:\Users\Света\Pictures\Pictures\liniia-8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143512"/>
            <a:ext cx="3219450" cy="400050"/>
          </a:xfrm>
          <a:prstGeom prst="rect">
            <a:avLst/>
          </a:prstGeom>
          <a:noFill/>
        </p:spPr>
      </p:pic>
      <p:pic>
        <p:nvPicPr>
          <p:cNvPr id="18437" name="Picture 5" descr="D:\Users\Света\Pictures\Pictures\fc90419fc30b6386a621da52354339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1028700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FFFF"/>
                </a:solidFill>
              </a:rPr>
              <a:t> Авиаторам</a:t>
            </a:r>
            <a:endParaRPr lang="ru-RU" b="1" dirty="0">
              <a:solidFill>
                <a:srgbClr val="00FFFF"/>
              </a:solidFill>
            </a:endParaRPr>
          </a:p>
        </p:txBody>
      </p:sp>
      <p:pic>
        <p:nvPicPr>
          <p:cNvPr id="19458" name="Picture 2" descr="C:\Users\Света\Desktop\Новые проекты\Новая папка\8633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714884"/>
            <a:ext cx="1186653" cy="15935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000244" cy="15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7786710" y="628652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СУ-17 МЗ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000108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Constantia" pitchFamily="18" charset="0"/>
              </a:rPr>
              <a:t>Ейск имеет славные авиационные традиции. Впервые самолет появился в небе над Ейском летом 1913 года. В 1931 году в Ейск перебазируется одно из старейших в нашей стране военных авиационных училищ школа морских летчиков и летчиков-наблюдателей, организованная в 1915 году на </a:t>
            </a:r>
            <a:r>
              <a:rPr lang="ru-RU" sz="1600" b="1" dirty="0" err="1">
                <a:solidFill>
                  <a:srgbClr val="000099"/>
                </a:solidFill>
                <a:latin typeface="Constantia" pitchFamily="18" charset="0"/>
              </a:rPr>
              <a:t>Гутуевской</a:t>
            </a:r>
            <a:r>
              <a:rPr lang="ru-RU" sz="1600" b="1" dirty="0">
                <a:solidFill>
                  <a:srgbClr val="000099"/>
                </a:solidFill>
                <a:latin typeface="Constantia" pitchFamily="18" charset="0"/>
              </a:rPr>
              <a:t> дамбе в Петрограде.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571744"/>
            <a:ext cx="89297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С этого времени училище, </a:t>
            </a:r>
            <a:r>
              <a:rPr lang="ru-RU" sz="1600" b="1" dirty="0" smtClean="0">
                <a:latin typeface="Constantia" pitchFamily="18" charset="0"/>
              </a:rPr>
              <a:t>имени </a:t>
            </a:r>
            <a:r>
              <a:rPr lang="ru-RU" sz="1600" b="1" dirty="0">
                <a:latin typeface="Constantia" pitchFamily="18" charset="0"/>
              </a:rPr>
              <a:t>дважды Героя Советского Союза летчика-космонавта СССР В.М.Комарова филиал Краснознаменной Ордена Суворова Военно-Воздушной Академии имени Ю.А.Гагарина, подготовило тысячи высококлассных </a:t>
            </a:r>
            <a:r>
              <a:rPr lang="ru-RU" sz="1600" b="1" dirty="0" smtClean="0">
                <a:latin typeface="Constantia" pitchFamily="18" charset="0"/>
              </a:rPr>
              <a:t>летчиков.</a:t>
            </a:r>
          </a:p>
          <a:p>
            <a:r>
              <a:rPr lang="ru-RU" sz="1400" b="1" dirty="0" smtClean="0">
                <a:latin typeface="Constantia" pitchFamily="18" charset="0"/>
              </a:rPr>
              <a:t> 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Более 300 героев Советского Союза и России, вышли из стен этой прославленной школы военных летчиков. В их числе первые Герои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Ляпидевский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Леваневский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Молоков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Доронин, летчики-космонавты Беляев,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Шонин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Джанибеков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Падалка,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Онуфриенко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герой Республики Куба </a:t>
            </a:r>
            <a:r>
              <a:rPr lang="ru-RU" sz="1400" b="1" i="1" dirty="0" err="1">
                <a:solidFill>
                  <a:srgbClr val="FFC000"/>
                </a:solidFill>
                <a:latin typeface="Constantia" pitchFamily="18" charset="0"/>
              </a:rPr>
              <a:t>Т.Мендес</a:t>
            </a:r>
            <a:r>
              <a:rPr lang="ru-RU" sz="1400" b="1" i="1" dirty="0">
                <a:solidFill>
                  <a:srgbClr val="FFC000"/>
                </a:solidFill>
                <a:latin typeface="Constantia" pitchFamily="18" charset="0"/>
              </a:rPr>
              <a:t>, нынешний Главком ВВС Михайлов и многие другие.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143380"/>
            <a:ext cx="7572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 инициативе личного состава училища было принято решение установить у КПП памятник «Слава авиаторам». </a:t>
            </a:r>
            <a:r>
              <a:rPr lang="ru-RU" sz="1600" b="1" dirty="0" smtClean="0"/>
              <a:t>Памятник </a:t>
            </a:r>
            <a:r>
              <a:rPr lang="ru-RU" sz="1600" b="1" dirty="0"/>
              <a:t>был торжественно открыт 9 ноября 1967 года на площади перед входом в училище. </a:t>
            </a:r>
          </a:p>
          <a:p>
            <a:r>
              <a:rPr lang="ru-RU" sz="1600" b="1" i="1" dirty="0"/>
              <a:t>По решению городского Совета в </a:t>
            </a:r>
            <a:r>
              <a:rPr lang="ru-RU" sz="1600" b="1" i="1" dirty="0">
                <a:solidFill>
                  <a:srgbClr val="00FFFF"/>
                </a:solidFill>
              </a:rPr>
              <a:t>апреле 1968 г</a:t>
            </a:r>
            <a:r>
              <a:rPr lang="ru-RU" sz="1600" b="1" i="1" dirty="0"/>
              <a:t>. площадь перед училищем, где установлен памятник, названа площадью Авиаторов. В последствии на постамент был поставлен реактивный самолет СУ-17 на котором начинали свой путь в авиацию целые поколения воздушных асов.</a:t>
            </a:r>
          </a:p>
        </p:txBody>
      </p:sp>
      <p:pic>
        <p:nvPicPr>
          <p:cNvPr id="19460" name="Picture 4" descr="C:\Users\Света\Desktop\Новые проекты\Новая папка\transporta-9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52"/>
            <a:ext cx="1143000" cy="857250"/>
          </a:xfrm>
          <a:prstGeom prst="rect">
            <a:avLst/>
          </a:prstGeom>
          <a:noFill/>
        </p:spPr>
      </p:pic>
      <p:pic>
        <p:nvPicPr>
          <p:cNvPr id="19461" name="Picture 5" descr="C:\Users\Света\Desktop\Новые проекты\Новая папка\transporta-8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747713" cy="537090"/>
          </a:xfrm>
          <a:prstGeom prst="rect">
            <a:avLst/>
          </a:prstGeom>
          <a:noFill/>
        </p:spPr>
      </p:pic>
      <p:pic>
        <p:nvPicPr>
          <p:cNvPr id="19464" name="Picture 8" descr="D:\Users\Света\Pictures\Pictures\liniia-88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857892"/>
            <a:ext cx="3071834" cy="359028"/>
          </a:xfrm>
          <a:prstGeom prst="rect">
            <a:avLst/>
          </a:prstGeom>
          <a:noFill/>
        </p:spPr>
      </p:pic>
      <p:pic>
        <p:nvPicPr>
          <p:cNvPr id="19465" name="Picture 9" descr="C:\Users\Света\Desktop\Новые проекты\Новая папка\voenniea-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58" y="3429000"/>
            <a:ext cx="1285842" cy="8572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6119336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Constantia" pitchFamily="18" charset="0"/>
              </a:rPr>
              <a:t>Проект монумента подготовлен в Ростовском инженерно-строительном институте.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Constantia" pitchFamily="18" charset="0"/>
              </a:rPr>
              <a:t>Большой вклад в создание монумента внес коллектив Таганрогского механического завода имени Димитрова (директор С.М.Головин), осуществивший изготовление памятника. </a:t>
            </a:r>
            <a:endParaRPr lang="ru-RU" sz="1400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4282" y="4143380"/>
            <a:ext cx="871543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Весной 1942 года  нашего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земляка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направляют на Юго-Западный фронт командующим 8-й воздушной армией. </a:t>
            </a:r>
            <a:r>
              <a:rPr lang="ru-RU" sz="1600" b="1" dirty="0" smtClean="0">
                <a:latin typeface="Constantia" pitchFamily="18" charset="0"/>
              </a:rPr>
              <a:t>Венцом </a:t>
            </a:r>
            <a:r>
              <a:rPr lang="ru-RU" sz="1600" b="1" dirty="0">
                <a:latin typeface="Constantia" pitchFamily="18" charset="0"/>
              </a:rPr>
              <a:t>боевого пути Т. Т. Хрюкина </a:t>
            </a:r>
            <a:r>
              <a:rPr lang="ru-RU" sz="1600" b="1" dirty="0" smtClean="0">
                <a:latin typeface="Constantia" pitchFamily="18" charset="0"/>
              </a:rPr>
              <a:t> явился </a:t>
            </a: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штурм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Кенигсберга</a:t>
            </a: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.</a:t>
            </a:r>
            <a:r>
              <a:rPr lang="ru-RU" sz="1600" b="1" dirty="0" smtClean="0">
                <a:latin typeface="Constantia" pitchFamily="18" charset="0"/>
              </a:rPr>
              <a:t> Командование </a:t>
            </a:r>
            <a:r>
              <a:rPr lang="ru-RU" sz="1600" b="1" dirty="0">
                <a:latin typeface="Constantia" pitchFamily="18" charset="0"/>
              </a:rPr>
              <a:t>высоко </a:t>
            </a:r>
            <a:r>
              <a:rPr lang="ru-RU" sz="1600" b="1" dirty="0" smtClean="0">
                <a:latin typeface="Constantia" pitchFamily="18" charset="0"/>
              </a:rPr>
              <a:t>оценило </a:t>
            </a:r>
            <a:r>
              <a:rPr lang="ru-RU" sz="1600" b="1" dirty="0">
                <a:latin typeface="Constantia" pitchFamily="18" charset="0"/>
              </a:rPr>
              <a:t>заслуги Т.Т. Хрюкина, присвоив ему вторично звание </a:t>
            </a:r>
            <a:r>
              <a:rPr lang="ru-RU" sz="1600" b="1" dirty="0">
                <a:solidFill>
                  <a:srgbClr val="FFC000"/>
                </a:solidFill>
                <a:latin typeface="Constantia" pitchFamily="18" charset="0"/>
              </a:rPr>
              <a:t>Героя Советского Союза</a:t>
            </a: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.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Генерал-полковник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авиации Тимофей Тимофеевич Хрюкин погиб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автокатастрофе </a:t>
            </a:r>
          </a:p>
          <a:p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июля 1953 года, когда ему было всего 43 года.</a:t>
            </a:r>
          </a:p>
          <a:p>
            <a:r>
              <a:rPr lang="ru-RU" sz="16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мая 1950 </a:t>
            </a:r>
            <a:r>
              <a:rPr lang="ru-RU" sz="16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Ейске торжественно открыт бронзовый бюст героя.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Бюст дважды Героя Советского Союза 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3600" b="1" dirty="0" smtClean="0">
                <a:solidFill>
                  <a:srgbClr val="00FFFF"/>
                </a:solidFill>
              </a:rPr>
              <a:t>Тимофея Тимофеевича Хрюкина</a:t>
            </a:r>
            <a:r>
              <a:rPr lang="ru-RU" sz="2800" b="1" dirty="0" smtClean="0">
                <a:solidFill>
                  <a:srgbClr val="00FFFF"/>
                </a:solidFill>
              </a:rPr>
              <a:t/>
            </a:r>
            <a:br>
              <a:rPr lang="ru-RU" sz="2800" b="1" dirty="0" smtClean="0">
                <a:solidFill>
                  <a:srgbClr val="00FFFF"/>
                </a:solidFill>
              </a:rPr>
            </a:b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000" b="1" dirty="0" smtClean="0">
                <a:solidFill>
                  <a:srgbClr val="00FFFF"/>
                </a:solidFill>
              </a:rPr>
              <a:t>(21.06.1910-19.07.1953 гг.)</a:t>
            </a:r>
            <a:endParaRPr lang="ru-RU" sz="2000" dirty="0"/>
          </a:p>
        </p:txBody>
      </p:sp>
      <p:pic>
        <p:nvPicPr>
          <p:cNvPr id="20483" name="Picture 3" descr="C:\Users\Света\Desktop\Новые проекты\Новая папка\photo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428760" cy="17311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85918" y="1357298"/>
            <a:ext cx="72152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парке имени М. Горького находится бюст дважды Героя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Советского Союза Тимофея Тимофеевича Хрюкина. Т.Т.Хрюкин родился 21 июня 1910 года в Ейске. В начале 1930-х годов он, успешно закончив ликбез, а затем и школу для взрослых, рабфак, поступил в сельскохозяйственный институт. Однако ему не суждено было стать агрономом, его направили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Ворошиловградскую авиационную школу.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20" y="3143248"/>
            <a:ext cx="8858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1936-1937 годах Т.Т.Хрюкин воевал в Испании. Откуда вернулся с орденом Красного Знамени, а затем в Китае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против японских милитаристов.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отопление японского авианосца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ему было присвоено звание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1940 году Т.Т.Хрюкин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генерал-майором авиации. Ему было тогда 30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C:\Users\Света\Desktop\Новые проекты\Новая папка\4c7246ff27b90ea02e032a92da6e67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500702"/>
            <a:ext cx="1285884" cy="85725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785794"/>
            <a:ext cx="357190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785794"/>
            <a:ext cx="357190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D:\Users\Света\Pictures\Pictures\liniia-9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857892"/>
            <a:ext cx="6214890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6357958"/>
            <a:ext cx="685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Автор : всемирно известный скульптор  Евгений  Викторович Вучетич.</a:t>
            </a:r>
            <a:endParaRPr lang="ru-RU" sz="1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" grpId="0"/>
      <p:bldP spid="20484" grpId="0"/>
      <p:bldP spid="2048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Сергей </a:t>
            </a:r>
            <a:r>
              <a:rPr lang="ru-RU" sz="3600" b="1" dirty="0" err="1" smtClean="0">
                <a:solidFill>
                  <a:srgbClr val="00FFFF"/>
                </a:solidFill>
              </a:rPr>
              <a:t>Демьянович</a:t>
            </a:r>
            <a:r>
              <a:rPr lang="ru-RU" sz="3600" b="1" dirty="0" smtClean="0">
                <a:solidFill>
                  <a:srgbClr val="00FFFF"/>
                </a:solidFill>
              </a:rPr>
              <a:t/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3600" b="1" dirty="0" smtClean="0">
                <a:solidFill>
                  <a:srgbClr val="00FFFF"/>
                </a:solidFill>
              </a:rPr>
              <a:t> Роман (Романов) 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1800" b="1" dirty="0" smtClean="0">
                <a:solidFill>
                  <a:srgbClr val="00FFFF"/>
                </a:solidFill>
              </a:rPr>
              <a:t>(24.09.1917-26.06.1944)</a:t>
            </a:r>
            <a:endParaRPr lang="ru-RU" sz="1800" b="1" dirty="0">
              <a:solidFill>
                <a:srgbClr val="00FFFF"/>
              </a:solidFill>
            </a:endParaRPr>
          </a:p>
        </p:txBody>
      </p:sp>
      <p:pic>
        <p:nvPicPr>
          <p:cNvPr id="1026" name="Picture 2" descr="C:\Users\Света\Desktop\Новые проекты\Новая папка\800_ro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1571636" cy="24980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857356" y="1500174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Сергей </a:t>
            </a:r>
            <a:r>
              <a:rPr lang="ru-RU" sz="1600" b="1" dirty="0" err="1" smtClean="0">
                <a:latin typeface="Constantia" pitchFamily="18" charset="0"/>
              </a:rPr>
              <a:t>Демьянович</a:t>
            </a:r>
            <a:r>
              <a:rPr lang="ru-RU" sz="1600" b="1" dirty="0" smtClean="0">
                <a:latin typeface="Constantia" pitchFamily="18" charset="0"/>
              </a:rPr>
              <a:t> Романов (в наградных документах по ошибке его фамилия была написана «Роман») родился в Ейске 24 сентября 1917 года. После освобождения Ейска в марте 1943 года вступил в ряды Советской Армии. </a:t>
            </a:r>
          </a:p>
          <a:p>
            <a:r>
              <a:rPr lang="ru-RU" sz="1600" b="1" dirty="0" smtClean="0">
                <a:latin typeface="Constantia" pitchFamily="18" charset="0"/>
              </a:rPr>
              <a:t>Гвардии рядовой С.Д.Романов был бойцом 168 гвардейского стрелкового полка 55 гвардейской стрелковой дивизии 28 армии Первого Белорусского фронта.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14686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C000"/>
                </a:solidFill>
                <a:latin typeface="Constantia" pitchFamily="18" charset="0"/>
              </a:rPr>
              <a:t>В июне 1944 года рота, в которой служил Сергей, успешно форсировала  реку Березину .</a:t>
            </a:r>
          </a:p>
          <a:p>
            <a:r>
              <a:rPr lang="ru-RU" sz="1400" b="1" i="1" dirty="0" smtClean="0">
                <a:solidFill>
                  <a:srgbClr val="FFC000"/>
                </a:solidFill>
                <a:latin typeface="Constantia" pitchFamily="18" charset="0"/>
              </a:rPr>
              <a:t>В первых рядах был Романов, будучи раненым, он остался в строю. 26 июня 1944 года рота была остановлена пулеметным огнем немецкого </a:t>
            </a:r>
            <a:r>
              <a:rPr lang="ru-RU" sz="1400" b="1" i="1" dirty="0" err="1" smtClean="0">
                <a:solidFill>
                  <a:srgbClr val="FFC000"/>
                </a:solidFill>
                <a:latin typeface="Constantia" pitchFamily="18" charset="0"/>
              </a:rPr>
              <a:t>ДОТа</a:t>
            </a:r>
            <a:r>
              <a:rPr lang="ru-RU" sz="1400" b="1" i="1" dirty="0" smtClean="0">
                <a:solidFill>
                  <a:srgbClr val="FFC000"/>
                </a:solidFill>
                <a:latin typeface="Constantia" pitchFamily="18" charset="0"/>
              </a:rPr>
              <a:t>. Сергей под огнем противника сумел метнуть в ДОТ гранату, увидев, что это не причинило противнику вреда, он бросился вперед и грудью закрыл амбразуру, повторив подвиг Александра Матросова. Рота поднялась в атаку и выполнила боевую задачу.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FFC000"/>
                </a:solidFill>
                <a:latin typeface="Constantia" pitchFamily="18" charset="0"/>
              </a:rPr>
              <a:t>Похоронен Сергей в братской могиле в деревне Любань Октябрьского района Гомельской области. </a:t>
            </a:r>
          </a:p>
          <a:p>
            <a:endParaRPr lang="ru-RU" sz="1400" b="1" i="1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714884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Звание Героя Советского Союза С.Д.Романову (Роману) присвоено посмертно 24 марта 1945 года. В этом же году улица Верхняя на которой жил Герой, названа его именем.</a:t>
            </a:r>
          </a:p>
          <a:p>
            <a:r>
              <a:rPr lang="ru-RU" sz="1600" b="1" dirty="0" smtClean="0">
                <a:latin typeface="Constantia" pitchFamily="18" charset="0"/>
              </a:rPr>
              <a:t>29 октября 1981 года на деньги, заработанные комсомольцами города, на углу улиц С.Романа и Первомайской у школы №4 установлен памятник Герою.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143644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Автор памятника – скульптор В.А.Жданов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(Краснодарский художественно-производственный комбинат Художественного фонда РСФСР).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029" name="Picture 5" descr="D:\Users\Света\Pictures\Pictures\liniia-9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1578332" cy="500066"/>
          </a:xfrm>
          <a:prstGeom prst="rect">
            <a:avLst/>
          </a:prstGeom>
          <a:noFill/>
        </p:spPr>
      </p:pic>
      <p:pic>
        <p:nvPicPr>
          <p:cNvPr id="2050" name="Picture 2" descr="D:\Users\Света\Pictures\Pictures\liniia-1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715016"/>
            <a:ext cx="4152900" cy="500066"/>
          </a:xfrm>
          <a:prstGeom prst="rect">
            <a:avLst/>
          </a:prstGeom>
          <a:noFill/>
        </p:spPr>
      </p:pic>
      <p:pic>
        <p:nvPicPr>
          <p:cNvPr id="2052" name="Picture 4" descr="D:\Users\Света\Pictures\Pictures\88555bd0c500fbbe35c444820b92989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642918"/>
            <a:ext cx="123825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FFFF"/>
                </a:solidFill>
              </a:rPr>
              <a:t>Погибшим в годы ВОВ рабочим</a:t>
            </a:r>
            <a:br>
              <a:rPr lang="ru-RU" sz="2800" b="1" dirty="0" smtClean="0">
                <a:solidFill>
                  <a:srgbClr val="00FFFF"/>
                </a:solidFill>
              </a:rPr>
            </a:br>
            <a:r>
              <a:rPr lang="ru-RU" sz="2800" b="1" dirty="0" smtClean="0">
                <a:solidFill>
                  <a:srgbClr val="00FFFF"/>
                </a:solidFill>
              </a:rPr>
              <a:t>завода «</a:t>
            </a:r>
            <a:r>
              <a:rPr lang="ru-RU" sz="2800" b="1" dirty="0" err="1" smtClean="0">
                <a:solidFill>
                  <a:srgbClr val="00FFFF"/>
                </a:solidFill>
              </a:rPr>
              <a:t>Запчасть</a:t>
            </a:r>
            <a:r>
              <a:rPr lang="ru-RU" sz="2800" b="1" dirty="0" smtClean="0">
                <a:solidFill>
                  <a:srgbClr val="00FFFF"/>
                </a:solidFill>
              </a:rPr>
              <a:t>» (Станкостроительный)</a:t>
            </a:r>
            <a:endParaRPr lang="ru-RU" sz="2800" b="1" dirty="0">
              <a:solidFill>
                <a:srgbClr val="00FFFF"/>
              </a:solidFill>
            </a:endParaRPr>
          </a:p>
        </p:txBody>
      </p:sp>
      <p:pic>
        <p:nvPicPr>
          <p:cNvPr id="3074" name="Picture 2" descr="D:\Users\Света\Pictures\Pictures\488469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14422"/>
            <a:ext cx="1790850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1000108"/>
            <a:ext cx="6858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Памятник расположен на ул. К.Маркса, около входа в парк им. </a:t>
            </a:r>
            <a:r>
              <a:rPr lang="ru-RU" sz="1600" b="1" dirty="0" err="1" smtClean="0">
                <a:latin typeface="Constantia" pitchFamily="18" charset="0"/>
              </a:rPr>
              <a:t>Поддубного</a:t>
            </a:r>
            <a:r>
              <a:rPr lang="ru-RU" sz="1600" b="1" dirty="0" smtClean="0">
                <a:latin typeface="Constantia" pitchFamily="18" charset="0"/>
              </a:rPr>
              <a:t>. Первая стела (сегодня она не сохранилась) была установлена в 1975 году, нынешняя скульптурная группа 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"Воин и провожающая его девушка"</a:t>
            </a:r>
            <a:r>
              <a:rPr lang="ru-RU" sz="1600" b="1" dirty="0" smtClean="0">
                <a:latin typeface="Constantia" pitchFamily="18" charset="0"/>
              </a:rPr>
              <a:t>, создана на средства заводчан в 1982 году. </a:t>
            </a:r>
          </a:p>
          <a:p>
            <a:r>
              <a:rPr lang="ru-RU" sz="1600" b="1" dirty="0" smtClean="0">
                <a:latin typeface="Constantia" pitchFamily="18" charset="0"/>
              </a:rPr>
              <a:t>Автор памятника не известен, возможно, скульптурную группу отливали в цехах завода. </a:t>
            </a:r>
          </a:p>
        </p:txBody>
      </p:sp>
      <p:pic>
        <p:nvPicPr>
          <p:cNvPr id="3075" name="Picture 3" descr="C:\Users\Света\Pictures\город фото\photo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86322"/>
            <a:ext cx="2204352" cy="15430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663103" y="3571876"/>
            <a:ext cx="56995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FFFF"/>
                </a:solidFill>
                <a:latin typeface="+mj-lt"/>
              </a:rPr>
              <a:t>Мемориальный   комплекс   воинам,</a:t>
            </a:r>
          </a:p>
          <a:p>
            <a:pPr algn="ctr"/>
            <a:r>
              <a:rPr lang="ru-RU" sz="2600" b="1" dirty="0" smtClean="0">
                <a:solidFill>
                  <a:srgbClr val="00FFFF"/>
                </a:solidFill>
                <a:latin typeface="+mj-lt"/>
              </a:rPr>
              <a:t> погибшим  в  локальных  конфликтах</a:t>
            </a:r>
            <a:endParaRPr lang="ru-RU" sz="2600" b="1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518898"/>
            <a:ext cx="66870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У киноцентра «Родина» стоит монумент памяти </a:t>
            </a:r>
            <a:r>
              <a:rPr lang="ru-RU" sz="1600" b="1" dirty="0" err="1" smtClean="0">
                <a:latin typeface="Constantia" pitchFamily="18" charset="0"/>
              </a:rPr>
              <a:t>ейским</a:t>
            </a:r>
            <a:r>
              <a:rPr lang="ru-RU" sz="1600" b="1" dirty="0" smtClean="0">
                <a:latin typeface="Constantia" pitchFamily="18" charset="0"/>
              </a:rPr>
              <a:t> войнам,</a:t>
            </a:r>
          </a:p>
          <a:p>
            <a:r>
              <a:rPr lang="ru-RU" sz="1600" b="1" dirty="0" smtClean="0">
                <a:latin typeface="Constantia" pitchFamily="18" charset="0"/>
              </a:rPr>
              <a:t>сложившим свои головы в Афганской и Чеченской войнах. </a:t>
            </a:r>
          </a:p>
          <a:p>
            <a:r>
              <a:rPr lang="ru-RU" sz="1600" b="1" dirty="0" smtClean="0">
                <a:latin typeface="Constantia" pitchFamily="18" charset="0"/>
              </a:rPr>
              <a:t>На вертикально стоящей глыбе  черного мрамора высечены </a:t>
            </a:r>
          </a:p>
          <a:p>
            <a:r>
              <a:rPr lang="ru-RU" sz="1600" b="1" dirty="0" smtClean="0">
                <a:latin typeface="Constantia" pitchFamily="18" charset="0"/>
              </a:rPr>
              <a:t>слова: </a:t>
            </a:r>
            <a:r>
              <a:rPr lang="ru-RU" sz="1600" b="1" i="1" dirty="0" smtClean="0">
                <a:solidFill>
                  <a:srgbClr val="FFC000"/>
                </a:solidFill>
                <a:latin typeface="Constantia" pitchFamily="18" charset="0"/>
              </a:rPr>
              <a:t>«Поклянемся, друзья, не забыть тех парней,</a:t>
            </a:r>
          </a:p>
          <a:p>
            <a:r>
              <a:rPr lang="ru-RU" sz="1600" b="1" i="1" dirty="0" smtClean="0">
                <a:solidFill>
                  <a:srgbClr val="FFC000"/>
                </a:solidFill>
                <a:latin typeface="Constantia" pitchFamily="18" charset="0"/>
              </a:rPr>
              <a:t>                 Тех, кто жизни отдал на афганской земле».</a:t>
            </a:r>
          </a:p>
          <a:p>
            <a:r>
              <a:rPr lang="ru-RU" sz="1600" b="1" dirty="0" smtClean="0">
                <a:latin typeface="Constantia" pitchFamily="18" charset="0"/>
              </a:rPr>
              <a:t> Памятник создан по инициативе </a:t>
            </a:r>
            <a:r>
              <a:rPr lang="ru-RU" sz="1600" b="1" dirty="0" err="1" smtClean="0">
                <a:latin typeface="Constantia" pitchFamily="18" charset="0"/>
              </a:rPr>
              <a:t>ейского</a:t>
            </a:r>
            <a:r>
              <a:rPr lang="ru-RU" sz="1600" b="1" dirty="0" smtClean="0">
                <a:latin typeface="Constantia" pitchFamily="18" charset="0"/>
              </a:rPr>
              <a:t> клуба</a:t>
            </a:r>
          </a:p>
          <a:p>
            <a:r>
              <a:rPr lang="ru-RU" sz="1600" b="1" dirty="0" smtClean="0">
                <a:latin typeface="Constantia" pitchFamily="18" charset="0"/>
              </a:rPr>
              <a:t>«Интернационалист».</a:t>
            </a:r>
          </a:p>
          <a:p>
            <a:endParaRPr lang="ru-RU" sz="16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63579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Автор – </a:t>
            </a:r>
            <a:r>
              <a:rPr lang="ru-RU" sz="1400" b="1" dirty="0" err="1" smtClean="0">
                <a:solidFill>
                  <a:srgbClr val="00B050"/>
                </a:solidFill>
                <a:latin typeface="Constantia" pitchFamily="18" charset="0"/>
              </a:rPr>
              <a:t>ейский</a:t>
            </a:r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 архитектор </a:t>
            </a:r>
            <a:r>
              <a:rPr lang="ru-RU" sz="1400" b="1" dirty="0" err="1" smtClean="0">
                <a:solidFill>
                  <a:srgbClr val="00B050"/>
                </a:solidFill>
                <a:latin typeface="Constantia" pitchFamily="18" charset="0"/>
              </a:rPr>
              <a:t>А.Подвойский</a:t>
            </a:r>
            <a:endParaRPr lang="ru-RU" sz="1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081" name="Picture 9" descr="D:\Users\Света\Pictures\Pictures\liniia-10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143249"/>
            <a:ext cx="3467100" cy="357190"/>
          </a:xfrm>
          <a:prstGeom prst="rect">
            <a:avLst/>
          </a:prstGeom>
          <a:noFill/>
        </p:spPr>
      </p:pic>
      <p:pic>
        <p:nvPicPr>
          <p:cNvPr id="3086" name="Picture 14" descr="D:\Users\Света\Pictures\Pictures\liniia-10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4282" y="2714620"/>
            <a:ext cx="1785950" cy="357190"/>
          </a:xfrm>
          <a:prstGeom prst="rect">
            <a:avLst/>
          </a:prstGeom>
          <a:noFill/>
        </p:spPr>
      </p:pic>
      <p:pic>
        <p:nvPicPr>
          <p:cNvPr id="25" name="Picture 14" descr="D:\Users\Света\Pictures\Pictures\liniia-10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643702" y="6215082"/>
            <a:ext cx="2000264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FFFF"/>
                </a:solidFill>
              </a:rPr>
              <a:t>Жертвам аварии на </a:t>
            </a:r>
            <a:br>
              <a:rPr lang="ru-RU" b="1" dirty="0" smtClean="0">
                <a:solidFill>
                  <a:srgbClr val="00FFFF"/>
                </a:solidFill>
              </a:rPr>
            </a:br>
            <a:r>
              <a:rPr lang="ru-RU" b="1" dirty="0" smtClean="0">
                <a:solidFill>
                  <a:srgbClr val="00FFFF"/>
                </a:solidFill>
              </a:rPr>
              <a:t>Чернобыльской АЭС</a:t>
            </a:r>
            <a:endParaRPr lang="ru-RU" b="1" dirty="0">
              <a:solidFill>
                <a:srgbClr val="00FFFF"/>
              </a:solidFill>
            </a:endParaRPr>
          </a:p>
        </p:txBody>
      </p:sp>
      <p:pic>
        <p:nvPicPr>
          <p:cNvPr id="4098" name="Picture 2" descr="C:\Users\Света\Desktop\Новые проекты\Новая папка\51e6af9b56d21b5d9167ee79a874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708148" cy="1909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4643446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ликвидации последствий аварии на Чернобыльской АЭС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принимали участие около 300 жителей Ейского района: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115 из них уже ушли из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140 человек стали инвалидами.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5016"/>
            <a:ext cx="34885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FFFF"/>
                </a:solidFill>
                <a:latin typeface="Constantia" pitchFamily="18" charset="0"/>
              </a:rPr>
              <a:t>Установлен в 2004 году.</a:t>
            </a:r>
          </a:p>
          <a:p>
            <a:endParaRPr lang="ru-RU" b="1" dirty="0" smtClean="0">
              <a:solidFill>
                <a:srgbClr val="00FFFF"/>
              </a:solidFill>
              <a:latin typeface="Constantia" pitchFamily="18" charset="0"/>
            </a:endParaRPr>
          </a:p>
          <a:p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Автор – </a:t>
            </a:r>
            <a:r>
              <a:rPr lang="ru-RU" sz="1400" b="1" dirty="0" err="1" smtClean="0">
                <a:solidFill>
                  <a:srgbClr val="00B050"/>
                </a:solidFill>
                <a:latin typeface="Constantia" pitchFamily="18" charset="0"/>
              </a:rPr>
              <a:t>ейский</a:t>
            </a:r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</a:rPr>
              <a:t> архитектор А.Варавва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582341"/>
            <a:ext cx="6286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Чернобыльская техногенная катастрофа произошла 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</a:rPr>
              <a:t>26 апреля 1986 года в 1 час и 24 минуты на </a:t>
            </a:r>
          </a:p>
          <a:p>
            <a:r>
              <a:rPr lang="ru-RU" sz="1600" b="1" dirty="0" smtClean="0">
                <a:latin typeface="Constantia" pitchFamily="18" charset="0"/>
              </a:rPr>
              <a:t>4 энергоблоке ЧАЭС (Чернобыльской Атомной </a:t>
            </a:r>
            <a:r>
              <a:rPr lang="ru-RU" sz="1600" b="1" dirty="0" err="1" smtClean="0">
                <a:latin typeface="Constantia" pitchFamily="18" charset="0"/>
              </a:rPr>
              <a:t>ЭлектроСтанции</a:t>
            </a:r>
            <a:r>
              <a:rPr lang="ru-RU" sz="1600" b="1" dirty="0" smtClean="0">
                <a:latin typeface="Constantia" pitchFamily="18" charset="0"/>
              </a:rPr>
              <a:t>).</a:t>
            </a:r>
          </a:p>
          <a:p>
            <a:r>
              <a:rPr lang="ru-RU" sz="1600" b="1" dirty="0" smtClean="0">
                <a:latin typeface="Constantia" pitchFamily="18" charset="0"/>
              </a:rPr>
              <a:t>Чернобыльская АЭС находится на самом севере Украины в Киевской области около впадения реки Припять в Днепр. </a:t>
            </a:r>
          </a:p>
          <a:p>
            <a:r>
              <a:rPr lang="ru-RU" sz="1600" b="1" dirty="0" smtClean="0">
                <a:latin typeface="Constantia" pitchFamily="18" charset="0"/>
              </a:rPr>
              <a:t>В 112 километрах южнее города Киев, а в 100 км восточнее Чернигов. </a:t>
            </a:r>
          </a:p>
          <a:p>
            <a:r>
              <a:rPr lang="ru-RU" sz="1600" b="1" dirty="0" smtClean="0">
                <a:latin typeface="Constantia" pitchFamily="18" charset="0"/>
              </a:rPr>
              <a:t>Непосредственно место, где находится станция и городок обслуживающего персонала называется город </a:t>
            </a:r>
            <a:r>
              <a:rPr lang="ru-RU" sz="1600" b="1" i="1" dirty="0" smtClean="0">
                <a:solidFill>
                  <a:srgbClr val="FFFF99"/>
                </a:solidFill>
                <a:latin typeface="Constantia" pitchFamily="18" charset="0"/>
              </a:rPr>
              <a:t>Припять.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4100" name="Picture 4" descr="C:\Users\Света\Pictures\Chernobyl_Dis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256"/>
            <a:ext cx="1554586" cy="18093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6715140" y="6072206"/>
            <a:ext cx="170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 энергоблок ЧАЭС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а\Pictures\3920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28604"/>
            <a:ext cx="857256" cy="857256"/>
          </a:xfrm>
          <a:prstGeom prst="rect">
            <a:avLst/>
          </a:prstGeom>
          <a:noFill/>
        </p:spPr>
      </p:pic>
      <p:pic>
        <p:nvPicPr>
          <p:cNvPr id="1026" name="Picture 2" descr="C:\Users\Света\Pictures\смайлы\liniia-103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256"/>
            <a:ext cx="3067050" cy="2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786842" cy="42100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с мемориальными монументальными памятниками   	города Ейска.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общую характеристику всех памятников города.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Охарактеризовать каждый памятник, предоставить его изображение,  	рассказать о месте и времени открытия.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Узнать, кто является автором памятника.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Систематизировать найденные  при исследовании материалы.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информационный, творческий, индивидуально-групповой.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История, застывшая в камне.</a:t>
            </a:r>
          </a:p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«Достопримечательности города Ейска.</a:t>
            </a:r>
          </a:p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Монументальные мемориальные памятники города Ейска».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Руководитель: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Ушакова Ольга Петровна – учитель истории,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МОУ лицей № 4 города Ейска.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Учебная дисциплина: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/>
          </a:p>
        </p:txBody>
      </p:sp>
      <p:pic>
        <p:nvPicPr>
          <p:cNvPr id="2050" name="Picture 2" descr="D:\Users\Света\Pictures\Pictures\liniia-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3810000" cy="95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6385" y="0"/>
            <a:ext cx="688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Паспорт  проекта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Иван Максимович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3600" b="1" dirty="0" err="1" smtClean="0">
                <a:solidFill>
                  <a:srgbClr val="00FFFF"/>
                </a:solidFill>
              </a:rPr>
              <a:t>Поддубный</a:t>
            </a:r>
            <a:r>
              <a:rPr lang="ru-RU" sz="3600" b="1" dirty="0" smtClean="0">
                <a:solidFill>
                  <a:srgbClr val="00FFFF"/>
                </a:solidFill>
              </a:rPr>
              <a:t/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1800" b="1" dirty="0" smtClean="0">
                <a:solidFill>
                  <a:srgbClr val="00FFFF"/>
                </a:solidFill>
              </a:rPr>
              <a:t>(08.10.1871-08.08.1949 гг.)</a:t>
            </a:r>
            <a:endParaRPr lang="ru-RU" sz="1800" dirty="0">
              <a:solidFill>
                <a:srgbClr val="00FFFF"/>
              </a:solidFill>
            </a:endParaRPr>
          </a:p>
        </p:txBody>
      </p:sp>
      <p:pic>
        <p:nvPicPr>
          <p:cNvPr id="29700" name="Picture 4" descr="C:\Users\Света\Pictures\16012012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786322"/>
            <a:ext cx="1649110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1" name="Picture 5" descr="C:\Users\Света\Desktop\фото Ейска\photo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644449" cy="13833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14488"/>
            <a:ext cx="864399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Иван Максимович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Поддубный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родился 8 октября 1871 года в селе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Красеновка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Полтавской губернии. Трудовую деятельность начал </a:t>
            </a: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грузчиком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Севастопольском порту. В 1896 году в Феодосии в цирке Бескоровайного впервые вышел на арену. Свое первое звание чемпиона мира он завоевал в Париже в 1905 году.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 1905 по 1909 6 раз подряд завоевывает это звание, чего до него не удавалось никому.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Вся жизнь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Поддубного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прошла на арене цирка, он побывал во многих городах мира.  В 1927 году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Поддубный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с семьей переезжает в Ейск. </a:t>
            </a:r>
            <a:r>
              <a:rPr lang="ru-RU" sz="1600" b="1" dirty="0" smtClean="0">
                <a:latin typeface="Constantia" pitchFamily="18" charset="0"/>
              </a:rPr>
              <a:t>С тех пор с нашим городом связана вся его оставшаяся жизнь.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5357826"/>
            <a:ext cx="635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Архитектор - А.Кузнецов. </a:t>
            </a:r>
            <a:endParaRPr lang="ru-RU" sz="1400" b="1" dirty="0" smtClean="0">
              <a:solidFill>
                <a:srgbClr val="00B050"/>
              </a:solidFill>
              <a:latin typeface="Constantia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Автор скульптуры -  </a:t>
            </a:r>
            <a:r>
              <a:rPr lang="ru-RU" sz="1400" b="1" dirty="0" err="1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анапский</a:t>
            </a:r>
            <a:r>
              <a:rPr lang="ru-RU" sz="14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скульптор В.П.Попов.</a:t>
            </a:r>
            <a:endParaRPr lang="ru-RU" sz="1400" b="1" dirty="0" smtClean="0">
              <a:solidFill>
                <a:srgbClr val="00B050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026" name="Picture 2" descr="C:\Users\Света\Pictures\22b5aac558cb37f7a178cbe92fe4fd4e_0_50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571876"/>
            <a:ext cx="1119185" cy="16199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3714752"/>
            <a:ext cx="70723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8 августа 1949 года великого борца не стало, он был похоронен в Загородном парке.</a:t>
            </a: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В начале 1960-х годов Загородный парк переименован в парк имени </a:t>
            </a:r>
            <a:r>
              <a:rPr lang="ru-RU" sz="1600" b="1" dirty="0" err="1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И.М.Поддубного</a:t>
            </a: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В честь столетнего юбилея борца в октябре 1971 года в парке вблизи от могилы был открыт мемориальный музей </a:t>
            </a:r>
            <a:r>
              <a:rPr lang="ru-RU" sz="1400" b="1" dirty="0" err="1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И.М.Поддубного</a:t>
            </a:r>
            <a:r>
              <a:rPr lang="ru-RU" sz="14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8 октября 1996 года в дни празднования 125-летия борца в парке его имени со стороны улицы Первомайской  был открыт памятник.</a:t>
            </a:r>
            <a:endParaRPr lang="ru-RU" sz="14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73" y="6273225"/>
            <a:ext cx="788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октября 2011 года был открыт  памятник  </a:t>
            </a:r>
            <a:r>
              <a:rPr lang="ru-RU" sz="1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И.М.Поддубному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 городе Ейске перед </a:t>
            </a:r>
          </a:p>
          <a:p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спорткомплексом «Солнечный», 24 декабря 2011 – в парке им. </a:t>
            </a:r>
            <a:r>
              <a:rPr lang="ru-RU" sz="1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И.М.Поддубного</a:t>
            </a:r>
            <a:endParaRPr lang="ru-RU" sz="1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а\Pictures\смайлы\liniia-78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857892"/>
            <a:ext cx="2714644" cy="452441"/>
          </a:xfrm>
          <a:prstGeom prst="rect">
            <a:avLst/>
          </a:prstGeom>
          <a:noFill/>
        </p:spPr>
      </p:pic>
      <p:pic>
        <p:nvPicPr>
          <p:cNvPr id="3075" name="Picture 3" descr="C:\Users\Света\Pictures\смайлы\sporta-12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071942"/>
            <a:ext cx="952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FFFF"/>
                </a:solidFill>
              </a:rPr>
              <a:t>Нонна</a:t>
            </a:r>
            <a:r>
              <a:rPr lang="ru-RU" sz="3600" b="1" dirty="0" smtClean="0">
                <a:solidFill>
                  <a:srgbClr val="00FFFF"/>
                </a:solidFill>
              </a:rPr>
              <a:t> (</a:t>
            </a:r>
            <a:r>
              <a:rPr lang="ru-RU" sz="3600" b="1" dirty="0" err="1" smtClean="0">
                <a:solidFill>
                  <a:srgbClr val="00FFFF"/>
                </a:solidFill>
              </a:rPr>
              <a:t>Ноябрина</a:t>
            </a:r>
            <a:r>
              <a:rPr lang="ru-RU" sz="3600" b="1" dirty="0" smtClean="0">
                <a:solidFill>
                  <a:srgbClr val="00FFFF"/>
                </a:solidFill>
              </a:rPr>
              <a:t>) Викторовна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3600" b="1" dirty="0" smtClean="0">
                <a:solidFill>
                  <a:srgbClr val="00FFFF"/>
                </a:solidFill>
              </a:rPr>
              <a:t>Мордюкова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1800" b="1" dirty="0" smtClean="0">
                <a:solidFill>
                  <a:srgbClr val="00FFFF"/>
                </a:solidFill>
              </a:rPr>
              <a:t>(25.11.1925-06.07.2008 гг.)</a:t>
            </a:r>
            <a:endParaRPr lang="ru-RU" sz="1800" b="1" dirty="0">
              <a:solidFill>
                <a:srgbClr val="00FFFF"/>
              </a:solidFill>
            </a:endParaRPr>
          </a:p>
        </p:txBody>
      </p:sp>
      <p:pic>
        <p:nvPicPr>
          <p:cNvPr id="30722" name="Picture 2" descr="C:\Users\Света\Pictures\город фото\photo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1857388" cy="18602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1458384"/>
            <a:ext cx="628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Мордюкова провела в Ейске свои юношеские годы. Этот город, по признанию актрисы, был для нее "городом мечты", где она научилась играть на гитаре и пианино, где бегала на танцы и в кинотеатр, откуда она уехала в Москву "учиться на артистку".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357958"/>
            <a:ext cx="5168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памятника -  московский скульптор Ирина Макарова. 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980607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	Одна из лучших актрис советского кинематографа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Нонна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Мордюкова родилась 25 ноября 1925 года в Донецкой области.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После окончания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ВГИКа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в  1950 году стала актрисой Театра-студии киноактера. Дебют Мордюковой был в фильме "Молодая гвардия" (1948),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где </a:t>
            </a:r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досталась роль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Ульяны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Громовой. Успех к актрисе  пришел с выходом в 1955 году на экраны страны фильма Михаила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Швейцера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"Чужая родня".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Последующие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киноработы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выдвинули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Нонну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Мордюкову в число лучших актрис советского кинематографа.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Актриса создала запоминающиеся образы в таких фильмах, как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"Простая история", "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Журавушка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", "Комиссар", "Русское поле", "Бриллиантовая рука", "Родня", "Трясина", "Мама".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Всего на  ее счету более 60 фильмов.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Памятник народной артистке СССР </a:t>
            </a:r>
            <a:r>
              <a:rPr lang="ru-RU" sz="1600" b="1" dirty="0" err="1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Нонне</a:t>
            </a:r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Мордюковой установили в центре города, возле гостиницы Ейск в августе 2008 года.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Света\Pictures\смайлы\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5929330"/>
            <a:ext cx="466725" cy="700088"/>
          </a:xfrm>
          <a:prstGeom prst="rect">
            <a:avLst/>
          </a:prstGeom>
          <a:noFill/>
        </p:spPr>
      </p:pic>
      <p:pic>
        <p:nvPicPr>
          <p:cNvPr id="1027" name="Picture 3" descr="C:\Users\Света\Pictures\смайлы\9_2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28604"/>
            <a:ext cx="785818" cy="785794"/>
          </a:xfrm>
          <a:prstGeom prst="rect">
            <a:avLst/>
          </a:prstGeom>
          <a:noFill/>
        </p:spPr>
      </p:pic>
      <p:pic>
        <p:nvPicPr>
          <p:cNvPr id="4098" name="Picture 2" descr="C:\Users\Света\Pictures\смайлы\liniia-9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4282" y="1357298"/>
            <a:ext cx="114300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5" grpId="0"/>
      <p:bldP spid="1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00FFFF"/>
                </a:solidFill>
              </a:rPr>
              <a:t>Сергей Федорович</a:t>
            </a:r>
            <a:br>
              <a:rPr lang="ru-RU" sz="3800" b="1" dirty="0" smtClean="0">
                <a:solidFill>
                  <a:srgbClr val="00FFFF"/>
                </a:solidFill>
              </a:rPr>
            </a:br>
            <a:r>
              <a:rPr lang="ru-RU" sz="3800" b="1" dirty="0" smtClean="0">
                <a:solidFill>
                  <a:srgbClr val="00FFFF"/>
                </a:solidFill>
              </a:rPr>
              <a:t>Бондарчук </a:t>
            </a:r>
            <a:r>
              <a:rPr lang="ru-RU" b="1" dirty="0" smtClean="0">
                <a:solidFill>
                  <a:srgbClr val="00FFFF"/>
                </a:solidFill>
              </a:rPr>
              <a:t/>
            </a:r>
            <a:br>
              <a:rPr lang="ru-RU" b="1" dirty="0" smtClean="0">
                <a:solidFill>
                  <a:srgbClr val="00FFFF"/>
                </a:solidFill>
              </a:rPr>
            </a:br>
            <a:r>
              <a:rPr lang="ru-RU" sz="2000" b="1" dirty="0" smtClean="0">
                <a:solidFill>
                  <a:srgbClr val="00FFFF"/>
                </a:solidFill>
              </a:rPr>
              <a:t>(25.09.1920-20.10.1994 гг.)</a:t>
            </a:r>
            <a:endParaRPr lang="ru-RU" sz="2000" b="1" dirty="0">
              <a:solidFill>
                <a:srgbClr val="00FFFF"/>
              </a:solidFill>
            </a:endParaRPr>
          </a:p>
        </p:txBody>
      </p:sp>
      <p:pic>
        <p:nvPicPr>
          <p:cNvPr id="31745" name="Picture 1" descr="C:\Users\Света\Pictures\город фото\photo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643074" cy="21236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1285860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Constantia" pitchFamily="18" charset="0"/>
              </a:rPr>
              <a:t>Родился 25 сентября 1920 в селе Белозерка Херсонского района Украинской ССР.</a:t>
            </a:r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В Ейске Сергей Бондарчук начинал свою актерскую карьеру. С 1937 по1938 года он являлся актером Ейского драматического театра.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Constant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4786322"/>
            <a:ext cx="835824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Сергей Федорович создал такие известные картины как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«Война и мир», «Судьба человека», «Красные колокола», «Они сражались за Родину» и «Степь».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Его произведения не раз отмечались не только отечественными, но и зарубежными наградами. Бондарчук первый из режиссеров СССР был награжден премией американской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киноакадемии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«Оскар» за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фильм «Война и мир».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072206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FFFF"/>
                </a:solidFill>
                <a:latin typeface="Constantia" pitchFamily="18" charset="0"/>
              </a:rPr>
              <a:t>В июне 2007 г. в Ейске, в самом центре города С. Ф. Бондарчуку был открыт бронзовый памятник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50223"/>
            <a:ext cx="5213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памятника -  московский скульптор Ирина Макарова. 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892971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С 1938 по 1942 - студент Ростовского театрального училища.</a:t>
            </a:r>
          </a:p>
          <a:p>
            <a:r>
              <a:rPr lang="ru-RU" sz="1600" b="1" dirty="0" smtClean="0">
                <a:latin typeface="Constantia" pitchFamily="18" charset="0"/>
              </a:rPr>
              <a:t>Участник Великой Отечественной войны.</a:t>
            </a:r>
          </a:p>
          <a:p>
            <a:r>
              <a:rPr lang="ru-RU" sz="1600" b="1" dirty="0" smtClean="0">
                <a:latin typeface="Constantia" pitchFamily="18" charset="0"/>
              </a:rPr>
              <a:t>В 1948 окончил актерский факультет </a:t>
            </a:r>
            <a:r>
              <a:rPr lang="ru-RU" sz="1600" b="1" dirty="0" err="1" smtClean="0">
                <a:latin typeface="Constantia" pitchFamily="18" charset="0"/>
              </a:rPr>
              <a:t>ВГИКа</a:t>
            </a:r>
            <a:r>
              <a:rPr lang="ru-RU" sz="1600" b="1" dirty="0" smtClean="0">
                <a:latin typeface="Constantia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FFC000"/>
                </a:solidFill>
                <a:latin typeface="Constantia" pitchFamily="18" charset="0"/>
              </a:rPr>
              <a:t>В 1952 получил приз Международного кинофестиваля в Карловых Варах за главную роль в фильме "Тарас Шевченко". В том же году ему было присвоено звание народного артиста СССР.</a:t>
            </a:r>
          </a:p>
          <a:p>
            <a:r>
              <a:rPr lang="ru-RU" sz="1400" b="1" dirty="0" smtClean="0">
                <a:solidFill>
                  <a:srgbClr val="FFC000"/>
                </a:solidFill>
                <a:latin typeface="Constantia" pitchFamily="18" charset="0"/>
              </a:rPr>
              <a:t>В 1965 - 67 снимает одну из самых значительный кинопостановок в своей жизни - "Война и мир", за которую получает почетный диплом Международного кинофестиваля в Венеции и большой приз Международного кинофестиваля в Москве, а в 1968 - премию "Оскар" в номинации "Иноязычный фильм«.С 1971 по 1974 - руководитель и профессор актерской мастерской </a:t>
            </a:r>
            <a:r>
              <a:rPr lang="ru-RU" sz="1400" b="1" dirty="0" err="1" smtClean="0">
                <a:solidFill>
                  <a:srgbClr val="FFC000"/>
                </a:solidFill>
                <a:latin typeface="Constantia" pitchFamily="18" charset="0"/>
              </a:rPr>
              <a:t>ВГИКа</a:t>
            </a:r>
            <a:r>
              <a:rPr lang="ru-RU" sz="1400" b="1" dirty="0" smtClean="0">
                <a:solidFill>
                  <a:srgbClr val="FFC000"/>
                </a:solidFill>
                <a:latin typeface="Constantia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FFC000"/>
                </a:solidFill>
                <a:latin typeface="Constantia" pitchFamily="18" charset="0"/>
              </a:rPr>
              <a:t>В качестве актера, сценариста и режиссера принимал участие в создании более 30 фильмов.</a:t>
            </a:r>
            <a:endParaRPr lang="ru-RU" sz="14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073" name="Picture 1" descr="D:\Users\Света\Pictures\Pictures\2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12692" cy="1366860"/>
          </a:xfrm>
          <a:prstGeom prst="rect">
            <a:avLst/>
          </a:prstGeom>
          <a:noFill/>
        </p:spPr>
      </p:pic>
      <p:pic>
        <p:nvPicPr>
          <p:cNvPr id="3074" name="Picture 2" descr="D:\Users\Света\Pictures\Pictures\7_2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290"/>
            <a:ext cx="666750" cy="773430"/>
          </a:xfrm>
          <a:prstGeom prst="rect">
            <a:avLst/>
          </a:prstGeom>
          <a:noFill/>
        </p:spPr>
      </p:pic>
      <p:pic>
        <p:nvPicPr>
          <p:cNvPr id="5122" name="Picture 2" descr="C:\Users\Света\Pictures\смайлы\liniia-9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6225" y="6357958"/>
            <a:ext cx="2500330" cy="26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2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00504"/>
            <a:ext cx="500066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FFFF"/>
                </a:solidFill>
              </a:rPr>
              <a:t>Сквер Пушкина</a:t>
            </a:r>
            <a:endParaRPr lang="ru-RU" sz="3200" b="1" dirty="0">
              <a:solidFill>
                <a:srgbClr val="00FFFF"/>
              </a:solidFill>
            </a:endParaRPr>
          </a:p>
        </p:txBody>
      </p:sp>
      <p:pic>
        <p:nvPicPr>
          <p:cNvPr id="33794" name="Picture 2" descr="C:\Users\Света\Desktop\Новые проекты\Новая папка\m_med_gallery_2_6_38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143380"/>
            <a:ext cx="1785950" cy="24379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807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Первый памятник великому русскому поэту был установлен в </a:t>
            </a:r>
          </a:p>
          <a:p>
            <a:r>
              <a:rPr lang="ru-RU" sz="1600" b="1" dirty="0" smtClean="0">
                <a:latin typeface="Constantia" pitchFamily="18" charset="0"/>
              </a:rPr>
              <a:t>1937 году на Полукруглой площади. В военные годы памятник </a:t>
            </a:r>
          </a:p>
          <a:p>
            <a:r>
              <a:rPr lang="ru-RU" sz="1600" b="1" dirty="0" smtClean="0">
                <a:latin typeface="Constantia" pitchFamily="18" charset="0"/>
              </a:rPr>
              <a:t>демонтировали, а в 1944 году на этом месте были захоронены </a:t>
            </a:r>
          </a:p>
          <a:p>
            <a:r>
              <a:rPr lang="ru-RU" sz="1600" b="1" dirty="0" smtClean="0">
                <a:latin typeface="Constantia" pitchFamily="18" charset="0"/>
              </a:rPr>
              <a:t>останки  214 детей, замученных фашистскими оккупантами.</a:t>
            </a:r>
          </a:p>
          <a:p>
            <a:r>
              <a:rPr lang="ru-RU" sz="1600" b="1" dirty="0" smtClean="0">
                <a:latin typeface="Constantia" pitchFamily="18" charset="0"/>
              </a:rPr>
              <a:t>После перенесении останков на площади установили второй </a:t>
            </a:r>
          </a:p>
          <a:p>
            <a:r>
              <a:rPr lang="ru-RU" sz="1600" b="1" dirty="0" smtClean="0">
                <a:latin typeface="Constantia" pitchFamily="18" charset="0"/>
              </a:rPr>
              <a:t>памятник Пушкину, который заменили к</a:t>
            </a:r>
          </a:p>
          <a:p>
            <a:r>
              <a:rPr lang="ru-RU" sz="1600" b="1" dirty="0" smtClean="0">
                <a:latin typeface="Constantia" pitchFamily="18" charset="0"/>
              </a:rPr>
              <a:t>200-летию поэта в  1999 году.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357958"/>
            <a:ext cx="1956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–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Ю.Казаченко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Pictures\sights_big_12_8df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269208" cy="1285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14285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</a:rPr>
              <a:t>Памятник 214 детям, замученным фашистскими оккупантами</a:t>
            </a:r>
            <a:endParaRPr lang="ru-RU" sz="3200" dirty="0">
              <a:solidFill>
                <a:srgbClr val="00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71736" y="1571612"/>
            <a:ext cx="65722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начале Великой Отечественной войны в Ейск из г.Симферополя был эвакуирован детский дом. В нем находились дети, больные детским церебральным параличом. После оккупации Ейска 9-10 октября 1942 года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зондеркоманда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СС-10а зверски убила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214 детей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этого детского дома в машинах -"душегубках".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7174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После освобождения города в феврале 1943 года было произведено вскрытие и исследование захоронения. Останки детей были перезахоронены в </a:t>
            </a:r>
            <a:r>
              <a:rPr lang="ru-RU" sz="1400" b="1" i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сквере имени Пушкина</a:t>
            </a:r>
            <a:r>
              <a:rPr lang="ru-RU" sz="14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, где был установлен памятник. В последствии останки  перенесены на городское кладбище. Памятник над братской могилой был установлен в 1964 году.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3431188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 памятника главный архитектор города Н.В.Чиж. 1 июня 1980 года на могиле был установлен новый памятник, изготовленный на Краснодарском художественно-производственном комбинате Художественного фонда РСФСР скульптором Ермаковым.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Pictures\смайлы\liniia-9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928670"/>
            <a:ext cx="2033614" cy="692924"/>
          </a:xfrm>
          <a:prstGeom prst="rect">
            <a:avLst/>
          </a:prstGeom>
          <a:noFill/>
        </p:spPr>
      </p:pic>
      <p:pic>
        <p:nvPicPr>
          <p:cNvPr id="6147" name="Picture 3" descr="C:\Users\Света\Pictures\смайлы\liniia-9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6286520"/>
            <a:ext cx="2034259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27" grpId="0"/>
      <p:bldP spid="9" grpId="0"/>
      <p:bldP spid="10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23012012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714752"/>
            <a:ext cx="1177834" cy="1655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2857496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После войны экспозиция парка имени Горького пополнилась новыми скульптурами на военную тематику, среди которых были </a:t>
            </a:r>
            <a:r>
              <a:rPr lang="ru-RU" sz="1600" b="1" i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«Народный мститель», «Мать и дитя», «Зоя Космодемьянская»</a:t>
            </a: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Ввиду недолговечности вновь созданных изваяний, до наших дней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«дожили» лишь «Мать и дитя» и не истребленный временем «Мститель». Установленная в 1950 году скульптура пролетарского писателя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Горького была также разрушена временем, но заменивший ее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памятник, возведенный в 1969 году, благополучно  стоит по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нынешний день. </a:t>
            </a:r>
            <a:endParaRPr lang="ru-RU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Света\Pictures\depositphotos_4565079-Monument-for-Len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000108"/>
            <a:ext cx="1090404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2" name="Picture 4" descr="C:\Users\Света\Desktop\мать и дит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86322"/>
            <a:ext cx="1095320" cy="1644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3" name="Picture 5" descr="C:\Users\Света\Pictures\big.phot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0042"/>
            <a:ext cx="1385451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714480" y="1071546"/>
            <a:ext cx="6072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До войны территорию парка украшали выполненные из железобетона копии знаменитых римских и древнегреческих статуй.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Центральной скульптурой парка было изваяние Ильича. Памятник Ленину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автора С. Меркурова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находится на своем прежнем месте, а на месте бюста Хрюкина находился памятник Сталину.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6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FFFF"/>
                </a:solidFill>
                <a:latin typeface="+mj-lt"/>
                <a:ea typeface="Calibri" pitchFamily="34" charset="0"/>
                <a:cs typeface="Times New Roman" pitchFamily="18" charset="0"/>
              </a:rPr>
              <a:t> Парк Горького</a:t>
            </a:r>
            <a:endParaRPr lang="ru-RU" sz="2800" b="1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785794"/>
            <a:ext cx="410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всегда отличался обилием скульптур</a:t>
            </a:r>
            <a:endParaRPr lang="ru-RU" b="1" i="1" dirty="0"/>
          </a:p>
        </p:txBody>
      </p:sp>
      <p:pic>
        <p:nvPicPr>
          <p:cNvPr id="32775" name="Picture 7" descr="C:\Users\Света\Pictures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202941"/>
            <a:ext cx="2428892" cy="1443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2786050" y="6357958"/>
            <a:ext cx="1932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Парк Горького. 1927 г.</a:t>
            </a:r>
            <a:endParaRPr lang="ru-RU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Света\Pictures\смайлы\tarodux-tree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928802"/>
            <a:ext cx="844498" cy="890562"/>
          </a:xfrm>
          <a:prstGeom prst="rect">
            <a:avLst/>
          </a:prstGeom>
          <a:noFill/>
        </p:spPr>
      </p:pic>
      <p:pic>
        <p:nvPicPr>
          <p:cNvPr id="7174" name="Picture 6" descr="C:\Users\Света\Pictures\смайлы\liniia-122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14290"/>
            <a:ext cx="3833826" cy="298885"/>
          </a:xfrm>
          <a:prstGeom prst="rect">
            <a:avLst/>
          </a:prstGeom>
          <a:noFill/>
        </p:spPr>
      </p:pic>
      <p:pic>
        <p:nvPicPr>
          <p:cNvPr id="7183" name="Picture 15" descr="C:\Users\Света\Pictures\смайлы\tarodux-tree1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715016"/>
            <a:ext cx="785818" cy="746690"/>
          </a:xfrm>
          <a:prstGeom prst="rect">
            <a:avLst/>
          </a:prstGeom>
          <a:noFill/>
        </p:spPr>
      </p:pic>
      <p:pic>
        <p:nvPicPr>
          <p:cNvPr id="26" name="Picture 4" descr="C:\Users\Света\Pictures\смайлы\tarodux-tree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715016"/>
            <a:ext cx="844498" cy="890562"/>
          </a:xfrm>
          <a:prstGeom prst="rect">
            <a:avLst/>
          </a:prstGeom>
          <a:noFill/>
        </p:spPr>
      </p:pic>
      <p:pic>
        <p:nvPicPr>
          <p:cNvPr id="7185" name="Picture 17" descr="C:\Users\Света\Pictures\смайлы\liniia-9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482441" y="5661435"/>
            <a:ext cx="1000124" cy="250031"/>
          </a:xfrm>
          <a:prstGeom prst="rect">
            <a:avLst/>
          </a:prstGeom>
          <a:noFill/>
        </p:spPr>
      </p:pic>
      <p:pic>
        <p:nvPicPr>
          <p:cNvPr id="29" name="Picture 17" descr="C:\Users\Света\Pictures\смайлы\liniia-9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6429396"/>
            <a:ext cx="1000124" cy="250031"/>
          </a:xfrm>
          <a:prstGeom prst="rect">
            <a:avLst/>
          </a:prstGeom>
          <a:noFill/>
        </p:spPr>
      </p:pic>
      <p:pic>
        <p:nvPicPr>
          <p:cNvPr id="30" name="Picture 17" descr="C:\Users\Света\Pictures\смайлы\liniia-9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571744"/>
            <a:ext cx="1071570" cy="267893"/>
          </a:xfrm>
          <a:prstGeom prst="rect">
            <a:avLst/>
          </a:prstGeom>
          <a:noFill/>
        </p:spPr>
      </p:pic>
      <p:pic>
        <p:nvPicPr>
          <p:cNvPr id="31" name="Picture 17" descr="C:\Users\Света\Pictures\смайлы\liniia-9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5357826"/>
            <a:ext cx="1000124" cy="250031"/>
          </a:xfrm>
          <a:prstGeom prst="rect">
            <a:avLst/>
          </a:prstGeom>
          <a:noFill/>
        </p:spPr>
      </p:pic>
      <p:pic>
        <p:nvPicPr>
          <p:cNvPr id="32" name="Picture 17" descr="C:\Users\Света\Pictures\смайлы\liniia-90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2643182"/>
            <a:ext cx="1000124" cy="25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9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Фонд Святителя</a:t>
            </a:r>
            <a:br>
              <a:rPr lang="ru-RU" sz="3600" b="1" dirty="0" smtClean="0">
                <a:solidFill>
                  <a:srgbClr val="00FFFF"/>
                </a:solidFill>
              </a:rPr>
            </a:br>
            <a:r>
              <a:rPr lang="ru-RU" sz="3600" b="1" dirty="0" smtClean="0">
                <a:solidFill>
                  <a:srgbClr val="00FFFF"/>
                </a:solidFill>
              </a:rPr>
              <a:t> Николая Чудотворца</a:t>
            </a:r>
            <a:endParaRPr lang="ru-RU" sz="3600" dirty="0">
              <a:solidFill>
                <a:srgbClr val="00FFFF"/>
              </a:solidFill>
            </a:endParaRPr>
          </a:p>
        </p:txBody>
      </p:sp>
      <p:pic>
        <p:nvPicPr>
          <p:cNvPr id="34820" name="Picture 4" descr="C:\Users\Света\Pictures\0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611324" cy="20717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1357298"/>
            <a:ext cx="70723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Месяца через два после основания города, примерно в ноябре 1848 года, в новый портовый город Ейск прибыл управляющий гражданской частью Ставропольской губернии генерал </a:t>
            </a:r>
            <a:r>
              <a:rPr lang="ru-RU" sz="1600" b="1" dirty="0" err="1" smtClean="0">
                <a:latin typeface="Constantia" pitchFamily="18" charset="0"/>
              </a:rPr>
              <a:t>Заводовский</a:t>
            </a:r>
            <a:r>
              <a:rPr lang="ru-RU" sz="1600" b="1" dirty="0" smtClean="0">
                <a:latin typeface="Constantia" pitchFamily="18" charset="0"/>
              </a:rPr>
              <a:t>. С собою он привез подарок городу, который передал ему епископ Кавказский Иеремия,- икону святителя Николая </a:t>
            </a:r>
            <a:r>
              <a:rPr lang="ru-RU" sz="1600" b="1" dirty="0" err="1" smtClean="0">
                <a:latin typeface="Constantia" pitchFamily="18" charset="0"/>
              </a:rPr>
              <a:t>Мирликийского</a:t>
            </a:r>
            <a:r>
              <a:rPr lang="ru-RU" sz="1600" b="1" dirty="0" smtClean="0">
                <a:latin typeface="Constantia" pitchFamily="18" charset="0"/>
              </a:rPr>
              <a:t> – Чудотворца.</a:t>
            </a:r>
          </a:p>
          <a:p>
            <a:endParaRPr lang="ru-RU" sz="1400" b="1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143248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Несомненно, эта икона святого Николая - Чудотворца явилась не только религиозной ценностью, но также исторической реликвией нашего города. Святой Николай - покровитель моряков, был как бы покровителем нового российского портового города. Но в 1930-е годы икона пропала.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4143380"/>
            <a:ext cx="765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Фонд Николая Чудотворца вернул городу его реликвию в виде памятников: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Стела на въезде в город и памятник Николаю Чудотворцу в Никольском парке .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71744"/>
            <a:ext cx="221419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Стела с ликом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Николая Чудотворца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при въезде в Ейск.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2007 г.</a:t>
            </a:r>
            <a:endParaRPr lang="ru-RU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C:\Users\Света\Desktop\Новые проекты\Новая папка\0_8a97_cbb990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929066"/>
            <a:ext cx="1143008" cy="19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7572396" y="5857892"/>
            <a:ext cx="15716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Святителю Николаю Чудотворцу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Никольский парк. 2003 г.</a:t>
            </a:r>
            <a:endParaRPr lang="ru-RU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64344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FFFF"/>
                </a:solidFill>
              </a:rPr>
              <a:t>Есть в городе и другие памятники, установленные на средства фонда.</a:t>
            </a:r>
          </a:p>
        </p:txBody>
      </p:sp>
      <p:pic>
        <p:nvPicPr>
          <p:cNvPr id="34826" name="Picture 10" descr="C:\Users\Света\Pictures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72074"/>
            <a:ext cx="1071570" cy="1495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TextBox 21"/>
          <p:cNvSpPr txBox="1"/>
          <p:nvPr/>
        </p:nvSpPr>
        <p:spPr>
          <a:xfrm>
            <a:off x="1357290" y="5857892"/>
            <a:ext cx="221419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Храм Святителя Луки </a:t>
            </a:r>
            <a:r>
              <a:rPr lang="ru-RU" sz="1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23 октября 2011 г.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Территория ЦРБ</a:t>
            </a:r>
          </a:p>
        </p:txBody>
      </p:sp>
      <p:pic>
        <p:nvPicPr>
          <p:cNvPr id="34827" name="Picture 11" descr="C:\Users\Света\Desktop\Новые проекты\Новая папка\139593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72074"/>
            <a:ext cx="1147811" cy="1468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TextBox 23"/>
          <p:cNvSpPr txBox="1"/>
          <p:nvPr/>
        </p:nvSpPr>
        <p:spPr>
          <a:xfrm>
            <a:off x="3714744" y="6000768"/>
            <a:ext cx="2786082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Святым  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Петру и </a:t>
            </a:r>
            <a:r>
              <a:rPr lang="ru-RU" sz="1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70000"/>
              </a:lnSpc>
            </a:pP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1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Поддубного</a:t>
            </a:r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2010г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8728" y="5000636"/>
            <a:ext cx="4566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Среди них: памятник М.С.Воронцову  (стадион)</a:t>
            </a:r>
          </a:p>
          <a:p>
            <a:r>
              <a:rPr lang="ru-RU" sz="1600" b="1" i="1" dirty="0" smtClean="0"/>
              <a:t>И С.Ф.Бондарчуку , Святым Петру и </a:t>
            </a:r>
            <a:r>
              <a:rPr lang="ru-RU" sz="1600" b="1" i="1" dirty="0" err="1" smtClean="0"/>
              <a:t>Февронии</a:t>
            </a:r>
            <a:r>
              <a:rPr lang="ru-RU" sz="1600" b="1" i="1" dirty="0" smtClean="0"/>
              <a:t>,</a:t>
            </a:r>
          </a:p>
          <a:p>
            <a:r>
              <a:rPr lang="ru-RU" sz="1600" b="1" i="1" dirty="0" smtClean="0"/>
              <a:t>Святому Луке </a:t>
            </a:r>
            <a:r>
              <a:rPr lang="ru-RU" sz="1600" b="1" i="1" dirty="0" err="1" smtClean="0"/>
              <a:t>Войно-Ясенскому</a:t>
            </a:r>
            <a:r>
              <a:rPr lang="ru-RU" sz="1600" b="1" i="1" dirty="0" smtClean="0"/>
              <a:t> и др.</a:t>
            </a:r>
            <a:endParaRPr lang="ru-RU" sz="1600" b="1" i="1" dirty="0"/>
          </a:p>
        </p:txBody>
      </p:sp>
      <p:pic>
        <p:nvPicPr>
          <p:cNvPr id="9219" name="Picture 3" descr="C:\Users\Света\Pictures\смайлы\liniia-98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928934"/>
            <a:ext cx="1357322" cy="25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7" grpId="0"/>
      <p:bldP spid="20" grpId="0"/>
      <p:bldP spid="22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1214422"/>
            <a:ext cx="5114932" cy="35719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	Время течет как вода, 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сменяя одно поколение другим. 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2200" b="1" dirty="0" smtClean="0">
                <a:solidFill>
                  <a:srgbClr val="00FFFF"/>
                </a:solidFill>
                <a:latin typeface="Monotype Corsiva" pitchFamily="66" charset="0"/>
              </a:rPr>
              <a:t>Уходят люди, но они оставляют после себя след потомкам: музыка, живопись, литература, архитектура, памятники – все это передается  тем, кто сохранит это рукотворное сокровище.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	Мы всегда будем помнить того, кто заложил первый камень у основания города, строил его, хранил и берег. 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2200" b="1" dirty="0" smtClean="0">
                <a:solidFill>
                  <a:srgbClr val="00FFFF"/>
                </a:solidFill>
                <a:latin typeface="Monotype Corsiva" pitchFamily="66" charset="0"/>
              </a:rPr>
              <a:t>И все ценное, что донесли до нас наши предки, мы постараемся передать  новому поколению, в надежде, что и они будут бережно относиться к сокровищнице городской культуры.</a:t>
            </a:r>
            <a:br>
              <a:rPr lang="ru-RU" sz="2200" b="1" dirty="0" smtClean="0">
                <a:solidFill>
                  <a:srgbClr val="00FFFF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2050" name="Picture 2" descr="C:\Users\Света\Pictures\смайлы\Sefan_wbc_k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3482603" cy="4643470"/>
          </a:xfrm>
          <a:prstGeom prst="rect">
            <a:avLst/>
          </a:prstGeom>
          <a:noFill/>
        </p:spPr>
      </p:pic>
      <p:pic>
        <p:nvPicPr>
          <p:cNvPr id="8194" name="Picture 2" descr="C:\Users\Света\Pictures\смайлы\liniia-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500702"/>
            <a:ext cx="3810000" cy="942975"/>
          </a:xfrm>
          <a:prstGeom prst="rect">
            <a:avLst/>
          </a:prstGeom>
          <a:noFill/>
        </p:spPr>
      </p:pic>
      <p:pic>
        <p:nvPicPr>
          <p:cNvPr id="3" name="Picture 2" descr="C:\Users\Света\Pictures\смайлы\liniia-8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500570"/>
            <a:ext cx="1332410" cy="76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28604"/>
            <a:ext cx="6780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Этап  4</a:t>
            </a:r>
            <a:br>
              <a:rPr lang="ru-RU" sz="40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40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результаты и выводы</a:t>
            </a:r>
            <a:endParaRPr lang="ru-RU" sz="4000" b="1" cap="all" spc="0" dirty="0">
              <a:ln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928802"/>
            <a:ext cx="8286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Посмотрев данный проект, можно сделать вывод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Мы смогли сформировать представления о  монументальных 	мемориальных памятниках города Ейска;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Охарактеризовали каждый памятник, увидели, как он выглядит,  	узнали не только о месте, но и когда  был открыт;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Узнали о некоторых авторах памятников, архитекторах и 	скульпторах.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результате работы над проектом у нас появился повод еще 	больше гордиться своим городом.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 можно использовать в учебной и внеклассной деятельности.</a:t>
            </a:r>
            <a:endParaRPr lang="ru-RU" sz="2000" dirty="0"/>
          </a:p>
        </p:txBody>
      </p:sp>
      <p:pic>
        <p:nvPicPr>
          <p:cNvPr id="8194" name="Picture 2" descr="D:\Users\Света\Pictures\Pictures\liniia-9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572140"/>
            <a:ext cx="2857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42852"/>
            <a:ext cx="7860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Список</a:t>
            </a:r>
          </a:p>
          <a:p>
            <a:pPr algn="ctr"/>
            <a:r>
              <a:rPr lang="ru-RU" sz="40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использованных источников</a:t>
            </a:r>
            <a:endParaRPr lang="ru-RU" sz="4000" b="1" cap="all" spc="0" dirty="0">
              <a:ln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457200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Список литературы:</a:t>
            </a:r>
            <a:endParaRPr lang="en-US" sz="24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Климентьев Г.В. «С любовью о Ейске». Краснодар, Издательский дом: «Краснодарские известия», - 1998г. – 167с.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Малая Н. «Приморский проспект» 3-е издание. Ростов-на-Дону, Типография: ИП Соколова С.С., Заказ № 191 от 29.05.2009г. – 50 с.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Электронный ресурс: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www.images.yandex.ru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www.p-prospert.ru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www.yeisk</a:t>
            </a:r>
            <a:r>
              <a:rPr lang="en-US" sz="2400" dirty="0" smtClean="0"/>
              <a:t> info/</a:t>
            </a:r>
            <a:r>
              <a:rPr lang="en-US" sz="2400" dirty="0" err="1" smtClean="0"/>
              <a:t>istoria-eyska</a:t>
            </a:r>
            <a:r>
              <a:rPr lang="en-US" sz="2400" dirty="0" smtClean="0"/>
              <a:t>/html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Другие источники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Фонды Ейского историко-краеведческого музея им. В.В.Самсонова</a:t>
            </a:r>
          </a:p>
        </p:txBody>
      </p:sp>
      <p:pic>
        <p:nvPicPr>
          <p:cNvPr id="7171" name="Picture 3" descr="D:\Users\Света\Pictures\Pictures\liniia-3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500462" cy="5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Света\Pictures\Pictures\liniia-1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71942"/>
            <a:ext cx="3086100" cy="581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1928802"/>
            <a:ext cx="6200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Осуществление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учебного проекта</a:t>
            </a:r>
            <a:endParaRPr lang="ru-RU" sz="5400" b="1" cap="all" dirty="0">
              <a:ln w="0"/>
              <a:gradFill flip="none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714488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Когда мы гуляем по улицам  города, проходим по скверам и площадям, то очень редко обращаем внимание на памятники. К сожалению, о большинстве из них мы ничего не знаем, или знаем очень мало.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	Мне очень захотелось узнать о каждом памятнике, рассказать о людях, узнать о событиях, в связи с которыми  установили эти памятники, ведь они несут частичку истории, связанную с городом Ейском.</a:t>
            </a:r>
            <a:endParaRPr lang="ru-RU" sz="28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8"/>
            <a:ext cx="87154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Этап  1</a:t>
            </a:r>
          </a:p>
          <a:p>
            <a:pPr algn="ctr"/>
            <a:r>
              <a:rPr lang="ru-RU" sz="4000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spc="0" dirty="0" err="1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Предпроектная</a:t>
            </a:r>
            <a:r>
              <a:rPr lang="ru-RU" sz="4000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подготовка</a:t>
            </a:r>
            <a:endParaRPr lang="ru-RU" sz="4000" b="1" cap="all" spc="0" dirty="0">
              <a:ln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146" name="Picture 2" descr="D:\Users\Света\Pictures\Pictures\liniia-9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6000768"/>
            <a:ext cx="28384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643998" cy="4286280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работы по созданию проекта я обратился за помощью к одноклассникам и родителям.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распределились на 4 творческие группы, каждая из которых исследовала свои объекты по районам города (центр, порт, парк имени И.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Поддубного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площадь Революции). 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После этого мы отправились в краеведческий музей для получении дополнительной, достоверной информации.</a:t>
            </a:r>
          </a:p>
          <a:p>
            <a:pPr algn="l"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помощью родителей отобрали фотографии памятников и нашли в интернете необходимую информацию.</a:t>
            </a:r>
          </a:p>
          <a:p>
            <a:pPr algn="l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8604"/>
            <a:ext cx="7115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Этап  2</a:t>
            </a:r>
            <a:br>
              <a:rPr lang="ru-RU" sz="40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40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Планирование работы</a:t>
            </a:r>
            <a:endParaRPr lang="ru-RU" sz="4000" b="1" cap="all" spc="0" dirty="0">
              <a:ln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3" descr="D:\Users\Света\Pictures\Pictures\liniia-9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15016"/>
            <a:ext cx="1895475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57256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7595605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Этап  3</a:t>
            </a:r>
            <a:br>
              <a:rPr lang="ru-RU" sz="4400" b="1" i="1" u="sng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44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практическая реализация</a:t>
            </a:r>
          </a:p>
          <a:p>
            <a:pPr algn="ctr"/>
            <a:r>
              <a:rPr lang="ru-RU" sz="3600" b="1" cap="all" spc="0" dirty="0" smtClean="0">
                <a:ln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3600" b="1" cap="all" spc="0" dirty="0">
              <a:ln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Мы собрали весь текстовый материал, проиллюстрировали полученные тексты. 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 В результате проделанной работы систематизировав собранный материал, я создал презентацию.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D:\Users\Света\Pictures\Pictures\liniia-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5016"/>
            <a:ext cx="3810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C:\Users\Света\Desktop\Новые проекты\Новая папка\photo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857892"/>
            <a:ext cx="1071570" cy="8041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143512"/>
            <a:ext cx="7858180" cy="114300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Ейск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богат   историческими   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архитектурными   памятниками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1989 году город включен в список исторических населенных мест России.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Ейске насчитывается </a:t>
            </a:r>
            <a:r>
              <a:rPr lang="ru-RU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391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объект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историко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культурного наследия, среди которых:</a:t>
            </a:r>
          </a:p>
          <a:p>
            <a:r>
              <a:rPr lang="ru-RU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311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памятников архитектуры,</a:t>
            </a:r>
          </a:p>
          <a:p>
            <a:r>
              <a:rPr lang="ru-RU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51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памятник истории, </a:t>
            </a:r>
          </a:p>
          <a:p>
            <a:r>
              <a:rPr lang="ru-RU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памятников монументального искусства.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Монументальный – (лат.) грандиозный, величественный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Мемориальный – (лат.) в память о ком-либо, памятник.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C:\Users\Света\Desktop\фото Ейска\photo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572140"/>
            <a:ext cx="1195365" cy="1005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3" name="Picture 15" descr="C:\Users\Света\Desktop\фото Ейска\Новый рисунок (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143512"/>
            <a:ext cx="1428760" cy="936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5" name="Picture 17" descr="C:\Users\Света\Desktop\Новые проекты\Новая папка\902688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500702"/>
            <a:ext cx="1129034" cy="1038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6" name="Picture 18" descr="C:\Users\Света\Desktop\Новые проекты\Новая папка\751906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285992"/>
            <a:ext cx="1283657" cy="1047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2" name="Picture 14" descr="C:\Users\Света\Desktop\фото Ейска\DSC04767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286124"/>
            <a:ext cx="1371603" cy="10942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1" name="Picture 13" descr="C:\Users\Света\Desktop\фото Ейска\P10459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072074"/>
            <a:ext cx="1216401" cy="1025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7" name="Picture 19" descr="C:\Users\Света\Desktop\Новые проекты\Новая папка\дума го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04"/>
            <a:ext cx="1456552" cy="9858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8" name="Picture 20" descr="C:\Users\Света\Desktop\Новые проекты\Новая папка\post-12299430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5429264"/>
            <a:ext cx="1370829" cy="940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70" name="Picture 22" descr="C:\Users\Света\Desktop\Новые проекты\Новая папка\photo1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428604"/>
            <a:ext cx="1332663" cy="10001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64" name="Picture 16" descr="C:\Users\Света\Desktop\Новые проекты\Новая папка\0_82d97_bdc10f26_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5072074"/>
            <a:ext cx="1285884" cy="8615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74" name="Picture 26" descr="D:\Users\Света\Pictures\Pictures\liniia-125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1285860"/>
            <a:ext cx="3267075" cy="514350"/>
          </a:xfrm>
          <a:prstGeom prst="rect">
            <a:avLst/>
          </a:prstGeom>
          <a:noFill/>
        </p:spPr>
      </p:pic>
      <p:pic>
        <p:nvPicPr>
          <p:cNvPr id="1026" name="Picture 2" descr="D:\Users\Света\Pictures\Pictures\2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24" y="4714884"/>
            <a:ext cx="619125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Pictures\смайлы\3125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535785" cy="428628"/>
          </a:xfrm>
          <a:prstGeom prst="rect">
            <a:avLst/>
          </a:prstGeom>
          <a:noFill/>
        </p:spPr>
      </p:pic>
      <p:pic>
        <p:nvPicPr>
          <p:cNvPr id="1027" name="Picture 3" descr="C:\Users\Света\Pictures\смайлы\22688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535786" cy="428628"/>
          </a:xfrm>
          <a:prstGeom prst="rect">
            <a:avLst/>
          </a:prstGeom>
          <a:noFill/>
        </p:spPr>
      </p:pic>
      <p:pic>
        <p:nvPicPr>
          <p:cNvPr id="1028" name="Picture 4" descr="C:\Users\Света\Pictures\смайлы\25215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71612"/>
            <a:ext cx="535785" cy="428628"/>
          </a:xfrm>
          <a:prstGeom prst="rect">
            <a:avLst/>
          </a:prstGeom>
          <a:noFill/>
        </p:spPr>
      </p:pic>
      <p:pic>
        <p:nvPicPr>
          <p:cNvPr id="1030" name="Picture 6" descr="C:\Users\Света\Pictures\смайлы\797513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71612"/>
            <a:ext cx="535785" cy="428628"/>
          </a:xfrm>
          <a:prstGeom prst="rect">
            <a:avLst/>
          </a:prstGeom>
          <a:noFill/>
        </p:spPr>
      </p:pic>
      <p:pic>
        <p:nvPicPr>
          <p:cNvPr id="1032" name="Picture 8" descr="C:\Users\Света\Pictures\смайлы\904833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71612"/>
            <a:ext cx="535785" cy="428628"/>
          </a:xfrm>
          <a:prstGeom prst="rect">
            <a:avLst/>
          </a:prstGeom>
          <a:noFill/>
        </p:spPr>
      </p:pic>
      <p:pic>
        <p:nvPicPr>
          <p:cNvPr id="1033" name="Picture 9" descr="C:\Users\Света\Pictures\смайлы\864395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571612"/>
            <a:ext cx="535785" cy="428628"/>
          </a:xfrm>
          <a:prstGeom prst="rect">
            <a:avLst/>
          </a:prstGeom>
          <a:noFill/>
        </p:spPr>
      </p:pic>
      <p:pic>
        <p:nvPicPr>
          <p:cNvPr id="1034" name="Picture 10" descr="C:\Users\Света\Pictures\смайлы\486271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571612"/>
            <a:ext cx="535785" cy="428628"/>
          </a:xfrm>
          <a:prstGeom prst="rect">
            <a:avLst/>
          </a:prstGeom>
          <a:noFill/>
        </p:spPr>
      </p:pic>
      <p:pic>
        <p:nvPicPr>
          <p:cNvPr id="1035" name="Picture 11" descr="C:\Users\Света\Pictures\смайлы\1771184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5500694" y="1571612"/>
            <a:ext cx="535785" cy="428628"/>
          </a:xfrm>
          <a:prstGeom prst="rect">
            <a:avLst/>
          </a:prstGeom>
          <a:noFill/>
        </p:spPr>
      </p:pic>
      <p:pic>
        <p:nvPicPr>
          <p:cNvPr id="1036" name="Picture 12" descr="C:\Users\Света\Pictures\смайлы\5086219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3000372"/>
            <a:ext cx="535785" cy="428628"/>
          </a:xfrm>
          <a:prstGeom prst="rect">
            <a:avLst/>
          </a:prstGeom>
          <a:noFill/>
        </p:spPr>
      </p:pic>
      <p:pic>
        <p:nvPicPr>
          <p:cNvPr id="1037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>
            <a:off x="6000760" y="1571612"/>
            <a:ext cx="547210" cy="428628"/>
          </a:xfrm>
          <a:prstGeom prst="rect">
            <a:avLst/>
          </a:prstGeom>
          <a:noFill/>
        </p:spPr>
      </p:pic>
      <p:pic>
        <p:nvPicPr>
          <p:cNvPr id="1038" name="Picture 14" descr="C:\Users\Света\Pictures\смайлы\539280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1571612"/>
            <a:ext cx="357190" cy="428628"/>
          </a:xfrm>
          <a:prstGeom prst="rect">
            <a:avLst/>
          </a:prstGeom>
          <a:noFill/>
        </p:spPr>
      </p:pic>
      <p:pic>
        <p:nvPicPr>
          <p:cNvPr id="1039" name="Picture 15" descr="C:\Users\Света\Pictures\смайлы\5988935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929058" y="2214554"/>
            <a:ext cx="522394" cy="428628"/>
          </a:xfrm>
          <a:prstGeom prst="rect">
            <a:avLst/>
          </a:prstGeom>
          <a:noFill/>
        </p:spPr>
      </p:pic>
      <p:pic>
        <p:nvPicPr>
          <p:cNvPr id="17" name="Picture 2" descr="C:\Users\Света\Pictures\смайлы\3125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535785" cy="428628"/>
          </a:xfrm>
          <a:prstGeom prst="rect">
            <a:avLst/>
          </a:prstGeom>
          <a:noFill/>
        </p:spPr>
      </p:pic>
      <p:pic>
        <p:nvPicPr>
          <p:cNvPr id="18" name="Picture 4" descr="C:\Users\Света\Pictures\смайлы\25215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71612"/>
            <a:ext cx="535785" cy="428628"/>
          </a:xfrm>
          <a:prstGeom prst="rect">
            <a:avLst/>
          </a:prstGeom>
          <a:noFill/>
        </p:spPr>
      </p:pic>
      <p:pic>
        <p:nvPicPr>
          <p:cNvPr id="19" name="Picture 4" descr="C:\Users\Света\Pictures\смайлы\25215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535785" cy="428628"/>
          </a:xfrm>
          <a:prstGeom prst="rect">
            <a:avLst/>
          </a:prstGeom>
          <a:noFill/>
        </p:spPr>
      </p:pic>
      <p:pic>
        <p:nvPicPr>
          <p:cNvPr id="20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>
            <a:off x="6929454" y="1571612"/>
            <a:ext cx="547211" cy="428628"/>
          </a:xfrm>
          <a:prstGeom prst="rect">
            <a:avLst/>
          </a:prstGeom>
          <a:noFill/>
        </p:spPr>
      </p:pic>
      <p:pic>
        <p:nvPicPr>
          <p:cNvPr id="21" name="Picture 9" descr="C:\Users\Света\Pictures\смайлы\864395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571612"/>
            <a:ext cx="535785" cy="428628"/>
          </a:xfrm>
          <a:prstGeom prst="rect">
            <a:avLst/>
          </a:prstGeom>
          <a:noFill/>
        </p:spPr>
      </p:pic>
      <p:pic>
        <p:nvPicPr>
          <p:cNvPr id="22" name="Picture 2" descr="C:\Users\Света\Pictures\смайлы\3125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35785" cy="428628"/>
          </a:xfrm>
          <a:prstGeom prst="rect">
            <a:avLst/>
          </a:prstGeom>
          <a:noFill/>
        </p:spPr>
      </p:pic>
      <p:pic>
        <p:nvPicPr>
          <p:cNvPr id="23" name="Picture 9" descr="C:\Users\Света\Pictures\смайлы\864395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214554"/>
            <a:ext cx="535785" cy="428628"/>
          </a:xfrm>
          <a:prstGeom prst="rect">
            <a:avLst/>
          </a:prstGeom>
          <a:noFill/>
        </p:spPr>
      </p:pic>
      <p:pic>
        <p:nvPicPr>
          <p:cNvPr id="24" name="Picture 2" descr="C:\Users\Света\Pictures\смайлы\3125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535785" cy="428628"/>
          </a:xfrm>
          <a:prstGeom prst="rect">
            <a:avLst/>
          </a:prstGeom>
          <a:noFill/>
        </p:spPr>
      </p:pic>
      <p:pic>
        <p:nvPicPr>
          <p:cNvPr id="25" name="Picture 3" descr="C:\Users\Света\Pictures\смайлы\22688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14554"/>
            <a:ext cx="535786" cy="428628"/>
          </a:xfrm>
          <a:prstGeom prst="rect">
            <a:avLst/>
          </a:prstGeom>
          <a:noFill/>
        </p:spPr>
      </p:pic>
      <p:pic>
        <p:nvPicPr>
          <p:cNvPr id="26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2214554"/>
            <a:ext cx="595798" cy="428628"/>
          </a:xfrm>
          <a:prstGeom prst="rect">
            <a:avLst/>
          </a:prstGeom>
          <a:noFill/>
        </p:spPr>
      </p:pic>
      <p:pic>
        <p:nvPicPr>
          <p:cNvPr id="27" name="Picture 6" descr="C:\Users\Света\Pictures\смайлы\797513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214554"/>
            <a:ext cx="535785" cy="428628"/>
          </a:xfrm>
          <a:prstGeom prst="rect">
            <a:avLst/>
          </a:prstGeom>
          <a:noFill/>
        </p:spPr>
      </p:pic>
      <p:pic>
        <p:nvPicPr>
          <p:cNvPr id="28" name="Picture 11" descr="C:\Users\Света\Pictures\смайлы\1771184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4929190" y="2214554"/>
            <a:ext cx="535785" cy="428628"/>
          </a:xfrm>
          <a:prstGeom prst="rect">
            <a:avLst/>
          </a:prstGeom>
          <a:noFill/>
        </p:spPr>
      </p:pic>
      <p:pic>
        <p:nvPicPr>
          <p:cNvPr id="29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>
            <a:off x="5429256" y="2214554"/>
            <a:ext cx="547210" cy="428628"/>
          </a:xfrm>
          <a:prstGeom prst="rect">
            <a:avLst/>
          </a:prstGeom>
          <a:noFill/>
        </p:spPr>
      </p:pic>
      <p:pic>
        <p:nvPicPr>
          <p:cNvPr id="30" name="Picture 4" descr="C:\Users\Света\Pictures\смайлы\25215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14554"/>
            <a:ext cx="535785" cy="428628"/>
          </a:xfrm>
          <a:prstGeom prst="rect">
            <a:avLst/>
          </a:prstGeom>
          <a:noFill/>
        </p:spPr>
      </p:pic>
      <p:pic>
        <p:nvPicPr>
          <p:cNvPr id="31" name="Picture 14" descr="C:\Users\Света\Pictures\смайлы\539280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2214554"/>
            <a:ext cx="357190" cy="428628"/>
          </a:xfrm>
          <a:prstGeom prst="rect">
            <a:avLst/>
          </a:prstGeom>
          <a:noFill/>
        </p:spPr>
      </p:pic>
      <p:pic>
        <p:nvPicPr>
          <p:cNvPr id="32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>
            <a:off x="6429388" y="2214554"/>
            <a:ext cx="428628" cy="428628"/>
          </a:xfrm>
          <a:prstGeom prst="rect">
            <a:avLst/>
          </a:prstGeom>
          <a:noFill/>
        </p:spPr>
      </p:pic>
      <p:pic>
        <p:nvPicPr>
          <p:cNvPr id="33" name="Picture 9" descr="C:\Users\Света\Pictures\смайлы\864395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214554"/>
            <a:ext cx="535785" cy="428628"/>
          </a:xfrm>
          <a:prstGeom prst="rect">
            <a:avLst/>
          </a:prstGeom>
          <a:noFill/>
        </p:spPr>
      </p:pic>
      <p:pic>
        <p:nvPicPr>
          <p:cNvPr id="1040" name="Picture 16" descr="C:\Users\Света\Pictures\смайлы\31806700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2143108" y="3000372"/>
            <a:ext cx="535785" cy="428628"/>
          </a:xfrm>
          <a:prstGeom prst="rect">
            <a:avLst/>
          </a:prstGeom>
          <a:noFill/>
        </p:spPr>
      </p:pic>
      <p:pic>
        <p:nvPicPr>
          <p:cNvPr id="35" name="Picture 6" descr="C:\Users\Света\Pictures\смайлы\797513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000372"/>
            <a:ext cx="535785" cy="428628"/>
          </a:xfrm>
          <a:prstGeom prst="rect">
            <a:avLst/>
          </a:prstGeom>
          <a:noFill/>
        </p:spPr>
      </p:pic>
      <p:pic>
        <p:nvPicPr>
          <p:cNvPr id="36" name="Picture 2" descr="C:\Users\Света\Pictures\смайлы\3125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00372"/>
            <a:ext cx="535785" cy="428628"/>
          </a:xfrm>
          <a:prstGeom prst="rect">
            <a:avLst/>
          </a:prstGeom>
          <a:noFill/>
        </p:spPr>
      </p:pic>
      <p:pic>
        <p:nvPicPr>
          <p:cNvPr id="1041" name="Picture 17" descr="C:\Users\Света\Pictures\смайлы\901857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643306" y="3000372"/>
            <a:ext cx="512497" cy="428628"/>
          </a:xfrm>
          <a:prstGeom prst="rect">
            <a:avLst/>
          </a:prstGeom>
          <a:noFill/>
        </p:spPr>
      </p:pic>
      <p:pic>
        <p:nvPicPr>
          <p:cNvPr id="38" name="Picture 8" descr="C:\Users\Света\Pictures\смайлы\904833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000372"/>
            <a:ext cx="535785" cy="428628"/>
          </a:xfrm>
          <a:prstGeom prst="rect">
            <a:avLst/>
          </a:prstGeom>
          <a:noFill/>
        </p:spPr>
      </p:pic>
      <p:pic>
        <p:nvPicPr>
          <p:cNvPr id="39" name="Picture 4" descr="C:\Users\Света\Pictures\смайлы\252154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535785" cy="428628"/>
          </a:xfrm>
          <a:prstGeom prst="rect">
            <a:avLst/>
          </a:prstGeom>
          <a:noFill/>
        </p:spPr>
      </p:pic>
      <p:pic>
        <p:nvPicPr>
          <p:cNvPr id="40" name="Picture 15" descr="C:\Users\Света\Pictures\смайлы\5988935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143504" y="3000372"/>
            <a:ext cx="522394" cy="428628"/>
          </a:xfrm>
          <a:prstGeom prst="rect">
            <a:avLst/>
          </a:prstGeom>
          <a:noFill/>
        </p:spPr>
      </p:pic>
      <p:pic>
        <p:nvPicPr>
          <p:cNvPr id="41" name="Picture 15" descr="C:\Users\Света\Pictures\смайлы\5988935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143636" y="3000372"/>
            <a:ext cx="522394" cy="428628"/>
          </a:xfrm>
          <a:prstGeom prst="rect">
            <a:avLst/>
          </a:prstGeom>
          <a:noFill/>
        </p:spPr>
      </p:pic>
      <p:pic>
        <p:nvPicPr>
          <p:cNvPr id="1042" name="Picture 18" descr="C:\Users\Света\Pictures\смайлы\41462921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2857488" y="3714752"/>
            <a:ext cx="535785" cy="428628"/>
          </a:xfrm>
          <a:prstGeom prst="rect">
            <a:avLst/>
          </a:prstGeom>
          <a:noFill/>
        </p:spPr>
      </p:pic>
      <p:pic>
        <p:nvPicPr>
          <p:cNvPr id="1043" name="Picture 19" descr="C:\Users\Света\Pictures\смайлы\2219371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52" y="3714752"/>
            <a:ext cx="535785" cy="428628"/>
          </a:xfrm>
          <a:prstGeom prst="rect">
            <a:avLst/>
          </a:prstGeom>
          <a:noFill/>
        </p:spPr>
      </p:pic>
      <p:pic>
        <p:nvPicPr>
          <p:cNvPr id="1044" name="Picture 20" descr="C:\Users\Света\Pictures\смайлы\e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5984" y="3857628"/>
            <a:ext cx="638174" cy="2101305"/>
          </a:xfrm>
          <a:prstGeom prst="rect">
            <a:avLst/>
          </a:prstGeom>
          <a:noFill/>
        </p:spPr>
      </p:pic>
      <p:pic>
        <p:nvPicPr>
          <p:cNvPr id="1045" name="Picture 21" descr="C:\Users\Света\Pictures\смайлы\i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4214818"/>
            <a:ext cx="642942" cy="2143140"/>
          </a:xfrm>
          <a:prstGeom prst="rect">
            <a:avLst/>
          </a:prstGeom>
          <a:noFill/>
        </p:spPr>
      </p:pic>
      <p:pic>
        <p:nvPicPr>
          <p:cNvPr id="1046" name="Picture 22" descr="C:\Users\Света\Pictures\смайлы\k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628" y="4214818"/>
            <a:ext cx="638174" cy="2101305"/>
          </a:xfrm>
          <a:prstGeom prst="rect">
            <a:avLst/>
          </a:prstGeom>
          <a:noFill/>
        </p:spPr>
      </p:pic>
      <p:pic>
        <p:nvPicPr>
          <p:cNvPr id="1047" name="Picture 23" descr="C:\Users\Света\Pictures\смайлы\a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86446" y="3857628"/>
            <a:ext cx="690567" cy="2071702"/>
          </a:xfrm>
          <a:prstGeom prst="rect">
            <a:avLst/>
          </a:prstGeom>
          <a:noFill/>
        </p:spPr>
      </p:pic>
      <p:pic>
        <p:nvPicPr>
          <p:cNvPr id="1048" name="Picture 24" descr="C:\Users\Света\Pictures\смайлы\s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00496" y="4357694"/>
            <a:ext cx="638174" cy="2109087"/>
          </a:xfrm>
          <a:prstGeom prst="rect">
            <a:avLst/>
          </a:prstGeom>
          <a:noFill/>
        </p:spPr>
      </p:pic>
      <p:pic>
        <p:nvPicPr>
          <p:cNvPr id="50" name="Picture 3" descr="C:\Users\Света\Pictures\смайлы\22688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535786" cy="428628"/>
          </a:xfrm>
          <a:prstGeom prst="rect">
            <a:avLst/>
          </a:prstGeom>
          <a:noFill/>
        </p:spPr>
      </p:pic>
      <p:pic>
        <p:nvPicPr>
          <p:cNvPr id="51" name="Picture 13" descr="C:\Users\Света\Pictures\смайлы\274191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3714752"/>
            <a:ext cx="595798" cy="428628"/>
          </a:xfrm>
          <a:prstGeom prst="rect">
            <a:avLst/>
          </a:prstGeom>
          <a:noFill/>
        </p:spPr>
      </p:pic>
      <p:pic>
        <p:nvPicPr>
          <p:cNvPr id="52" name="Picture 3" descr="C:\Users\Света\Pictures\смайлы\22688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535786" cy="428628"/>
          </a:xfrm>
          <a:prstGeom prst="rect">
            <a:avLst/>
          </a:prstGeom>
          <a:noFill/>
        </p:spPr>
      </p:pic>
      <p:pic>
        <p:nvPicPr>
          <p:cNvPr id="53" name="Picture 6" descr="C:\Users\Света\Pictures\смайлы\797513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53578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72660" cy="92869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FFFF"/>
                </a:solidFill>
                <a:latin typeface="Constantia" pitchFamily="18" charset="0"/>
              </a:rPr>
              <a:t>Памятный крест «300-летию Кубанского  казачьего войска»</a:t>
            </a:r>
            <a:endParaRPr lang="ru-RU" sz="2200" b="1" dirty="0">
              <a:solidFill>
                <a:srgbClr val="00FFFF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Света\Desktop\Новые проекты\Новая папка\e56197339022c4d4eb484b076c29f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785794"/>
            <a:ext cx="2286016" cy="16997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714612" y="785794"/>
            <a:ext cx="6643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Открыт </a:t>
            </a:r>
            <a:r>
              <a:rPr lang="ru-RU" sz="1600" b="1" dirty="0" smtClean="0">
                <a:solidFill>
                  <a:srgbClr val="00FFFF"/>
                </a:solidFill>
                <a:latin typeface="Constantia" pitchFamily="18" charset="0"/>
              </a:rPr>
              <a:t>26 июля 1996 года на </a:t>
            </a:r>
            <a:r>
              <a:rPr lang="ru-RU" sz="1600" b="1" i="1" dirty="0" smtClean="0">
                <a:latin typeface="Constantia" pitchFamily="18" charset="0"/>
              </a:rPr>
              <a:t>Первомайской площади.</a:t>
            </a:r>
          </a:p>
          <a:p>
            <a:r>
              <a:rPr lang="ru-RU" sz="1600" b="1" dirty="0" smtClean="0">
                <a:latin typeface="Constantia" pitchFamily="18" charset="0"/>
              </a:rPr>
              <a:t>На торжественном митинге присутствовали казаки Ейского куреня Кубанского казачьего войска. </a:t>
            </a:r>
          </a:p>
          <a:p>
            <a:r>
              <a:rPr lang="ru-RU" sz="1600" b="1" dirty="0" smtClean="0">
                <a:latin typeface="Constantia" pitchFamily="18" charset="0"/>
              </a:rPr>
              <a:t>Войско ведет свое основание с 1696 года, от основания </a:t>
            </a:r>
            <a:r>
              <a:rPr lang="ru-RU" sz="1600" b="1" dirty="0" err="1" smtClean="0">
                <a:latin typeface="Constantia" pitchFamily="18" charset="0"/>
              </a:rPr>
              <a:t>Хопёрской</a:t>
            </a:r>
            <a:r>
              <a:rPr lang="ru-RU" sz="1600" b="1" dirty="0" smtClean="0">
                <a:latin typeface="Constantia" pitchFamily="18" charset="0"/>
              </a:rPr>
              <a:t> казачьей команды, который в 1826 году был переселен в верховья Кумы и Кубани и включен в состав Линейного, а с 1860 года и Кубанского казачьего войска.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3000372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FF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В честь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«200-летия  переселения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Черноморских казаков на Кубань»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5934670"/>
            <a:ext cx="8858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Решение о создании памятника Черноморским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азакам на косе, было принято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Ейским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городским Советом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1991 году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5" descr="C:\Users\Света\Desktop\Новые проекты\Новая папка\8a1e89506b6f59b5ac2305fbc292e0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00570"/>
            <a:ext cx="2174864" cy="1732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3734518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1792 и 1793 годах, по воле Императрицы Екатерины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Черноморское войско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бывшее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Запорожское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перешло из-за Буга на Кубань для заселения пустынного края и занятия границы на реке Кубани.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Черноморцы под предводительством кошевого атамана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своего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Чепеги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утомленные дальним походом, остановились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Ейской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косе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Оставив здесь команду из 200 казаков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остальное войско двинулось к  реке Кубани и стало лагерем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Карасунском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куте, а в октябре месяце того же года туда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перешла оставшаяся команда казаков.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Света\Pictures\смайлы\2_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3214686"/>
            <a:ext cx="491131" cy="1100134"/>
          </a:xfrm>
          <a:prstGeom prst="rect">
            <a:avLst/>
          </a:prstGeom>
          <a:noFill/>
        </p:spPr>
      </p:pic>
      <p:pic>
        <p:nvPicPr>
          <p:cNvPr id="2056" name="Picture 8" descr="C:\Users\Света\Pictures\смайлы\4_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72198" y="5357826"/>
            <a:ext cx="525609" cy="928670"/>
          </a:xfrm>
          <a:prstGeom prst="rect">
            <a:avLst/>
          </a:prstGeom>
          <a:noFill/>
        </p:spPr>
      </p:pic>
      <p:pic>
        <p:nvPicPr>
          <p:cNvPr id="2057" name="Picture 9" descr="C:\Users\Света\Pictures\смайлы\1_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641746" cy="500062"/>
          </a:xfrm>
          <a:prstGeom prst="rect">
            <a:avLst/>
          </a:prstGeom>
          <a:noFill/>
        </p:spPr>
      </p:pic>
      <p:pic>
        <p:nvPicPr>
          <p:cNvPr id="2059" name="Picture 11" descr="C:\Users\Света\Pictures\смайлы\liniia-7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571744"/>
            <a:ext cx="2786082" cy="6050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50223"/>
            <a:ext cx="4787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проекта: А. Кузнецов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51" grpId="0"/>
      <p:bldP spid="2052" grpId="0"/>
      <p:bldP spid="205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2909</Words>
  <Application>Microsoft Office PowerPoint</Application>
  <PresentationFormat>Экран (4:3)</PresentationFormat>
  <Paragraphs>270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Достопримечательности города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Памятный крест «300-летию Кубанского  казачьего войска»</vt:lpstr>
      <vt:lpstr>Основателю города Ейска   Михаилу Семеновичу Воронцову  (1782-1856 гг.)</vt:lpstr>
      <vt:lpstr>Мемориальный комплекс  «Павшим героям» с Вечным огнем    </vt:lpstr>
      <vt:lpstr>Мемориальный комплекс  «Защитникам Ейска» </vt:lpstr>
      <vt:lpstr> </vt:lpstr>
      <vt:lpstr>Танк «Ейский колхозник» </vt:lpstr>
      <vt:lpstr> Авиаторам</vt:lpstr>
      <vt:lpstr>Бюст дважды Героя Советского Союза  Тимофея Тимофеевича Хрюкина  (21.06.1910-19.07.1953 гг.)</vt:lpstr>
      <vt:lpstr>Сергей Демьянович  Роман (Романов)  (24.09.1917-26.06.1944)</vt:lpstr>
      <vt:lpstr>Погибшим в годы ВОВ рабочим завода «Запчасть» (Станкостроительный)</vt:lpstr>
      <vt:lpstr>Жертвам аварии на  Чернобыльской АЭС</vt:lpstr>
      <vt:lpstr>Иван Максимович Поддубный (08.10.1871-08.08.1949 гг.)</vt:lpstr>
      <vt:lpstr>Нонна (Ноябрина) Викторовна Мордюкова (25.11.1925-06.07.2008 гг.)</vt:lpstr>
      <vt:lpstr>Сергей Федорович Бондарчук  (25.09.1920-20.10.1994 гг.)</vt:lpstr>
      <vt:lpstr>Сквер Пушкина</vt:lpstr>
      <vt:lpstr>Слайд 24</vt:lpstr>
      <vt:lpstr>Фонд Святителя  Николая Чудотворца</vt:lpstr>
      <vt:lpstr> Время течет как вода,  сменяя одно поколение другим.   Уходят люди, но они оставляют после себя след потомкам: музыка, живопись, литература, архитектура, памятники – все это передается  тем, кто сохранит это рукотворное сокровище.   Мы всегда будем помнить того, кто заложил первый камень у основания города, строил его, хранил и берег.   И все ценное, что донесли до нас наши предки, мы постараемся передать  новому поколению, в надежде, что и они будут бережно относиться к сокровищнице городской культуры.   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города Ейска</dc:title>
  <dc:creator>Света</dc:creator>
  <cp:lastModifiedBy>Ad_Astra</cp:lastModifiedBy>
  <cp:revision>254</cp:revision>
  <dcterms:created xsi:type="dcterms:W3CDTF">2012-01-11T12:18:23Z</dcterms:created>
  <dcterms:modified xsi:type="dcterms:W3CDTF">2014-12-15T09:00:09Z</dcterms:modified>
</cp:coreProperties>
</file>