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7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8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0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6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9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8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1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4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68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7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4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02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2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2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5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9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62F2D-3A6A-4DE4-B640-B9DA48427EE5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8796-5462-416A-9820-11C60EDDD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Ð¾Ð¼Ð°ÑÐºÐ° Ð±Ð»ÑÐ¼Ð° Ð±ÐµÐ· ÑÐ¾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4" y="572878"/>
            <a:ext cx="10300771" cy="57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9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3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омашка Блум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668" y="2897435"/>
            <a:ext cx="2936512" cy="33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085" y="640546"/>
            <a:ext cx="10515600" cy="2256889"/>
          </a:xfrm>
        </p:spPr>
        <p:txBody>
          <a:bodyPr>
            <a:normAutofit fontScale="90000"/>
          </a:bodyPr>
          <a:lstStyle/>
          <a:p>
            <a:r>
              <a:rPr lang="ru-RU" dirty="0"/>
              <a:t>«Ромашка </a:t>
            </a:r>
            <a:r>
              <a:rPr lang="ru-RU" dirty="0" err="1"/>
              <a:t>Блума</a:t>
            </a:r>
            <a:r>
              <a:rPr lang="ru-RU" dirty="0"/>
              <a:t>» состоит из шести лепестков, каждый из которых содержит определенный тип вопроса. Таким образом, шесть лепестков – шесть </a:t>
            </a:r>
            <a:r>
              <a:rPr lang="ru-RU" dirty="0" smtClean="0"/>
              <a:t>вопросов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ÑÐ¾Ð¼Ð°ÑÐºÐ° Ð±ÐµÐ· ÑÐ¾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827"/>
            <a:ext cx="3277662" cy="34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3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60" y="641313"/>
            <a:ext cx="9286993" cy="1202485"/>
          </a:xfrm>
        </p:spPr>
        <p:txBody>
          <a:bodyPr/>
          <a:lstStyle/>
          <a:p>
            <a:r>
              <a:rPr lang="ru-RU" b="1" dirty="0"/>
              <a:t>ПРОСТЫЕ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552" y="1965021"/>
            <a:ext cx="10245687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</a:rPr>
              <a:t>«Что</a:t>
            </a:r>
            <a:r>
              <a:rPr lang="ru-RU" sz="5400" b="1" dirty="0" smtClean="0">
                <a:solidFill>
                  <a:srgbClr val="FF0000"/>
                </a:solidFill>
              </a:rPr>
              <a:t>?» 		«</a:t>
            </a:r>
            <a:r>
              <a:rPr lang="ru-RU" sz="5400" b="1" dirty="0">
                <a:solidFill>
                  <a:srgbClr val="FF0000"/>
                </a:solidFill>
              </a:rPr>
              <a:t>Когда</a:t>
            </a:r>
            <a:r>
              <a:rPr lang="ru-RU" sz="5400" b="1" dirty="0" smtClean="0">
                <a:solidFill>
                  <a:srgbClr val="FF0000"/>
                </a:solidFill>
              </a:rPr>
              <a:t>?»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</a:t>
            </a:r>
            <a:r>
              <a:rPr lang="ru-RU" sz="5400" b="1" dirty="0">
                <a:solidFill>
                  <a:srgbClr val="FF0000"/>
                </a:solidFill>
              </a:rPr>
              <a:t>Где</a:t>
            </a:r>
            <a:r>
              <a:rPr lang="ru-RU" sz="5400" b="1" dirty="0" smtClean="0">
                <a:solidFill>
                  <a:srgbClr val="FF0000"/>
                </a:solidFill>
              </a:rPr>
              <a:t>?» 		«</a:t>
            </a:r>
            <a:r>
              <a:rPr lang="ru-RU" sz="5400" b="1" dirty="0">
                <a:solidFill>
                  <a:srgbClr val="FF0000"/>
                </a:solidFill>
              </a:rPr>
              <a:t>Как</a:t>
            </a:r>
            <a:r>
              <a:rPr lang="ru-RU" sz="5400" b="1" dirty="0" smtClean="0">
                <a:solidFill>
                  <a:srgbClr val="FF0000"/>
                </a:solidFill>
              </a:rPr>
              <a:t>?»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Вопросы</a:t>
            </a:r>
            <a:r>
              <a:rPr lang="ru-RU" b="1" dirty="0"/>
              <a:t>, которые требуют от нас знания фактического материала и ориентированы на работу памяти</a:t>
            </a:r>
            <a:r>
              <a:rPr lang="ru-RU" b="1" dirty="0" smtClean="0"/>
              <a:t>. Главная задача – вовлечь в работу.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²Ð¾Ð¿ÑÐ¾ÑÑ Ð±ÐµÐ· ÑÐ¾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60" y="53627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9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²Ð¾Ð¿ÑÐ¾ÑÑ Ð±ÐµÐ· ÑÐ¾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29" y="3943062"/>
            <a:ext cx="2313542" cy="23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УТОЧНЯЮЩИЕ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501" y="2119257"/>
            <a:ext cx="10234670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i="1" dirty="0">
                <a:solidFill>
                  <a:srgbClr val="FF0000"/>
                </a:solidFill>
              </a:rPr>
              <a:t>То есть ты говоришь, что…?</a:t>
            </a:r>
            <a:r>
              <a:rPr lang="ru-RU" sz="3600" b="1" dirty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i="1" dirty="0">
                <a:solidFill>
                  <a:srgbClr val="FF0000"/>
                </a:solidFill>
              </a:rPr>
              <a:t>Если я правильно понял, то …?</a:t>
            </a:r>
            <a:r>
              <a:rPr lang="ru-RU" sz="3600" b="1" dirty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i="1" dirty="0">
                <a:solidFill>
                  <a:srgbClr val="FF0000"/>
                </a:solidFill>
              </a:rPr>
              <a:t>Я могу ошибаться, но, по-моему, вы сказали о …?</a:t>
            </a:r>
            <a:r>
              <a:rPr lang="ru-RU" sz="3600" b="1" dirty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Формирование способности выражать свои мысли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84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²Ð¾Ð¿ÑÐ¾ÑÑ Ð±ÐµÐ· ÑÐ¾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26" y="4131325"/>
            <a:ext cx="2074128" cy="21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ОЦЕНОЧНЫЕ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619" y="1751682"/>
            <a:ext cx="10146535" cy="448386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FF0000"/>
                </a:solidFill>
              </a:rPr>
              <a:t>«</a:t>
            </a:r>
            <a:r>
              <a:rPr lang="ru-RU" sz="3900" b="1" i="1" dirty="0">
                <a:solidFill>
                  <a:srgbClr val="FF0000"/>
                </a:solidFill>
              </a:rPr>
              <a:t>Какие чувства вызывает у тебя этот отрывок?</a:t>
            </a:r>
            <a:r>
              <a:rPr lang="ru-RU" sz="3900" b="1" dirty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srgbClr val="FF0000"/>
                </a:solidFill>
              </a:rPr>
              <a:t> «</a:t>
            </a:r>
            <a:r>
              <a:rPr lang="ru-RU" sz="3900" b="1" i="1" dirty="0">
                <a:solidFill>
                  <a:srgbClr val="FF0000"/>
                </a:solidFill>
              </a:rPr>
              <a:t>Как ты относишься к этому герою?</a:t>
            </a:r>
            <a:r>
              <a:rPr lang="ru-RU" sz="3900" b="1" dirty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3900" b="1" dirty="0">
                <a:solidFill>
                  <a:srgbClr val="FF0000"/>
                </a:solidFill>
              </a:rPr>
              <a:t> «</a:t>
            </a:r>
            <a:r>
              <a:rPr lang="ru-RU" sz="3900" b="1" i="1" dirty="0">
                <a:solidFill>
                  <a:srgbClr val="FF0000"/>
                </a:solidFill>
              </a:rPr>
              <a:t>Что ты чувствуешь, решив эту задачу?</a:t>
            </a:r>
            <a:r>
              <a:rPr lang="ru-RU" sz="3900" b="1" dirty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Очень </a:t>
            </a:r>
            <a:r>
              <a:rPr lang="ru-RU" b="1" dirty="0"/>
              <a:t>важно с детского возраста учить детей отдавать себе отчет в тех эмоциях, которые оказывают влияние на мышление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45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ТВОРЧЕСКИЕ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653" y="2119256"/>
            <a:ext cx="10036366" cy="397307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«Что изменилось бы </a:t>
            </a:r>
            <a:r>
              <a:rPr lang="ru-RU" sz="3600" b="1" dirty="0" smtClean="0">
                <a:solidFill>
                  <a:srgbClr val="FF0000"/>
                </a:solidFill>
              </a:rPr>
              <a:t>…»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Что будет, если </a:t>
            </a:r>
            <a:r>
              <a:rPr lang="ru-RU" sz="3600" b="1" dirty="0" smtClean="0">
                <a:solidFill>
                  <a:srgbClr val="FF0000"/>
                </a:solidFill>
              </a:rPr>
              <a:t>…?»</a:t>
            </a:r>
            <a:r>
              <a:rPr lang="ru-RU" sz="3600" b="1" dirty="0">
                <a:solidFill>
                  <a:srgbClr val="FF0000"/>
                </a:solidFill>
              </a:rPr>
              <a:t> 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Как вы думаете, как будет развиваться сюжет в рассказе после</a:t>
            </a:r>
            <a:r>
              <a:rPr lang="ru-RU" sz="3600" b="1" dirty="0" smtClean="0">
                <a:solidFill>
                  <a:srgbClr val="FF0000"/>
                </a:solidFill>
              </a:rPr>
              <a:t>…?»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При изменении материала, ученик его присваивает.</a:t>
            </a:r>
            <a:endParaRPr lang="ru-RU" sz="2200" b="1" dirty="0"/>
          </a:p>
        </p:txBody>
      </p:sp>
      <p:pic>
        <p:nvPicPr>
          <p:cNvPr id="4" name="Picture 2" descr="ÐÐ°ÑÑÐ¸Ð½ÐºÐ¸ Ð¿Ð¾ Ð·Ð°Ð¿ÑÐ¾ÑÑ Ð²Ð¾Ð¿ÑÐ¾ÑÑ Ð±ÐµÐ· ÑÐ¾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26" y="4131325"/>
            <a:ext cx="2074128" cy="21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²Ð¾Ð¿ÑÐ¾ÑÑ Ð±ÐµÐ· ÑÐ¾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29" y="3943062"/>
            <a:ext cx="2313542" cy="23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ИНТЕРПРЕТАЦИОННЫЕ, ИЛИ ОБЪЯСНЯЮЩИЕ,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737" y="2119257"/>
            <a:ext cx="9926198" cy="3603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«Почему…»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Формирование навыков осознания причин тех или иных поступков или мнений.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74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²Ð¾Ð¿ÑÐ¾ÑÑ Ð±ÐµÐ· ÑÐ¾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60" y="53627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ПРАКТИЧЕСКИЕ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569" y="1795748"/>
            <a:ext cx="10124501" cy="44067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«Как можно применить </a:t>
            </a:r>
            <a:r>
              <a:rPr lang="ru-RU" sz="3200" b="1" dirty="0" smtClean="0">
                <a:solidFill>
                  <a:srgbClr val="FF0000"/>
                </a:solidFill>
              </a:rPr>
              <a:t>…?»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«Что </a:t>
            </a:r>
            <a:r>
              <a:rPr lang="ru-RU" sz="3200" b="1" dirty="0">
                <a:solidFill>
                  <a:srgbClr val="FF0000"/>
                </a:solidFill>
              </a:rPr>
              <a:t>можно сделать из </a:t>
            </a:r>
            <a:r>
              <a:rPr lang="ru-RU" sz="3200" b="1" dirty="0" smtClean="0">
                <a:solidFill>
                  <a:srgbClr val="FF0000"/>
                </a:solidFill>
              </a:rPr>
              <a:t>…?»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Где вы в обычной жизни можете наблюдать </a:t>
            </a:r>
            <a:r>
              <a:rPr lang="ru-RU" sz="3200" b="1" dirty="0" smtClean="0">
                <a:solidFill>
                  <a:srgbClr val="FF0000"/>
                </a:solidFill>
              </a:rPr>
              <a:t>…?»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Как бы вы поступили на месте героя рассказа</a:t>
            </a:r>
            <a:r>
              <a:rPr lang="ru-RU" sz="3200" b="1" dirty="0" smtClean="0">
                <a:solidFill>
                  <a:srgbClr val="FF0000"/>
                </a:solidFill>
              </a:rPr>
              <a:t>?»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Они позволяют трезво оценить ситуацию и степень реальности ваших планов, увидеть проблему со стороны</a:t>
            </a:r>
          </a:p>
        </p:txBody>
      </p:sp>
    </p:spTree>
    <p:extLst>
      <p:ext uri="{BB962C8B-B14F-4D97-AF65-F5344CB8AC3E}">
        <p14:creationId xmlns:p14="http://schemas.microsoft.com/office/powerpoint/2010/main" val="82367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1860"/>
            <a:ext cx="12192000" cy="6340207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8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Россию Интернет впервые проник в начале 90 - х годов. Ряд университетов и исследовательских институтов приступили в это время к построению своих компьютерных сетей и обзавелись зарубежными каналами связи. Особенно следует отметить Институт Атомной Энергии им. Курчатова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8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1993 году мощный импульс развитию Интернета в России придала "Телекоммуникационная программа" Международного Научного Фонда. Программа финансировалась Джорджем Соросом - известным американским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мультимиллионером и филантропом. Дж. Сорос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собственном опыте познакомился с особенностями тоталитарных режимов, как фашистского, так и коммунистического толка. Сорос считал, что распространение Интернета в бывших социалистических странах поможет им преодолеть сложившуюся информационную изоляцию. </a:t>
            </a:r>
          </a:p>
          <a:p>
            <a:pPr marL="0" indent="457200" algn="just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1993 года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фактическим монополистом на рынке сетевых услуг и предоставлял своим пользователям в основном электронную почту. Собственно, это еще не было Интернетом, хотя и было компьютерной сетью - для пересылки сообщений. Монопольное положение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Релкома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неизбежностью приводило к довольно высокому уровню цен на его услуги. В 1993 году мощный импульс развитию Интернета в России придала "Телекоммуникационная программа" Международного Научного Фонда. </a:t>
            </a:r>
          </a:p>
          <a:p>
            <a:pPr marL="0" indent="457200" algn="just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1994 году в рамках государственной научной программы "Университеты России" было выделено направление по созданию федеральной университетской компьютерной сети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RUNNet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 сеть вступила в строй в 1995 году, она использовала преимущественно спутниковые каналы связи. В 1996 - 98 годах была построена опорная сеть для нужд науки и высшей школы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RBnet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использующая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оптические каналы большей емкости.</a:t>
            </a:r>
          </a:p>
          <a:p>
            <a:pPr marL="0" indent="457200" algn="just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коммерческие компании, предоставляющие доступ в Интернет, составляют мощный и быстроразвивающийся сектор российской экономики с высоким уровнем конкуренции. </a:t>
            </a:r>
          </a:p>
          <a:p>
            <a:pPr marL="0" indent="457200" algn="just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имеющимся оценкам, в конце 1998 года в России было около 1.5 миллиона пользователей Интернета, больше половины которых проживало за пределами Москвы. По данным мониторинга, в 1999 году число российских пользователей Сети превысило 5 миллионов.</a:t>
            </a:r>
          </a:p>
          <a:p>
            <a:pPr marL="0" indent="457200" algn="just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сейчас стал единой информационной средой, объединяющей людей всей планеты. Мы можем свободно пользоваться любыми ресурсами.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9822" y="-150438"/>
            <a:ext cx="78990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Попробуем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801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343AC1B-1AB1-4A72-AA4C-AE668E464892}" vid="{ADD5FFD3-EF3F-454F-9E7E-7A72FF0D95D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202</TotalTime>
  <Words>236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Brush Script MT</vt:lpstr>
      <vt:lpstr>Calibri</vt:lpstr>
      <vt:lpstr>Calibri Light</vt:lpstr>
      <vt:lpstr>Constantia</vt:lpstr>
      <vt:lpstr>Franklin Gothic Book</vt:lpstr>
      <vt:lpstr>Rage Italic</vt:lpstr>
      <vt:lpstr>Times New Roman</vt:lpstr>
      <vt:lpstr>Тема1</vt:lpstr>
      <vt:lpstr>Тема Office</vt:lpstr>
      <vt:lpstr>Презентация PowerPoint</vt:lpstr>
      <vt:lpstr>«Ромашка Блума» состоит из шести лепестков, каждый из которых содержит определенный тип вопроса. Таким образом, шесть лепестков – шесть вопросов</vt:lpstr>
      <vt:lpstr>ПРОСТЫЕ ВОПРОСЫ</vt:lpstr>
      <vt:lpstr>УТОЧНЯЮЩИЕ ВОПРОСЫ</vt:lpstr>
      <vt:lpstr>ОЦЕНОЧНЫЕ ВОПРОСЫ</vt:lpstr>
      <vt:lpstr>ТВОРЧЕСКИЕ ВОПРОСЫ</vt:lpstr>
      <vt:lpstr>ИНТЕРПРЕТАЦИОННЫЕ, ИЛИ ОБЪЯСНЯЮЩИЕ, ВОПРОСЫ</vt:lpstr>
      <vt:lpstr>ПРАКТИЧЕСКИЕ ВОПРОСЫ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Слушатель</dc:creator>
  <cp:lastModifiedBy>Слушатель</cp:lastModifiedBy>
  <cp:revision>8</cp:revision>
  <dcterms:created xsi:type="dcterms:W3CDTF">2018-04-05T05:55:55Z</dcterms:created>
  <dcterms:modified xsi:type="dcterms:W3CDTF">2018-04-05T09:17:59Z</dcterms:modified>
</cp:coreProperties>
</file>