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94" r:id="rId4"/>
    <p:sldId id="297" r:id="rId5"/>
    <p:sldId id="284" r:id="rId6"/>
    <p:sldId id="265" r:id="rId7"/>
    <p:sldId id="291" r:id="rId8"/>
    <p:sldId id="285" r:id="rId9"/>
    <p:sldId id="286" r:id="rId10"/>
    <p:sldId id="298" r:id="rId11"/>
    <p:sldId id="299" r:id="rId12"/>
    <p:sldId id="300" r:id="rId13"/>
    <p:sldId id="302" r:id="rId14"/>
    <p:sldId id="305" r:id="rId15"/>
    <p:sldId id="306" r:id="rId16"/>
    <p:sldId id="289" r:id="rId17"/>
    <p:sldId id="307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36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Инновационный поиск 2014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C9371-A8CD-4DF1-A1F2-EEFD67D838BA}" type="datetimeFigureOut">
              <a:rPr lang="ru-RU" smtClean="0"/>
              <a:t>16.02.15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МБОУ СОШ № 12 ст.Павловской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1B7DE-CCBD-4906-93D2-B234FB229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521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Инновационный поиск 2014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973CB-B638-4701-BC10-52703E33150E}" type="datetimeFigureOut">
              <a:rPr lang="ru-RU" smtClean="0"/>
              <a:t>16.02.15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МБОУ СОШ № 12 ст.Павловской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988BA-CF26-491C-BE1C-CD51DF00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097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988BA-CF26-491C-BE1C-CD51DF0047F3}" type="slidenum">
              <a:rPr lang="ru-RU" smtClean="0"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12 ст.Павловской</a:t>
            </a:r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Инновационный поиск 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7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988BA-CF26-491C-BE1C-CD51DF0047F3}" type="slidenum">
              <a:rPr lang="ru-RU" smtClean="0"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12 ст.Павловской</a:t>
            </a:r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Инновационный поиск 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2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Инновационный поиск 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12 ст.Павловской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8BA-CF26-491C-BE1C-CD51DF0047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5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E78C-6158-4557-9BBB-CDD8C1C73E4B}" type="datetime1">
              <a:rPr lang="en-US" smtClean="0"/>
              <a:t>16.02.15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090A-C5F1-4D0B-904C-DA3F0AFD765A}" type="datetime1">
              <a:rPr lang="en-US" smtClean="0"/>
              <a:t>16.02.15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230F-F31E-41E4-B860-B23AA16AB8FA}" type="datetime1">
              <a:rPr lang="en-US" smtClean="0"/>
              <a:t>16.02.15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9CB5-0AAD-452F-BE8D-BE0C5533D664}" type="datetime1">
              <a:rPr lang="en-US" smtClean="0"/>
              <a:t>16.02.15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6BDD-5BFE-4918-9922-623BE580269C}" type="datetime1">
              <a:rPr lang="en-US" smtClean="0"/>
              <a:t>16.02.15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318C-5FB9-4E36-8157-512BF0B0F5F8}" type="datetime1">
              <a:rPr lang="en-US" smtClean="0"/>
              <a:t>16.02.15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02A1-BECB-4373-8D65-E98F8D6C38BD}" type="datetime1">
              <a:rPr lang="en-US" smtClean="0"/>
              <a:t>16.02.15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C26E-0419-4189-A28A-77B64A81CDEE}" type="datetime1">
              <a:rPr lang="en-US" smtClean="0"/>
              <a:t>16.02.15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97C3-AD69-41B9-A668-F4196719B0F8}" type="datetime1">
              <a:rPr lang="en-US" smtClean="0"/>
              <a:t>16.02.15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3B82-C3E3-4DE6-93CD-9D8EC1D2964B}" type="datetime1">
              <a:rPr lang="en-US" smtClean="0"/>
              <a:t>16.02.15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566-7934-4826-91A5-ED39587ADF49}" type="datetime1">
              <a:rPr lang="en-US" smtClean="0"/>
              <a:t>16.02.15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A477-B049-4024-81C5-CC735004876C}" type="datetime1">
              <a:rPr lang="en-US" smtClean="0"/>
              <a:t>16.02.15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2787-3313-4F0A-8BF8-C72D246880E8}" type="datetime1">
              <a:rPr lang="en-US" smtClean="0"/>
              <a:t>16.02.15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FA38-F7F2-4CFA-B831-085092E00453}" type="datetime1">
              <a:rPr lang="en-US" smtClean="0"/>
              <a:t>16.02.15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47C4-B77E-4BCE-9BDB-2A2EF14BEFA5}" type="datetime1">
              <a:rPr lang="en-US" smtClean="0"/>
              <a:t>16.02.15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FC1-A394-47E8-81D3-56C324007D5F}" type="datetime1">
              <a:rPr lang="en-US" smtClean="0"/>
              <a:t>16.02.15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BBCED5A-3B9F-463B-BDEE-671653674421}" type="datetime1">
              <a:rPr lang="en-US" smtClean="0"/>
              <a:t>16.02.15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7B8007C-D695-3344-90CB-B4AD10C57B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26" y="2333722"/>
            <a:ext cx="5420507" cy="3045636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08108" y="99648"/>
            <a:ext cx="7772400" cy="3116380"/>
          </a:xfrm>
        </p:spPr>
        <p:txBody>
          <a:bodyPr>
            <a:normAutofit/>
          </a:bodyPr>
          <a:lstStyle/>
          <a:p>
            <a:r>
              <a:rPr lang="ru-RU" sz="2400" b="1" dirty="0"/>
              <a:t>Разработка и построение системы развития кадрового потенциала </a:t>
            </a:r>
            <a:r>
              <a:rPr lang="ru-RU" sz="2400" b="1" dirty="0" smtClean="0"/>
              <a:t>в </a:t>
            </a:r>
            <a:r>
              <a:rPr lang="ru-RU" sz="2400" b="1" dirty="0"/>
              <a:t>условиях реализации ФГОС на примере МБОУ СОШ № 12 станицы Павловской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48916" y="5379358"/>
            <a:ext cx="7934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Разработано авторским коллективом </a:t>
            </a:r>
            <a:r>
              <a:rPr lang="ru-RU" dirty="0"/>
              <a:t>МБОУ СОШ № </a:t>
            </a:r>
            <a:r>
              <a:rPr lang="ru-RU" dirty="0" smtClean="0"/>
              <a:t>12 ст. Павловской </a:t>
            </a:r>
            <a:endParaRPr lang="ru-RU" dirty="0"/>
          </a:p>
          <a:p>
            <a:r>
              <a:rPr lang="ru-RU" dirty="0" smtClean="0"/>
              <a:t>Руководитель </a:t>
            </a:r>
            <a:r>
              <a:rPr lang="ru-RU" dirty="0"/>
              <a:t>группы разработчиков:  Приходько Сергей Сергеевич, 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31967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Фрагмент полученных данных по результатам опроса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Инновационный поиск -2014                                                               МБОУ СОШ № 12 ст. Павловской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893566"/>
              </p:ext>
            </p:extLst>
          </p:nvPr>
        </p:nvGraphicFramePr>
        <p:xfrm>
          <a:off x="430386" y="1852194"/>
          <a:ext cx="8282293" cy="449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Лист" r:id="rId3" imgW="11639390" imgH="6153321" progId="Excel.Sheet.12">
                  <p:embed/>
                </p:oleObj>
              </mc:Choice>
              <mc:Fallback>
                <p:oleObj name="Лист" r:id="rId3" imgW="11639390" imgH="6153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386" y="1852194"/>
                        <a:ext cx="8282293" cy="4498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69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163" y="767298"/>
            <a:ext cx="8574087" cy="967840"/>
          </a:xfrm>
        </p:spPr>
        <p:txBody>
          <a:bodyPr>
            <a:normAutofit/>
          </a:bodyPr>
          <a:lstStyle/>
          <a:p>
            <a:r>
              <a:rPr lang="ru-RU" dirty="0"/>
              <a:t>Хаос и порядок. Хаос </a:t>
            </a:r>
            <a:r>
              <a:rPr lang="en-US" dirty="0"/>
              <a:t>vs </a:t>
            </a:r>
            <a:r>
              <a:rPr lang="ru-RU" dirty="0"/>
              <a:t>порядка?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Формальная структура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3002193"/>
            <a:ext cx="3932238" cy="271257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Хаос? Реальная структура!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63" y="2830287"/>
            <a:ext cx="3932237" cy="3145970"/>
          </a:xfr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9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Выявленные взаимосвязи, требующие анализа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4" y="2113472"/>
            <a:ext cx="7833924" cy="4649700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6" y="1966822"/>
            <a:ext cx="7806906" cy="4676970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12</a:t>
            </a:fld>
            <a:endParaRPr lang="ru-RU"/>
          </a:p>
        </p:txBody>
      </p:sp>
      <p:pic>
        <p:nvPicPr>
          <p:cNvPr id="9218" name="Picture 2" descr="E:\магистерская\выход после USINET\новый анализ\6+8 проф взаимод все связи цв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2113472"/>
            <a:ext cx="7590167" cy="43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магистерская\выход после USINET\новый анализ\6+8 проф взаимод взаимные связи цв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2113472"/>
            <a:ext cx="8012861" cy="41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Доверие, как основа взаимодействия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Инновационный поиск -2014                                                               МБОУ СОШ № 12 ст. Павловской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13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1" y="2234960"/>
            <a:ext cx="5938019" cy="36518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163" y="1925676"/>
            <a:ext cx="2302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Доверие</a:t>
            </a:r>
            <a:r>
              <a:rPr lang="ru-RU" dirty="0"/>
              <a:t> (понятие) — состояние внутреннего мира субъекта, обусловленное желанием взаимоотношения, характеризующееся готовностью передачи определенных прав, информации и объектов иным вольным субъектам.</a:t>
            </a:r>
          </a:p>
        </p:txBody>
      </p:sp>
    </p:spTree>
    <p:extLst>
      <p:ext uri="{BB962C8B-B14F-4D97-AF65-F5344CB8AC3E}">
        <p14:creationId xmlns:p14="http://schemas.microsoft.com/office/powerpoint/2010/main" val="124501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Типология реальных структур в графах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796711"/>
              </p:ext>
            </p:extLst>
          </p:nvPr>
        </p:nvGraphicFramePr>
        <p:xfrm>
          <a:off x="353683" y="1897331"/>
          <a:ext cx="8410755" cy="438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6071337" imgH="5450006" progId="Word.Document.12">
                  <p:embed/>
                </p:oleObj>
              </mc:Choice>
              <mc:Fallback>
                <p:oleObj name="Документ" r:id="rId3" imgW="6071337" imgH="54500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683" y="1897331"/>
                        <a:ext cx="8410755" cy="4382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Инновационный поиск -2014                                                               МБОУ СОШ № 12 ст. Павловской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407200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Усложнение реальной структуры-управленческая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Сейчас есть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Конкуренция</a:t>
            </a:r>
          </a:p>
          <a:p>
            <a:r>
              <a:rPr lang="ru-RU" dirty="0"/>
              <a:t>Персональные доплаты за </a:t>
            </a:r>
            <a:r>
              <a:rPr lang="ru-RU" dirty="0" smtClean="0"/>
              <a:t>достижения</a:t>
            </a:r>
          </a:p>
          <a:p>
            <a:r>
              <a:rPr lang="ru-RU" dirty="0" smtClean="0"/>
              <a:t>Портфель </a:t>
            </a:r>
            <a:r>
              <a:rPr lang="ru-RU" dirty="0"/>
              <a:t>достижений для </a:t>
            </a:r>
            <a:r>
              <a:rPr lang="ru-RU" dirty="0" smtClean="0"/>
              <a:t>аттестации</a:t>
            </a:r>
          </a:p>
          <a:p>
            <a:r>
              <a:rPr lang="ru-RU" dirty="0" smtClean="0"/>
              <a:t>Профессиональное одиночество учителя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Надо сделать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Ряд управленческих решений, призванных увеличить профессиональное взаимодействие педагогов в образовательной организации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Инновационный поиск -2014                                                               МБОУ СОШ № 12 ст. Павловской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0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13" y="4883636"/>
            <a:ext cx="1949684" cy="197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63" y="914400"/>
            <a:ext cx="8574087" cy="68382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Предложения по применению </a:t>
            </a:r>
            <a:r>
              <a:rPr lang="ru-RU" dirty="0" smtClean="0"/>
              <a:t>реализации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338" y="1846054"/>
            <a:ext cx="8574087" cy="459097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 </a:t>
            </a:r>
            <a:r>
              <a:rPr lang="ru-RU" dirty="0"/>
              <a:t>целом полученные предварительные результаты позволяют ввести такую характеристику как качество образовательной  организации (качество сети).</a:t>
            </a:r>
          </a:p>
          <a:p>
            <a:pPr lvl="0"/>
            <a:r>
              <a:rPr lang="ru-RU" dirty="0"/>
              <a:t>В дальнейшем можно предположить наличие корреляции между качеством организации и образовательной успешностью школы. </a:t>
            </a:r>
          </a:p>
          <a:p>
            <a:pPr lvl="0"/>
            <a:r>
              <a:rPr lang="ru-RU" dirty="0"/>
              <a:t>Данный проект позволит повысить эффективность внутренних ресурсов развития школы </a:t>
            </a:r>
            <a:r>
              <a:rPr lang="ru-RU" dirty="0" smtClean="0"/>
              <a:t>(взаимодействие педагогов, </a:t>
            </a:r>
            <a:r>
              <a:rPr lang="ru-RU" dirty="0"/>
              <a:t>как основа накопления социального капитала). </a:t>
            </a:r>
          </a:p>
          <a:p>
            <a:pPr lvl="0"/>
            <a:r>
              <a:rPr lang="ru-RU" dirty="0"/>
              <a:t>Изменение ментальности и переход  от экстенсивного способа работы к интенсивному, который как раз и подразумевает изменение роли учителя в школе,  тогда можно будет констатировать факт: наше образование стало </a:t>
            </a:r>
            <a:r>
              <a:rPr lang="ru-RU" dirty="0" err="1"/>
              <a:t>компетентностным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Оценка  качества профессиональной подготовки и взаимодействия педагогов в образовательной организации  включает инвариантную составляющую, обеспечивающую интересы учредителя в вопросах управления качеством образования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3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4" y="3034971"/>
            <a:ext cx="49911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/>
              <a:t>Планиреумые</a:t>
            </a:r>
            <a:r>
              <a:rPr lang="ru-RU" sz="2800" b="1" dirty="0" smtClean="0"/>
              <a:t>  </a:t>
            </a:r>
            <a:r>
              <a:rPr lang="ru-RU" sz="2800" b="1" dirty="0"/>
              <a:t>качественные и количественные результаты реализации модели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63" y="1889186"/>
            <a:ext cx="8859837" cy="4772134"/>
          </a:xfrm>
        </p:spPr>
        <p:txBody>
          <a:bodyPr>
            <a:noAutofit/>
          </a:bodyPr>
          <a:lstStyle/>
          <a:p>
            <a:pPr lvl="0" algn="just">
              <a:lnSpc>
                <a:spcPct val="50000"/>
              </a:lnSpc>
            </a:pPr>
            <a:r>
              <a:rPr lang="ru-RU" sz="2000" dirty="0" smtClean="0"/>
              <a:t>апробировать </a:t>
            </a:r>
            <a:r>
              <a:rPr lang="ru-RU" sz="2000" dirty="0"/>
              <a:t>разработанную модель </a:t>
            </a:r>
            <a:r>
              <a:rPr lang="ru-RU" sz="2000" dirty="0" err="1"/>
              <a:t>внутришкольной</a:t>
            </a:r>
            <a:r>
              <a:rPr lang="ru-RU" sz="2000" dirty="0"/>
              <a:t> системы </a:t>
            </a:r>
            <a:r>
              <a:rPr lang="ru-RU" sz="2000" dirty="0" smtClean="0"/>
              <a:t>повышения </a:t>
            </a:r>
            <a:r>
              <a:rPr lang="ru-RU" sz="2000" dirty="0"/>
              <a:t>квалификации педагогов в структурных подразделениях школы; </a:t>
            </a:r>
          </a:p>
          <a:p>
            <a:pPr lvl="0" algn="just">
              <a:lnSpc>
                <a:spcPct val="50000"/>
              </a:lnSpc>
            </a:pPr>
            <a:r>
              <a:rPr lang="ru-RU" sz="2000" dirty="0"/>
              <a:t>создать условия для формирования новых образовательных </a:t>
            </a:r>
            <a:r>
              <a:rPr lang="ru-RU" sz="2000" dirty="0" smtClean="0"/>
              <a:t>потребностей </a:t>
            </a:r>
            <a:r>
              <a:rPr lang="ru-RU" sz="2000" dirty="0"/>
              <a:t>педагогов, побуждающих к работе над достижением высокого уровня своей компетентности в избранной отрасли знаний, стремле­нию к постоянному саморазвитию и самосовершенствованию, расши­рению кругозора, формированию общей, профессиональной и методо­логической культуры</a:t>
            </a:r>
            <a:r>
              <a:rPr lang="ru-RU" sz="2000" dirty="0" smtClean="0"/>
              <a:t>;</a:t>
            </a:r>
          </a:p>
          <a:p>
            <a:pPr lvl="0" algn="just">
              <a:lnSpc>
                <a:spcPct val="50000"/>
              </a:lnSpc>
            </a:pPr>
            <a:r>
              <a:rPr lang="ru-RU" sz="2000" dirty="0" smtClean="0"/>
              <a:t> разработать типологию организаций </a:t>
            </a:r>
          </a:p>
          <a:p>
            <a:pPr lvl="0" algn="just">
              <a:lnSpc>
                <a:spcPct val="50000"/>
              </a:lnSpc>
            </a:pPr>
            <a:r>
              <a:rPr lang="ru-RU" sz="2000" dirty="0" smtClean="0"/>
              <a:t>Осуществить повторные исследования с целью развития педагогического коллектива на основе рекомендаций </a:t>
            </a:r>
            <a:endParaRPr lang="ru-RU" sz="2000" dirty="0"/>
          </a:p>
          <a:p>
            <a:pPr lvl="0" algn="just">
              <a:lnSpc>
                <a:spcPct val="50000"/>
              </a:lnSpc>
            </a:pPr>
            <a:r>
              <a:rPr lang="ru-RU" sz="2000" dirty="0"/>
              <a:t>достичь высокого </a:t>
            </a:r>
            <a:r>
              <a:rPr lang="ru-RU" sz="2000" dirty="0" smtClean="0"/>
              <a:t>уровня </a:t>
            </a:r>
            <a:r>
              <a:rPr lang="ru-RU" sz="2000" dirty="0"/>
              <a:t>готовности педагогов к инновационной дея­тельности (не менее </a:t>
            </a:r>
            <a:r>
              <a:rPr lang="ru-RU" sz="2000" dirty="0" smtClean="0"/>
              <a:t>60%на конец года)</a:t>
            </a:r>
            <a:r>
              <a:rPr lang="ru-RU" sz="2000" dirty="0"/>
              <a:t>;</a:t>
            </a:r>
          </a:p>
          <a:p>
            <a:pPr lvl="0" algn="just">
              <a:lnSpc>
                <a:spcPct val="50000"/>
              </a:lnSpc>
            </a:pPr>
            <a:r>
              <a:rPr lang="ru-RU" sz="2000" dirty="0" smtClean="0"/>
              <a:t>достичь </a:t>
            </a:r>
            <a:r>
              <a:rPr lang="ru-RU" sz="2000" dirty="0"/>
              <a:t>высокой удовлетворенности потребителей качеством оказы­ваемых образовательных услуг (не менее 85-90%); </a:t>
            </a:r>
          </a:p>
          <a:p>
            <a:pPr lvl="0" algn="just">
              <a:lnSpc>
                <a:spcPct val="50000"/>
              </a:lnSpc>
            </a:pPr>
            <a:r>
              <a:rPr lang="ru-RU" sz="2000" dirty="0"/>
              <a:t>создать конкурентоспособное образовательное учреждение высокой педагогической культуры</a:t>
            </a:r>
            <a:r>
              <a:rPr lang="ru-RU" sz="1400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6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Успехов и удачи!!!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8" y="2133600"/>
            <a:ext cx="5323417" cy="399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9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18" y="3381554"/>
            <a:ext cx="2304979" cy="230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чем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401051" cy="398252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Основной</a:t>
            </a:r>
            <a:r>
              <a:rPr lang="ru-RU" b="1" dirty="0"/>
              <a:t> </a:t>
            </a:r>
            <a:r>
              <a:rPr lang="ru-RU" b="1" dirty="0" smtClean="0"/>
              <a:t>гипотезой</a:t>
            </a:r>
            <a:r>
              <a:rPr lang="en-US" dirty="0"/>
              <a:t> </a:t>
            </a:r>
            <a:r>
              <a:rPr lang="ru-RU" dirty="0" smtClean="0"/>
              <a:t>проекта является </a:t>
            </a:r>
            <a:r>
              <a:rPr lang="ru-RU" dirty="0"/>
              <a:t>предположение, что </a:t>
            </a:r>
            <a:r>
              <a:rPr lang="ru-RU" dirty="0" smtClean="0"/>
              <a:t>усложнение реальной структуры  профессиональных </a:t>
            </a:r>
            <a:r>
              <a:rPr lang="ru-RU" dirty="0"/>
              <a:t>взаимосвязей между педагогами </a:t>
            </a:r>
            <a:r>
              <a:rPr lang="ru-RU" dirty="0" smtClean="0"/>
              <a:t>в образовательных организациях приведет к повышению эффективности и результативности ее деятельности в результате накопления социального капитала.</a:t>
            </a:r>
            <a:endParaRPr lang="ru-RU" dirty="0"/>
          </a:p>
          <a:p>
            <a:r>
              <a:rPr lang="ru-RU" b="1" dirty="0"/>
              <a:t>Объектом исследования </a:t>
            </a:r>
            <a:r>
              <a:rPr lang="ru-RU" dirty="0"/>
              <a:t>является профессиональное взаимодействие в образовательных организациях.</a:t>
            </a:r>
          </a:p>
          <a:p>
            <a:r>
              <a:rPr lang="ru-RU" b="1" dirty="0"/>
              <a:t>Предметом исследования</a:t>
            </a:r>
            <a:r>
              <a:rPr lang="ru-RU" dirty="0"/>
              <a:t> являются реальные структуры образовательных </a:t>
            </a:r>
            <a:r>
              <a:rPr lang="ru-RU" dirty="0" smtClean="0"/>
              <a:t>организаций и способы их изменения .</a:t>
            </a:r>
            <a:endParaRPr lang="ru-RU" dirty="0"/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Инновационный поиск -2014                                                               МБОУ СОШ № 12 ст. Павловской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Pictures\картинки\4864427-n-n---n---------n--n--n----n----n--n---no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163"/>
            <a:ext cx="29236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Постановка данной проблемы связана с актуальной темой профессионального одиночества учителя, т.е. с низким уровнем социального капитала организаций. В результате актуальнейшая проблема развития профессионализма педагогов, повышения человеческого капитала организации решается в основном за счет внешних ресурсов (обучения в сторонних организациях).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437951"/>
            <a:ext cx="25241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Новый взгляд на старые проблемы или почему все получается не так, как хочется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401051" cy="3992563"/>
          </a:xfrm>
        </p:spPr>
        <p:txBody>
          <a:bodyPr>
            <a:normAutofit/>
          </a:bodyPr>
          <a:lstStyle/>
          <a:p>
            <a:r>
              <a:rPr lang="ru-RU" dirty="0" smtClean="0"/>
              <a:t>Декларация еще не означает наступивших перемен</a:t>
            </a:r>
          </a:p>
          <a:p>
            <a:r>
              <a:rPr lang="ru-RU" dirty="0" smtClean="0"/>
              <a:t>Управлять можно только тем, что движется</a:t>
            </a:r>
          </a:p>
          <a:p>
            <a:r>
              <a:rPr lang="ru-RU" dirty="0" smtClean="0"/>
              <a:t>Надо понять, как на самом деле все работает</a:t>
            </a:r>
          </a:p>
          <a:p>
            <a:r>
              <a:rPr lang="ru-RU" dirty="0" smtClean="0"/>
              <a:t>Начинать надо сначала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/>
              <a:t>Инновационный поиск -2014                                                               МБОУ СОШ № 12 ст. Павловской</a:t>
            </a:r>
          </a:p>
          <a:p>
            <a:r>
              <a:rPr lang="ru-RU" dirty="0" smtClean="0"/>
              <a:t>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56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67" y="3177109"/>
            <a:ext cx="2947179" cy="265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проекта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871" y="1957204"/>
            <a:ext cx="7961103" cy="39925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Изучение существующего внутреннего ресурса для развития организации. </a:t>
            </a:r>
          </a:p>
          <a:p>
            <a:r>
              <a:rPr lang="ru-RU" dirty="0"/>
              <a:t>2. Выбор наиболее верной </a:t>
            </a:r>
            <a:r>
              <a:rPr lang="ru-RU" dirty="0" smtClean="0"/>
              <a:t>стратегии </a:t>
            </a:r>
            <a:r>
              <a:rPr lang="ru-RU" dirty="0"/>
              <a:t>поведения для </a:t>
            </a:r>
            <a:r>
              <a:rPr lang="ru-RU" dirty="0" smtClean="0"/>
              <a:t>руководителя </a:t>
            </a:r>
            <a:r>
              <a:rPr lang="ru-RU" dirty="0"/>
              <a:t>в тех или иных обстоятельствах, которая позволит сделать функционирование образовательной организации эффективнее.</a:t>
            </a:r>
          </a:p>
          <a:p>
            <a:r>
              <a:rPr lang="ru-RU" dirty="0"/>
              <a:t>3. Формирования критериев динамики образовательных достижений, их </a:t>
            </a:r>
            <a:r>
              <a:rPr lang="ru-RU" dirty="0" smtClean="0"/>
              <a:t>оценки </a:t>
            </a:r>
            <a:r>
              <a:rPr lang="ru-RU" dirty="0"/>
              <a:t>во взаимосвязи внутренней и  внешней в рамках перехода на новые образовательные стандарты.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5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79" y="3717985"/>
            <a:ext cx="4459857" cy="24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r>
              <a:rPr lang="ru-RU" dirty="0" smtClean="0"/>
              <a:t> </a:t>
            </a:r>
            <a:r>
              <a:rPr lang="ru-RU" dirty="0"/>
              <a:t>работы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9457" y="2133600"/>
            <a:ext cx="7758793" cy="3992563"/>
          </a:xfrm>
        </p:spPr>
        <p:txBody>
          <a:bodyPr>
            <a:normAutofit/>
          </a:bodyPr>
          <a:lstStyle/>
          <a:p>
            <a:r>
              <a:rPr lang="ru-RU" dirty="0" smtClean="0"/>
              <a:t>Изучение реальных устойчивых профессиональных связей </a:t>
            </a:r>
            <a:r>
              <a:rPr lang="ru-RU" dirty="0"/>
              <a:t>в организации, их конфигурации и иные характеристики, свойственные сетевым структурам.</a:t>
            </a:r>
          </a:p>
          <a:p>
            <a:r>
              <a:rPr lang="ru-RU" dirty="0" smtClean="0"/>
              <a:t>Разработка рекомендаций по усложнению имеющихся структур</a:t>
            </a:r>
            <a:endParaRPr lang="ru-RU" dirty="0"/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задача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7" y="1671986"/>
            <a:ext cx="7765211" cy="3719524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931653" y="5585352"/>
            <a:ext cx="8005427" cy="8344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Развить горизонтальный уровень взаимодействия педагогов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7</a:t>
            </a:fld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1207696" y="5058961"/>
            <a:ext cx="6392176" cy="484632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9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516092"/>
            <a:ext cx="2920940" cy="292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4626" y="2133600"/>
            <a:ext cx="6563624" cy="3992563"/>
          </a:xfrm>
        </p:spPr>
        <p:txBody>
          <a:bodyPr/>
          <a:lstStyle/>
          <a:p>
            <a:pPr lvl="1"/>
            <a:r>
              <a:rPr lang="ru-RU" sz="2400" dirty="0"/>
              <a:t>Разработка модели системы развития кадрового потенциала в образовательном учреждении. </a:t>
            </a:r>
          </a:p>
          <a:p>
            <a:pPr lvl="1"/>
            <a:r>
              <a:rPr lang="ru-RU" sz="2400" dirty="0"/>
              <a:t>Разработка плана действий в ходе реализации программы по основным направлениям деятельности. </a:t>
            </a:r>
          </a:p>
          <a:p>
            <a:pPr lvl="1"/>
            <a:r>
              <a:rPr lang="ru-RU" sz="2400" dirty="0"/>
              <a:t>Корректировка содержательной, организационной, управленческой сторон в процессе реализации программы.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Инновационный поиск -2014                                                               МБОУ СОШ № 12 ст. Павловской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5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685775"/>
              </p:ext>
            </p:extLst>
          </p:nvPr>
        </p:nvGraphicFramePr>
        <p:xfrm>
          <a:off x="199698" y="1790509"/>
          <a:ext cx="8658552" cy="461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39"/>
                <a:gridCol w="5954413"/>
              </a:tblGrid>
              <a:tr h="1535503">
                <a:tc>
                  <a:txBody>
                    <a:bodyPr/>
                    <a:lstStyle/>
                    <a:p>
                      <a:pPr lvl="0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2014года</a:t>
                      </a: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декабрь 2014</a:t>
                      </a:r>
                      <a:endParaRPr lang="ru-RU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формальных и реальных структур как устойчивых профессиональных связей в организации, их конфигурации и иные характеристики, свойственные сетевым структурам.</a:t>
                      </a:r>
                      <a:endParaRPr lang="ru-RU" b="0" dirty="0"/>
                    </a:p>
                  </a:txBody>
                  <a:tcPr/>
                </a:tc>
              </a:tr>
              <a:tr h="1526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 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года- июнь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существующих реальных структур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профессионального взаимодействия.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эффективности применяемых методик, отбор оптимальных.</a:t>
                      </a:r>
                      <a:endParaRPr lang="ru-RU" b="0" dirty="0"/>
                    </a:p>
                  </a:txBody>
                  <a:tcPr/>
                </a:tc>
              </a:tr>
              <a:tr h="383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модели  системы развития кадрового потенциала  в условиях реализации ФГОС.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ru-RU" b="0" dirty="0"/>
                    </a:p>
                  </a:txBody>
                  <a:tcPr/>
                </a:tc>
              </a:tr>
              <a:tr h="383991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Сентябрь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smtClean="0"/>
                        <a:t>2015- </a:t>
                      </a:r>
                      <a:r>
                        <a:rPr lang="ru-RU" b="0" dirty="0" smtClean="0"/>
                        <a:t>декабрь </a:t>
                      </a:r>
                      <a:r>
                        <a:rPr lang="ru-RU" b="0" dirty="0" smtClean="0"/>
                        <a:t>2015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Разработка и реализация рекомендаций по усложнению структур</a:t>
                      </a:r>
                      <a:r>
                        <a:rPr lang="ru-RU" b="0" baseline="0" dirty="0" smtClean="0"/>
                        <a:t> организаций 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Инновационный поиск -2014                                                               МБОУ СОШ № 12 ст. Павловской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007C-D695-3344-90CB-B4AD10C57B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4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Спектр">
  <a:themeElements>
    <a:clrScheme name="Спектр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Спектр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Спектр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Спектр.thmx</Template>
  <TotalTime>18602</TotalTime>
  <Words>932</Words>
  <Application>Microsoft Macintosh PowerPoint</Application>
  <PresentationFormat>Экран (4:3)</PresentationFormat>
  <Paragraphs>114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Спектр</vt:lpstr>
      <vt:lpstr>Лист</vt:lpstr>
      <vt:lpstr>Документ</vt:lpstr>
      <vt:lpstr>Разработка и построение системы развития кадрового потенциала в условиях реализации ФГОС на примере МБОУ СОШ № 12 станицы Павловской  </vt:lpstr>
      <vt:lpstr>О чем проект</vt:lpstr>
      <vt:lpstr>Актуальность</vt:lpstr>
      <vt:lpstr>Новый взгляд на старые проблемы или почему все получается не так, как хочется</vt:lpstr>
      <vt:lpstr>Цель проекта  </vt:lpstr>
      <vt:lpstr>Задачи работы </vt:lpstr>
      <vt:lpstr>Проектная задача</vt:lpstr>
      <vt:lpstr>Программа реализации проекта</vt:lpstr>
      <vt:lpstr>Этапы реализации проекта</vt:lpstr>
      <vt:lpstr>Фрагмент полученных данных по результатам опроса</vt:lpstr>
      <vt:lpstr>Хаос и порядок. Хаос vs порядка? </vt:lpstr>
      <vt:lpstr>Выявленные взаимосвязи, требующие анализа</vt:lpstr>
      <vt:lpstr>Доверие, как основа взаимодействия</vt:lpstr>
      <vt:lpstr>Типология реальных структур в графах</vt:lpstr>
      <vt:lpstr>Усложнение реальной структуры-управленческая задача</vt:lpstr>
      <vt:lpstr>Предложения по применению реализации </vt:lpstr>
      <vt:lpstr>Планиреумые  качественные и количественные результаты реализации модели. </vt:lpstr>
      <vt:lpstr>Успехов и удачи!!!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социального капитала в МБОУ СОШ № 12 станицы Павловской Краснодарского края</dc:title>
  <dc:creator>Сергей Приходько</dc:creator>
  <cp:lastModifiedBy>ella</cp:lastModifiedBy>
  <cp:revision>96</cp:revision>
  <dcterms:created xsi:type="dcterms:W3CDTF">2013-10-17T05:15:30Z</dcterms:created>
  <dcterms:modified xsi:type="dcterms:W3CDTF">2015-02-16T20:10:13Z</dcterms:modified>
</cp:coreProperties>
</file>