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3"/>
  </p:notesMasterIdLst>
  <p:sldIdLst>
    <p:sldId id="257" r:id="rId2"/>
    <p:sldId id="258" r:id="rId3"/>
    <p:sldId id="259" r:id="rId4"/>
    <p:sldId id="260" r:id="rId5"/>
    <p:sldId id="263" r:id="rId6"/>
    <p:sldId id="266" r:id="rId7"/>
    <p:sldId id="268" r:id="rId8"/>
    <p:sldId id="269" r:id="rId9"/>
    <p:sldId id="270" r:id="rId10"/>
    <p:sldId id="271" r:id="rId11"/>
    <p:sldId id="272" r:id="rId12"/>
    <p:sldId id="295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93" r:id="rId21"/>
    <p:sldId id="294" r:id="rId22"/>
    <p:sldId id="280" r:id="rId23"/>
    <p:sldId id="281" r:id="rId24"/>
    <p:sldId id="299" r:id="rId25"/>
    <p:sldId id="284" r:id="rId26"/>
    <p:sldId id="285" r:id="rId27"/>
    <p:sldId id="286" r:id="rId28"/>
    <p:sldId id="300" r:id="rId29"/>
    <p:sldId id="302" r:id="rId30"/>
    <p:sldId id="290" r:id="rId31"/>
    <p:sldId id="291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71" autoAdjust="0"/>
  </p:normalViewPr>
  <p:slideViewPr>
    <p:cSldViewPr>
      <p:cViewPr varScale="1">
        <p:scale>
          <a:sx n="103" d="100"/>
          <a:sy n="103" d="100"/>
        </p:scale>
        <p:origin x="-204" y="-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8FCE9F-B4B6-4673-AFDB-D530EE24871E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7FAB4-7A52-4141-9612-C3B0ECC5DB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89044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4775" y="652463"/>
            <a:ext cx="4302125" cy="322580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05099" y="4085928"/>
            <a:ext cx="5640460" cy="379374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61072" y="4350402"/>
            <a:ext cx="4741038" cy="3512961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61072" y="4350402"/>
            <a:ext cx="4741038" cy="3512961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61072" y="4350402"/>
            <a:ext cx="4741038" cy="3512961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61072" y="4350402"/>
            <a:ext cx="4741038" cy="3512961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0A8B-7027-4C2C-B9A6-4AB2A7BA2BCE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FE3D-2C74-42F9-9C35-2718A09A88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0A8B-7027-4C2C-B9A6-4AB2A7BA2BCE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FE3D-2C74-42F9-9C35-2718A09A88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0A8B-7027-4C2C-B9A6-4AB2A7BA2BCE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FE3D-2C74-42F9-9C35-2718A09A88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0A8B-7027-4C2C-B9A6-4AB2A7BA2BCE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FE3D-2C74-42F9-9C35-2718A09A88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0A8B-7027-4C2C-B9A6-4AB2A7BA2BCE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FE3D-2C74-42F9-9C35-2718A09A88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0A8B-7027-4C2C-B9A6-4AB2A7BA2BCE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FE3D-2C74-42F9-9C35-2718A09A88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0A8B-7027-4C2C-B9A6-4AB2A7BA2BCE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FE3D-2C74-42F9-9C35-2718A09A88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0A8B-7027-4C2C-B9A6-4AB2A7BA2BCE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FE3D-2C74-42F9-9C35-2718A09A88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0A8B-7027-4C2C-B9A6-4AB2A7BA2BCE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FE3D-2C74-42F9-9C35-2718A09A88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0A8B-7027-4C2C-B9A6-4AB2A7BA2BCE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FE3D-2C74-42F9-9C35-2718A09A88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0A8B-7027-4C2C-B9A6-4AB2A7BA2BCE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FE3D-2C74-42F9-9C35-2718A09A88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9FC0A8B-7027-4C2C-B9A6-4AB2A7BA2BCE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4DCFE3D-2C74-42F9-9C35-2718A09A88F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566738"/>
            <a:ext cx="7807325" cy="646331"/>
          </a:xfrm>
        </p:spPr>
        <p:txBody>
          <a:bodyPr>
            <a:spAutoFit/>
          </a:bodyPr>
          <a:lstStyle/>
          <a:p>
            <a:pPr lvl="0">
              <a:buNone/>
            </a:pPr>
            <a:r>
              <a:rPr lang="ru-RU" sz="1800" smtClean="0">
                <a:solidFill>
                  <a:srgbClr val="000000"/>
                </a:solidFill>
              </a:rPr>
              <a:t/>
            </a:r>
            <a:br>
              <a:rPr lang="ru-RU" sz="1800" smtClean="0">
                <a:solidFill>
                  <a:srgbClr val="000000"/>
                </a:solidFill>
              </a:rPr>
            </a:b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1508125" y="-198438"/>
            <a:ext cx="7635875" cy="1683538"/>
          </a:xfrm>
        </p:spPr>
        <p:txBody>
          <a:bodyPr anchor="ctr">
            <a:spAutoFit/>
          </a:bodyPr>
          <a:lstStyle/>
          <a:p>
            <a:pPr marL="195933" indent="-195933" algn="ctr">
              <a:buNone/>
            </a:pPr>
            <a:endParaRPr lang="ru-RU" sz="3600" dirty="0" smtClean="0">
              <a:solidFill>
                <a:srgbClr val="000000"/>
              </a:solidFill>
            </a:endParaRPr>
          </a:p>
          <a:p>
            <a:pPr marL="195933" indent="-195933" algn="ctr">
              <a:buNone/>
            </a:pPr>
            <a:r>
              <a:rPr lang="en-US" sz="3600" dirty="0" smtClean="0">
                <a:solidFill>
                  <a:srgbClr val="000000"/>
                </a:solidFill>
              </a:rPr>
              <a:t>“</a:t>
            </a:r>
            <a:r>
              <a:rPr lang="en-US" sz="3600" dirty="0" err="1" smtClean="0">
                <a:solidFill>
                  <a:srgbClr val="000000"/>
                </a:solidFill>
              </a:rPr>
              <a:t>Кубанские</a:t>
            </a:r>
            <a:r>
              <a:rPr lang="en-US" sz="3600" dirty="0" smtClean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писатели</a:t>
            </a:r>
            <a:r>
              <a:rPr lang="en-US" sz="3600" dirty="0">
                <a:solidFill>
                  <a:srgbClr val="000000"/>
                </a:solidFill>
              </a:rPr>
              <a:t> – </a:t>
            </a:r>
            <a:r>
              <a:rPr lang="en-US" sz="3600" dirty="0" err="1">
                <a:solidFill>
                  <a:srgbClr val="000000"/>
                </a:solidFill>
              </a:rPr>
              <a:t>детям</a:t>
            </a:r>
            <a:r>
              <a:rPr lang="en-US" sz="3600" dirty="0">
                <a:solidFill>
                  <a:srgbClr val="000000"/>
                </a:solidFill>
              </a:rPr>
              <a:t>”</a:t>
            </a:r>
          </a:p>
          <a:p>
            <a:pPr marL="195933" indent="-195933" algn="r">
              <a:buNone/>
            </a:pPr>
            <a:endParaRPr lang="en-US" sz="1600" dirty="0">
              <a:solidFill>
                <a:srgbClr val="000000"/>
              </a:solidFill>
              <a:latin typeface="Freestyle Script" pitchFamily="66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50416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472113" y="1412875"/>
            <a:ext cx="3671887" cy="3627438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en-US" dirty="0" err="1" smtClean="0"/>
              <a:t>Виталий</a:t>
            </a:r>
            <a:r>
              <a:rPr lang="en-US" dirty="0" smtClean="0"/>
              <a:t> </a:t>
            </a:r>
            <a:r>
              <a:rPr lang="en-US" dirty="0" err="1"/>
              <a:t>Борисович</a:t>
            </a:r>
            <a:r>
              <a:rPr lang="en-US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err="1" smtClean="0"/>
              <a:t>Бакалдин</a:t>
            </a:r>
            <a:endParaRPr lang="en-US" dirty="0"/>
          </a:p>
        </p:txBody>
      </p:sp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4408488" y="1143000"/>
            <a:ext cx="4735512" cy="5197475"/>
          </a:xfrm>
        </p:spPr>
        <p:txBody>
          <a:bodyPr/>
          <a:lstStyle/>
          <a:p>
            <a:pPr lvl="0">
              <a:buNone/>
            </a:pPr>
            <a:endParaRPr lang="ru-RU" sz="1600" dirty="0" smtClean="0"/>
          </a:p>
          <a:p>
            <a:pPr lvl="0">
              <a:buNone/>
            </a:pPr>
            <a:endParaRPr lang="en-US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71600" y="476672"/>
            <a:ext cx="4032448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7165048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lvl="0">
              <a:buNone/>
            </a:pPr>
            <a:r>
              <a:rPr lang="en-US"/>
              <a:t>“Я не рос среди берёз”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0" y="1557338"/>
            <a:ext cx="3725863" cy="5133975"/>
          </a:xfr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sz="2400" dirty="0"/>
              <a:t>Я </a:t>
            </a:r>
            <a:r>
              <a:rPr lang="en-US" sz="2400" dirty="0" err="1"/>
              <a:t>не</a:t>
            </a:r>
            <a:r>
              <a:rPr lang="en-US" sz="2400" dirty="0"/>
              <a:t> </a:t>
            </a:r>
            <a:r>
              <a:rPr lang="en-US" sz="2400" dirty="0" err="1"/>
              <a:t>рос</a:t>
            </a:r>
            <a:r>
              <a:rPr lang="en-US" sz="2400" dirty="0"/>
              <a:t> </a:t>
            </a:r>
            <a:r>
              <a:rPr lang="en-US" sz="2400" dirty="0" err="1"/>
              <a:t>среди</a:t>
            </a:r>
            <a:r>
              <a:rPr lang="en-US" sz="2400" dirty="0"/>
              <a:t> </a:t>
            </a:r>
            <a:r>
              <a:rPr lang="en-US" sz="2400" dirty="0" err="1"/>
              <a:t>берез</a:t>
            </a:r>
            <a:r>
              <a:rPr lang="en-US" sz="2400" dirty="0"/>
              <a:t>,</a:t>
            </a:r>
          </a:p>
          <a:p>
            <a:pPr marL="0" indent="0">
              <a:buNone/>
            </a:pPr>
            <a:r>
              <a:rPr lang="en-US" sz="2400" dirty="0"/>
              <a:t>Я </a:t>
            </a:r>
            <a:r>
              <a:rPr lang="en-US" sz="2400" dirty="0" err="1"/>
              <a:t>не</a:t>
            </a:r>
            <a:r>
              <a:rPr lang="en-US" sz="2400" dirty="0"/>
              <a:t> </a:t>
            </a:r>
            <a:r>
              <a:rPr lang="en-US" sz="2400" dirty="0" err="1"/>
              <a:t>рос</a:t>
            </a:r>
            <a:r>
              <a:rPr lang="en-US" sz="2400" dirty="0"/>
              <a:t> </a:t>
            </a:r>
            <a:r>
              <a:rPr lang="en-US" sz="2400" dirty="0" err="1"/>
              <a:t>под</a:t>
            </a:r>
            <a:r>
              <a:rPr lang="en-US" sz="2400" dirty="0"/>
              <a:t> </a:t>
            </a:r>
            <a:r>
              <a:rPr lang="en-US" sz="2400" dirty="0" err="1"/>
              <a:t>елями</a:t>
            </a:r>
            <a:r>
              <a:rPr lang="en-US" sz="2400" dirty="0"/>
              <a:t>, </a:t>
            </a:r>
          </a:p>
          <a:p>
            <a:pPr marL="0" indent="0">
              <a:buNone/>
            </a:pPr>
            <a:r>
              <a:rPr lang="en-US" sz="2400" dirty="0" err="1"/>
              <a:t>Мне</a:t>
            </a:r>
            <a:r>
              <a:rPr lang="en-US" sz="2400" dirty="0"/>
              <a:t> </a:t>
            </a:r>
            <a:r>
              <a:rPr lang="en-US" sz="2400" dirty="0" err="1"/>
              <a:t>не</a:t>
            </a:r>
            <a:r>
              <a:rPr lang="en-US" sz="2400" dirty="0"/>
              <a:t> </a:t>
            </a:r>
            <a:r>
              <a:rPr lang="en-US" sz="2400" dirty="0" err="1"/>
              <a:t>пел</a:t>
            </a:r>
            <a:r>
              <a:rPr lang="en-US" sz="2400" dirty="0"/>
              <a:t> </a:t>
            </a:r>
            <a:r>
              <a:rPr lang="en-US" sz="2400" dirty="0" err="1"/>
              <a:t>седой</a:t>
            </a:r>
            <a:r>
              <a:rPr lang="en-US" sz="2400" dirty="0"/>
              <a:t> </a:t>
            </a:r>
            <a:r>
              <a:rPr lang="en-US" sz="2400" dirty="0" err="1"/>
              <a:t>мороз</a:t>
            </a: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Вьюгами</a:t>
            </a:r>
            <a:r>
              <a:rPr lang="en-US" sz="2400" dirty="0"/>
              <a:t> – </a:t>
            </a:r>
            <a:r>
              <a:rPr lang="en-US" sz="2400" dirty="0" err="1"/>
              <a:t>метелями</a:t>
            </a:r>
            <a:r>
              <a:rPr lang="en-US" sz="2400" dirty="0"/>
              <a:t>,</a:t>
            </a:r>
          </a:p>
          <a:p>
            <a:pPr marL="0" indent="0">
              <a:buNone/>
            </a:pPr>
            <a:r>
              <a:rPr lang="en-US" sz="2400" dirty="0"/>
              <a:t>Я </a:t>
            </a:r>
            <a:r>
              <a:rPr lang="en-US" sz="2400" dirty="0" err="1"/>
              <a:t>черемух</a:t>
            </a:r>
            <a:r>
              <a:rPr lang="en-US" sz="2400" dirty="0"/>
              <a:t> </a:t>
            </a:r>
            <a:r>
              <a:rPr lang="en-US" sz="2400" dirty="0" err="1"/>
              <a:t>не</a:t>
            </a:r>
            <a:r>
              <a:rPr lang="en-US" sz="2400" dirty="0"/>
              <a:t> </a:t>
            </a:r>
            <a:r>
              <a:rPr lang="en-US" sz="2400" dirty="0" err="1"/>
              <a:t>ломал</a:t>
            </a: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Ночью</a:t>
            </a:r>
            <a:r>
              <a:rPr lang="en-US" sz="2400" dirty="0"/>
              <a:t> </a:t>
            </a:r>
            <a:r>
              <a:rPr lang="en-US" sz="2400" dirty="0" err="1"/>
              <a:t>под</a:t>
            </a:r>
            <a:r>
              <a:rPr lang="en-US" sz="2400" dirty="0"/>
              <a:t> </a:t>
            </a:r>
            <a:r>
              <a:rPr lang="en-US" sz="2400" dirty="0" err="1"/>
              <a:t>окошками</a:t>
            </a:r>
            <a:r>
              <a:rPr lang="en-US" sz="2400" dirty="0"/>
              <a:t>,</a:t>
            </a:r>
          </a:p>
          <a:p>
            <a:pPr marL="0" indent="0">
              <a:buNone/>
            </a:pPr>
            <a:r>
              <a:rPr lang="en-US" sz="2400" dirty="0" err="1"/>
              <a:t>Сок</a:t>
            </a:r>
            <a:r>
              <a:rPr lang="en-US" sz="2400" dirty="0"/>
              <a:t> </a:t>
            </a:r>
            <a:r>
              <a:rPr lang="en-US" sz="2400" dirty="0" err="1"/>
              <a:t>березы</a:t>
            </a:r>
            <a:r>
              <a:rPr lang="en-US" sz="2400" dirty="0"/>
              <a:t> </a:t>
            </a:r>
            <a:r>
              <a:rPr lang="en-US" sz="2400" dirty="0" err="1"/>
              <a:t>не</a:t>
            </a:r>
            <a:r>
              <a:rPr lang="en-US" sz="2400" dirty="0"/>
              <a:t> </a:t>
            </a:r>
            <a:r>
              <a:rPr lang="en-US" sz="2400" dirty="0" err="1"/>
              <a:t>пивал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И </a:t>
            </a:r>
            <a:r>
              <a:rPr lang="en-US" sz="2400" dirty="0" err="1"/>
              <a:t>грибов</a:t>
            </a:r>
            <a:r>
              <a:rPr lang="en-US" sz="2400" dirty="0"/>
              <a:t> </a:t>
            </a:r>
            <a:r>
              <a:rPr lang="en-US" sz="2400" dirty="0" err="1"/>
              <a:t>не</a:t>
            </a:r>
            <a:r>
              <a:rPr lang="en-US" sz="2400" dirty="0"/>
              <a:t> </a:t>
            </a:r>
            <a:r>
              <a:rPr lang="en-US" sz="2400" dirty="0" err="1"/>
              <a:t>собирал</a:t>
            </a: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Целыми</a:t>
            </a:r>
            <a:r>
              <a:rPr lang="en-US" sz="2400" dirty="0"/>
              <a:t> </a:t>
            </a:r>
            <a:r>
              <a:rPr lang="en-US" sz="2400" dirty="0" err="1"/>
              <a:t>лукошками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dirty="0" err="1"/>
              <a:t>На</a:t>
            </a:r>
            <a:r>
              <a:rPr lang="en-US" sz="2400" dirty="0"/>
              <a:t> </a:t>
            </a:r>
            <a:r>
              <a:rPr lang="en-US" sz="2400" dirty="0" err="1"/>
              <a:t>Кубани</a:t>
            </a:r>
            <a:r>
              <a:rPr lang="en-US" sz="2400" dirty="0"/>
              <a:t> </a:t>
            </a:r>
            <a:r>
              <a:rPr lang="en-US" sz="2400" dirty="0" err="1"/>
              <a:t>вырос</a:t>
            </a:r>
            <a:r>
              <a:rPr lang="en-US" sz="2400" dirty="0"/>
              <a:t> я,</a:t>
            </a:r>
          </a:p>
          <a:p>
            <a:pPr marL="0" indent="0">
              <a:buNone/>
            </a:pPr>
            <a:r>
              <a:rPr lang="en-US" sz="2400" dirty="0" err="1"/>
              <a:t>Мне</a:t>
            </a:r>
            <a:r>
              <a:rPr lang="en-US" sz="2400" dirty="0"/>
              <a:t> </a:t>
            </a:r>
            <a:r>
              <a:rPr lang="en-US" sz="2400" dirty="0" err="1"/>
              <a:t>родней</a:t>
            </a:r>
            <a:r>
              <a:rPr lang="en-US" sz="2400" dirty="0"/>
              <a:t>, </a:t>
            </a:r>
            <a:r>
              <a:rPr lang="en-US" sz="2400" dirty="0" err="1"/>
              <a:t>понятнее</a:t>
            </a:r>
            <a:endParaRPr lang="en-US" sz="2400" dirty="0"/>
          </a:p>
          <a:p>
            <a:pPr marL="0" indent="0">
              <a:buNone/>
            </a:pPr>
            <a:endParaRPr lang="en-US" sz="1300" dirty="0"/>
          </a:p>
        </p:txBody>
      </p:sp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4973638" y="1828800"/>
            <a:ext cx="4170362" cy="4351338"/>
          </a:xfrm>
        </p:spPr>
        <p:txBody>
          <a:bodyPr>
            <a:normAutofit fontScale="85000" lnSpcReduction="20000"/>
          </a:bodyPr>
          <a:lstStyle/>
          <a:p>
            <a:pPr lvl="0">
              <a:buNone/>
            </a:pPr>
            <a:r>
              <a:rPr lang="en-US" sz="2400" dirty="0" err="1"/>
              <a:t>Наши</a:t>
            </a:r>
            <a:r>
              <a:rPr lang="en-US" sz="2400" dirty="0"/>
              <a:t> </a:t>
            </a:r>
            <a:r>
              <a:rPr lang="en-US" sz="2400" dirty="0" err="1"/>
              <a:t>южные</a:t>
            </a:r>
            <a:r>
              <a:rPr lang="en-US" sz="2400" dirty="0"/>
              <a:t> </a:t>
            </a:r>
            <a:r>
              <a:rPr lang="en-US" sz="2400" dirty="0" err="1"/>
              <a:t>края</a:t>
            </a:r>
            <a:r>
              <a:rPr lang="en-US" sz="2400" dirty="0"/>
              <a:t>:</a:t>
            </a:r>
          </a:p>
          <a:p>
            <a:pPr lvl="0">
              <a:buNone/>
            </a:pPr>
            <a:r>
              <a:rPr lang="en-US" sz="2400" dirty="0" err="1"/>
              <a:t>Горы</a:t>
            </a:r>
            <a:r>
              <a:rPr lang="en-US" sz="2400" dirty="0"/>
              <a:t> </a:t>
            </a:r>
            <a:r>
              <a:rPr lang="en-US" sz="2400" dirty="0" err="1"/>
              <a:t>хлеба</a:t>
            </a:r>
            <a:r>
              <a:rPr lang="en-US" sz="2400" dirty="0"/>
              <a:t> </a:t>
            </a:r>
            <a:r>
              <a:rPr lang="en-US" sz="2400" dirty="0" err="1"/>
              <a:t>до</a:t>
            </a:r>
            <a:r>
              <a:rPr lang="en-US" sz="2400" dirty="0"/>
              <a:t> </a:t>
            </a:r>
            <a:r>
              <a:rPr lang="en-US" sz="2400" dirty="0" err="1"/>
              <a:t>небес</a:t>
            </a:r>
            <a:r>
              <a:rPr lang="en-US" sz="2400" dirty="0"/>
              <a:t>,</a:t>
            </a:r>
          </a:p>
          <a:p>
            <a:pPr lvl="0">
              <a:buNone/>
            </a:pPr>
            <a:r>
              <a:rPr lang="en-US" sz="2400" dirty="0" err="1"/>
              <a:t>Степи</a:t>
            </a:r>
            <a:r>
              <a:rPr lang="en-US" sz="2400" dirty="0"/>
              <a:t> </a:t>
            </a:r>
            <a:r>
              <a:rPr lang="en-US" sz="2400" dirty="0" err="1"/>
              <a:t>необъятные</a:t>
            </a:r>
            <a:r>
              <a:rPr lang="en-US" sz="2400" dirty="0"/>
              <a:t>,</a:t>
            </a:r>
          </a:p>
          <a:p>
            <a:pPr lvl="0">
              <a:buNone/>
            </a:pPr>
            <a:r>
              <a:rPr lang="en-US" sz="2400" dirty="0" err="1"/>
              <a:t>Ветки</a:t>
            </a:r>
            <a:r>
              <a:rPr lang="en-US" sz="2400" dirty="0"/>
              <a:t> </a:t>
            </a:r>
            <a:r>
              <a:rPr lang="en-US" sz="2400" dirty="0" err="1"/>
              <a:t>вишен</a:t>
            </a:r>
            <a:r>
              <a:rPr lang="en-US" sz="2400" dirty="0"/>
              <a:t> </a:t>
            </a:r>
            <a:r>
              <a:rPr lang="en-US" sz="2400" dirty="0" err="1"/>
              <a:t>алые</a:t>
            </a:r>
            <a:r>
              <a:rPr lang="en-US" sz="2400" dirty="0"/>
              <a:t>,</a:t>
            </a:r>
          </a:p>
          <a:p>
            <a:pPr lvl="0">
              <a:buNone/>
            </a:pPr>
            <a:r>
              <a:rPr lang="en-US" sz="2400" dirty="0" err="1"/>
              <a:t>Если</a:t>
            </a:r>
            <a:r>
              <a:rPr lang="en-US" sz="2400" dirty="0"/>
              <a:t> </a:t>
            </a:r>
            <a:r>
              <a:rPr lang="en-US" sz="2400" dirty="0" err="1"/>
              <a:t>лес</a:t>
            </a:r>
            <a:r>
              <a:rPr lang="en-US" sz="2400" dirty="0"/>
              <a:t> – </a:t>
            </a:r>
            <a:r>
              <a:rPr lang="en-US" sz="2400" dirty="0" err="1"/>
              <a:t>так</a:t>
            </a:r>
            <a:r>
              <a:rPr lang="en-US" sz="2400" dirty="0"/>
              <a:t> </a:t>
            </a:r>
            <a:r>
              <a:rPr lang="en-US" sz="2400" dirty="0" err="1"/>
              <a:t>южный</a:t>
            </a:r>
            <a:r>
              <a:rPr lang="en-US" sz="2400" dirty="0"/>
              <a:t> </a:t>
            </a:r>
            <a:r>
              <a:rPr lang="en-US" sz="2400" dirty="0" err="1"/>
              <a:t>лес</a:t>
            </a:r>
            <a:endParaRPr lang="en-US" sz="2400" dirty="0"/>
          </a:p>
          <a:p>
            <a:pPr lvl="0">
              <a:buNone/>
            </a:pPr>
            <a:r>
              <a:rPr lang="en-US" sz="2400" dirty="0" err="1"/>
              <a:t>Перед</a:t>
            </a:r>
            <a:r>
              <a:rPr lang="en-US" sz="2400" dirty="0"/>
              <a:t> </a:t>
            </a:r>
            <a:r>
              <a:rPr lang="en-US" sz="2400" dirty="0" err="1"/>
              <a:t>перевалами</a:t>
            </a:r>
            <a:r>
              <a:rPr lang="en-US" sz="2400" dirty="0"/>
              <a:t>…</a:t>
            </a:r>
          </a:p>
          <a:p>
            <a:pPr lvl="0">
              <a:buNone/>
            </a:pPr>
            <a:r>
              <a:rPr lang="en-US" sz="2400" dirty="0"/>
              <a:t>Я </a:t>
            </a:r>
            <a:r>
              <a:rPr lang="en-US" sz="2400" dirty="0" err="1" smtClean="0"/>
              <a:t>за</a:t>
            </a:r>
            <a:r>
              <a:rPr lang="ru-RU" sz="2400" dirty="0" smtClean="0"/>
              <a:t>по</a:t>
            </a:r>
            <a:r>
              <a:rPr lang="en-US" sz="2400" dirty="0" err="1" smtClean="0"/>
              <a:t>мнил</a:t>
            </a:r>
            <a:r>
              <a:rPr lang="en-US" sz="2400" dirty="0" smtClean="0"/>
              <a:t> </a:t>
            </a:r>
            <a:r>
              <a:rPr lang="en-US" sz="2400" dirty="0"/>
              <a:t>у </a:t>
            </a:r>
            <a:r>
              <a:rPr lang="en-US" sz="2400" dirty="0" err="1"/>
              <a:t>крыльца</a:t>
            </a:r>
            <a:endParaRPr lang="en-US" sz="2400" dirty="0"/>
          </a:p>
          <a:p>
            <a:pPr lvl="0">
              <a:buNone/>
            </a:pPr>
            <a:r>
              <a:rPr lang="en-US" sz="2400" dirty="0" err="1"/>
              <a:t>Тополя</a:t>
            </a:r>
            <a:r>
              <a:rPr lang="en-US" sz="2400" dirty="0"/>
              <a:t> </a:t>
            </a:r>
            <a:r>
              <a:rPr lang="en-US" sz="2400" dirty="0" err="1"/>
              <a:t>зеленые</a:t>
            </a:r>
            <a:endParaRPr lang="en-US" sz="2400" dirty="0"/>
          </a:p>
          <a:p>
            <a:pPr lvl="0">
              <a:buNone/>
            </a:pPr>
            <a:r>
              <a:rPr lang="en-US" sz="2400" dirty="0" err="1"/>
              <a:t>Черномазого</a:t>
            </a:r>
            <a:r>
              <a:rPr lang="en-US" sz="2400" dirty="0"/>
              <a:t> </a:t>
            </a:r>
            <a:r>
              <a:rPr lang="en-US" sz="2400" dirty="0" err="1"/>
              <a:t>скворца</a:t>
            </a:r>
            <a:endParaRPr lang="en-US" sz="2400" dirty="0"/>
          </a:p>
          <a:p>
            <a:pPr lvl="0">
              <a:buNone/>
            </a:pPr>
            <a:r>
              <a:rPr lang="en-US" sz="2400" dirty="0" err="1"/>
              <a:t>Песни</a:t>
            </a:r>
            <a:r>
              <a:rPr lang="en-US" sz="2400" dirty="0"/>
              <a:t> </a:t>
            </a:r>
            <a:r>
              <a:rPr lang="en-US" sz="2400" dirty="0" err="1"/>
              <a:t>немудреные</a:t>
            </a:r>
            <a:r>
              <a:rPr lang="en-US" sz="2400" dirty="0"/>
              <a:t>, </a:t>
            </a:r>
          </a:p>
          <a:p>
            <a:pPr lvl="0">
              <a:buNone/>
            </a:pPr>
            <a:endParaRPr lang="en-US" sz="2400" dirty="0"/>
          </a:p>
          <a:p>
            <a:pPr lvl="0">
              <a:buNone/>
            </a:pPr>
            <a:r>
              <a:rPr lang="en-US" sz="2400" dirty="0" err="1"/>
              <a:t>Виталий</a:t>
            </a:r>
            <a:r>
              <a:rPr lang="en-US" sz="2400" dirty="0"/>
              <a:t> </a:t>
            </a:r>
            <a:r>
              <a:rPr lang="en-US" sz="2400" dirty="0" err="1"/>
              <a:t>Бакалдин</a:t>
            </a:r>
            <a:endParaRPr lang="en-US" sz="2400" dirty="0"/>
          </a:p>
          <a:p>
            <a:pPr lvl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4347953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авел\Desktop\32f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45" y="4031174"/>
            <a:ext cx="4032895" cy="27470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440" y="259724"/>
            <a:ext cx="2805485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158951"/>
            <a:ext cx="1905384" cy="261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7552"/>
            <a:ext cx="3096792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7718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lvl="0">
              <a:buNone/>
            </a:pPr>
            <a:r>
              <a:rPr lang="en-US"/>
              <a:t>Неподоба Вадим Петрович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1560" y="1700808"/>
            <a:ext cx="3149958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572000" y="2416200"/>
            <a:ext cx="4168128" cy="22322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/>
          <a:lstStyle/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О </a:t>
            </a:r>
            <a:r>
              <a:rPr lang="en-US" sz="24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Родина</a:t>
            </a:r>
            <a:r>
              <a:rPr lang="en-US" sz="24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! </a:t>
            </a:r>
            <a:r>
              <a:rPr lang="en-US" sz="24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Светлое</a:t>
            </a:r>
            <a:r>
              <a:rPr lang="en-US" sz="24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имя</a:t>
            </a:r>
            <a:r>
              <a:rPr lang="en-US" sz="24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.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Бездонное</a:t>
            </a:r>
            <a:r>
              <a:rPr lang="en-US" sz="24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эхо</a:t>
            </a:r>
            <a:r>
              <a:rPr lang="en-US" sz="24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небес</a:t>
            </a:r>
            <a:r>
              <a:rPr lang="en-US" sz="24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.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Тугими</a:t>
            </a:r>
            <a:r>
              <a:rPr lang="en-US" sz="24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ветрами</a:t>
            </a:r>
            <a:r>
              <a:rPr lang="en-US" sz="24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твоими</a:t>
            </a:r>
            <a:endParaRPr lang="en-US" sz="2400" dirty="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Как</a:t>
            </a:r>
            <a:r>
              <a:rPr lang="en-US" sz="24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парус</a:t>
            </a:r>
            <a:r>
              <a:rPr lang="en-US" sz="24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наполнен</a:t>
            </a:r>
            <a:r>
              <a:rPr lang="en-US" sz="24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я </a:t>
            </a:r>
            <a:r>
              <a:rPr lang="en-US" sz="24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весь</a:t>
            </a:r>
            <a:r>
              <a:rPr lang="en-US" sz="24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.</a:t>
            </a:r>
          </a:p>
          <a:p>
            <a:pPr algn="r"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                          </a:t>
            </a:r>
            <a:r>
              <a:rPr lang="ru-RU" sz="2400" dirty="0" smtClean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      </a:t>
            </a:r>
            <a:r>
              <a:rPr lang="en-US" sz="2400" dirty="0" err="1" smtClean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В.П.Неподоба</a:t>
            </a:r>
            <a:r>
              <a:rPr lang="en-US" sz="16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40688560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3588" y="1077323"/>
            <a:ext cx="3592462" cy="4115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29217" y="1077323"/>
            <a:ext cx="2873968" cy="4115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822348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914400" y="325438"/>
            <a:ext cx="8229600" cy="1143000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en-US" sz="3600" dirty="0" err="1"/>
              <a:t>Владимир</a:t>
            </a:r>
            <a:r>
              <a:rPr lang="en-US" sz="3600" dirty="0"/>
              <a:t> </a:t>
            </a:r>
            <a:r>
              <a:rPr lang="en-US" sz="3600" dirty="0" err="1"/>
              <a:t>Дмитриевич</a:t>
            </a:r>
            <a:r>
              <a:rPr lang="en-US" sz="3600" dirty="0"/>
              <a:t> </a:t>
            </a:r>
            <a:r>
              <a:rPr lang="en-US" sz="3600" dirty="0" err="1"/>
              <a:t>Нестеренко</a:t>
            </a:r>
            <a:endParaRPr lang="en-US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16016" y="1484784"/>
            <a:ext cx="3816424" cy="46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67544" y="2276872"/>
            <a:ext cx="3888432" cy="3600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/>
          <a:lstStyle/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Степные</a:t>
            </a:r>
            <a:r>
              <a:rPr lang="en-US" sz="28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просторы</a:t>
            </a:r>
            <a:r>
              <a:rPr lang="en-US" sz="28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,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высокие</a:t>
            </a:r>
            <a:r>
              <a:rPr lang="en-US" sz="28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горы</a:t>
            </a:r>
            <a:r>
              <a:rPr lang="en-US" sz="28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.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Два</a:t>
            </a:r>
            <a:r>
              <a:rPr lang="en-US" sz="28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ласковых</a:t>
            </a:r>
            <a:r>
              <a:rPr lang="en-US" sz="28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моря</a:t>
            </a:r>
            <a:r>
              <a:rPr lang="en-US" sz="28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–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Всё</a:t>
            </a:r>
            <a:r>
              <a:rPr lang="en-US" sz="28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это</a:t>
            </a:r>
            <a:r>
              <a:rPr lang="en-US" sz="28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Кубань</a:t>
            </a:r>
            <a:r>
              <a:rPr lang="en-US" sz="28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.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Родная</a:t>
            </a:r>
            <a:r>
              <a:rPr lang="en-US" sz="28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станица</a:t>
            </a:r>
            <a:r>
              <a:rPr lang="en-US" sz="28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,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Открытые</a:t>
            </a:r>
            <a:r>
              <a:rPr lang="en-US" sz="28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лица</a:t>
            </a:r>
            <a:r>
              <a:rPr lang="en-US" sz="28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.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Густая</a:t>
            </a:r>
            <a:r>
              <a:rPr lang="en-US" sz="28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пшеница</a:t>
            </a:r>
            <a:r>
              <a:rPr lang="en-US" sz="28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–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Всё</a:t>
            </a:r>
            <a:r>
              <a:rPr lang="en-US" sz="28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это</a:t>
            </a:r>
            <a:r>
              <a:rPr lang="en-US" sz="28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Кубань</a:t>
            </a:r>
            <a:r>
              <a:rPr lang="en-US" sz="28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4061408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06678" y="952147"/>
            <a:ext cx="3331189" cy="4626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4216" y="946673"/>
            <a:ext cx="3331189" cy="4632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897476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335088" y="635000"/>
            <a:ext cx="7808912" cy="671513"/>
          </a:xfrm>
        </p:spPr>
        <p:txBody>
          <a:bodyPr>
            <a:normAutofit fontScale="90000"/>
          </a:bodyPr>
          <a:lstStyle/>
          <a:p>
            <a:pPr lvl="0">
              <a:buNone/>
            </a:pPr>
            <a:r>
              <a:rPr lang="en-US"/>
              <a:t>Иван Фёдорович Варавва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34990" y="1082078"/>
            <a:ext cx="3755339" cy="47354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/>
          <a:lstStyle/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dirty="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9424" y="2140908"/>
            <a:ext cx="5184576" cy="16646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/>
          <a:lstStyle/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Все</a:t>
            </a:r>
            <a:r>
              <a:rPr lang="en-US" sz="2400" b="1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чем</a:t>
            </a:r>
            <a:r>
              <a:rPr lang="en-US" sz="2400" b="1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жив</a:t>
            </a:r>
            <a:r>
              <a:rPr lang="en-US" sz="2400" b="1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что</a:t>
            </a:r>
            <a:r>
              <a:rPr lang="en-US" sz="2400" b="1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ведаю</a:t>
            </a:r>
            <a:r>
              <a:rPr lang="en-US" sz="2400" b="1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и </a:t>
            </a:r>
            <a:r>
              <a:rPr lang="en-US" sz="2400" b="1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знаю</a:t>
            </a:r>
            <a:r>
              <a:rPr lang="en-US" sz="2400" b="1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,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1" i="1" dirty="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Что</a:t>
            </a:r>
            <a:r>
              <a:rPr lang="en-US" sz="2400" b="1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добыл</a:t>
            </a:r>
            <a:r>
              <a:rPr lang="en-US" sz="2400" b="1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в </a:t>
            </a:r>
            <a:r>
              <a:rPr lang="en-US" sz="2400" b="1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походе</a:t>
            </a:r>
            <a:r>
              <a:rPr lang="en-US" sz="2400" b="1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и в </a:t>
            </a:r>
            <a:r>
              <a:rPr lang="en-US" sz="2400" b="1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бою</a:t>
            </a:r>
            <a:r>
              <a:rPr lang="en-US" sz="2400" b="1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,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1" i="1" dirty="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Моему</a:t>
            </a:r>
            <a:r>
              <a:rPr lang="en-US" sz="2400" b="1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отеческому</a:t>
            </a:r>
            <a:r>
              <a:rPr lang="en-US" sz="2400" b="1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краю</a:t>
            </a:r>
            <a:endParaRPr lang="en-US" sz="2400" b="1" i="1" dirty="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1" i="1" dirty="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В </a:t>
            </a:r>
            <a:r>
              <a:rPr lang="en-US" sz="2400" b="1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доброе</a:t>
            </a:r>
            <a:r>
              <a:rPr lang="en-US" sz="2400" b="1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наследство</a:t>
            </a:r>
            <a:r>
              <a:rPr lang="en-US" sz="2400" b="1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отдаю</a:t>
            </a:r>
            <a:r>
              <a:rPr lang="en-US" sz="2400" b="1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13458"/>
            <a:ext cx="3382963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593368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5490" y="720080"/>
            <a:ext cx="3069923" cy="4929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67952" y="720080"/>
            <a:ext cx="3430083" cy="5417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5298229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335088" y="631825"/>
            <a:ext cx="7808912" cy="514350"/>
          </a:xfrm>
        </p:spPr>
        <p:txBody>
          <a:bodyPr>
            <a:normAutofit fontScale="90000"/>
          </a:bodyPr>
          <a:lstStyle/>
          <a:p>
            <a:pPr lvl="0" algn="just">
              <a:buNone/>
            </a:pPr>
            <a:r>
              <a:rPr lang="en-US" dirty="0" err="1"/>
              <a:t>Татьяна</a:t>
            </a:r>
            <a:r>
              <a:rPr lang="en-US" dirty="0"/>
              <a:t> </a:t>
            </a:r>
            <a:r>
              <a:rPr lang="en-US" dirty="0" err="1"/>
              <a:t>Ивановна</a:t>
            </a:r>
            <a:r>
              <a:rPr lang="en-US" dirty="0"/>
              <a:t> </a:t>
            </a:r>
            <a:r>
              <a:rPr lang="en-US" dirty="0" err="1"/>
              <a:t>Кулик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55576" y="1844824"/>
            <a:ext cx="3024335" cy="39604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89825" y="4735488"/>
            <a:ext cx="3755339" cy="326585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/>
          <a:lstStyle/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dirty="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295777" y="1666894"/>
            <a:ext cx="1582140" cy="225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531027" y="1666894"/>
            <a:ext cx="1306202" cy="225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571715" y="4082319"/>
            <a:ext cx="1469477" cy="195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694302" y="4116279"/>
            <a:ext cx="1306202" cy="19255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8061713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335088" y="822325"/>
            <a:ext cx="7808912" cy="800219"/>
          </a:xfr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tx1"/>
                </a:solidFill>
              </a:rPr>
              <a:t>Цель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проекта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0" y="1939925"/>
            <a:ext cx="7635875" cy="2665413"/>
          </a:xfrm>
        </p:spPr>
        <p:txBody>
          <a:bodyPr>
            <a:spAutoFit/>
          </a:bodyPr>
          <a:lstStyle/>
          <a:p>
            <a:pPr marL="0" indent="0">
              <a:buNone/>
            </a:pPr>
            <a:endParaRPr lang="en-US" sz="2200"/>
          </a:p>
          <a:p>
            <a:pPr marL="311045" indent="-311045">
              <a:buFont typeface="Wingdings" pitchFamily="2"/>
              <a:buChar char="v"/>
            </a:pPr>
            <a:r>
              <a:rPr lang="en-US" sz="2200">
                <a:solidFill>
                  <a:srgbClr val="000000"/>
                </a:solidFill>
              </a:rPr>
              <a:t>Расширить знания  о творчестве кубанских поэтов и писателей;</a:t>
            </a:r>
          </a:p>
          <a:p>
            <a:pPr marL="311045" indent="-311045">
              <a:buFont typeface="Wingdings" pitchFamily="2"/>
              <a:buChar char="v"/>
            </a:pPr>
            <a:r>
              <a:rPr lang="en-US" sz="2200">
                <a:solidFill>
                  <a:srgbClr val="000000"/>
                </a:solidFill>
              </a:rPr>
              <a:t>Развивать интерес к литературе родного края и желание ее изучать;</a:t>
            </a:r>
          </a:p>
          <a:p>
            <a:pPr marL="311045" indent="-311045">
              <a:buFont typeface="Wingdings" pitchFamily="2"/>
              <a:buChar char="v"/>
            </a:pPr>
            <a:r>
              <a:rPr lang="en-US" sz="2200">
                <a:solidFill>
                  <a:srgbClr val="000000"/>
                </a:solidFill>
              </a:rPr>
              <a:t>Привлечь внимание детей  к чтению книг кубанских авторов.</a:t>
            </a:r>
          </a:p>
        </p:txBody>
      </p:sp>
    </p:spTree>
    <p:extLst>
      <p:ext uri="{BB962C8B-B14F-4D97-AF65-F5344CB8AC3E}">
        <p14:creationId xmlns="" xmlns:p14="http://schemas.microsoft.com/office/powerpoint/2010/main" val="30084955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23528" y="116632"/>
            <a:ext cx="4320479" cy="1503040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ru-RU" sz="4000" dirty="0" err="1" smtClean="0"/>
              <a:t>Мирошникова</a:t>
            </a:r>
            <a:r>
              <a:rPr lang="ru-RU" sz="4000" dirty="0" smtClean="0"/>
              <a:t> </a:t>
            </a:r>
            <a:br>
              <a:rPr lang="ru-RU" sz="4000" dirty="0" smtClean="0"/>
            </a:br>
            <a:r>
              <a:rPr lang="ru-RU" sz="4000" dirty="0" smtClean="0"/>
              <a:t>Любовь  </a:t>
            </a:r>
            <a:br>
              <a:rPr lang="ru-RU" sz="4000" dirty="0" smtClean="0"/>
            </a:br>
            <a:r>
              <a:rPr lang="ru-RU" sz="4000" dirty="0" err="1" smtClean="0"/>
              <a:t>Кимовна</a:t>
            </a:r>
            <a:endParaRPr lang="ru-RU" sz="4000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</p:nvPr>
        </p:nvSpPr>
        <p:spPr>
          <a:xfrm>
            <a:off x="395536" y="2060848"/>
            <a:ext cx="5184576" cy="3528392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1800" b="1" dirty="0"/>
              <a:t>Луг вечерний в розовом закате,</a:t>
            </a:r>
          </a:p>
          <a:p>
            <a:pPr marL="45720" indent="0">
              <a:buNone/>
            </a:pPr>
            <a:r>
              <a:rPr lang="ru-RU" sz="1800" b="1" dirty="0"/>
              <a:t>Теплый воздух над землей дрожит.</a:t>
            </a:r>
          </a:p>
          <a:p>
            <a:pPr marL="45720" indent="0">
              <a:buNone/>
            </a:pPr>
            <a:r>
              <a:rPr lang="ru-RU" sz="1800" b="1" dirty="0"/>
              <a:t>Бабочка в лиловом бальном платье</a:t>
            </a:r>
          </a:p>
          <a:p>
            <a:pPr marL="45720" indent="0">
              <a:buNone/>
            </a:pPr>
            <a:r>
              <a:rPr lang="ru-RU" sz="1800" b="1" dirty="0"/>
              <a:t>В танце ослепительном кружит.</a:t>
            </a:r>
          </a:p>
          <a:p>
            <a:pPr marL="45720" indent="0">
              <a:buNone/>
            </a:pPr>
            <a:r>
              <a:rPr lang="ru-RU" sz="1800" b="1" dirty="0"/>
              <a:t>И, не в силах скрыть свое волненье,</a:t>
            </a:r>
          </a:p>
          <a:p>
            <a:pPr marL="45720" indent="0">
              <a:buNone/>
            </a:pPr>
            <a:r>
              <a:rPr lang="ru-RU" sz="1800" b="1" dirty="0"/>
              <a:t>Шелестит восторженно трава,</a:t>
            </a:r>
          </a:p>
          <a:p>
            <a:pPr marL="45720" indent="0">
              <a:buNone/>
            </a:pPr>
            <a:r>
              <a:rPr lang="ru-RU" sz="1800" b="1" dirty="0"/>
              <a:t>Ей сверчки с особым вдохновеньем</a:t>
            </a:r>
          </a:p>
          <a:p>
            <a:pPr marL="45720" indent="0">
              <a:buNone/>
            </a:pPr>
            <a:r>
              <a:rPr lang="ru-RU" sz="1800" b="1" dirty="0"/>
              <a:t>Посвящают лучшие слова.</a:t>
            </a:r>
          </a:p>
          <a:p>
            <a:pPr marL="45720" indent="0">
              <a:buNone/>
            </a:pPr>
            <a:r>
              <a:rPr lang="ru-RU" sz="1800" b="1" dirty="0"/>
              <a:t>И перед прекрасной чаровницей,</a:t>
            </a:r>
          </a:p>
          <a:p>
            <a:pPr marL="45720" indent="0">
              <a:buNone/>
            </a:pPr>
            <a:r>
              <a:rPr lang="ru-RU" sz="1800" b="1" dirty="0"/>
              <a:t>Маленькою феей красоты,</a:t>
            </a:r>
          </a:p>
          <a:p>
            <a:pPr marL="45720" indent="0">
              <a:buNone/>
            </a:pPr>
            <a:r>
              <a:rPr lang="ru-RU" sz="1800" b="1" dirty="0"/>
              <a:t>Опускают лепестки-ресницы</a:t>
            </a:r>
          </a:p>
          <a:p>
            <a:pPr marL="45720" indent="0">
              <a:buNone/>
            </a:pPr>
            <a:r>
              <a:rPr lang="ru-RU" sz="1800" b="1" dirty="0"/>
              <a:t>На колени ставшие цветы.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764704"/>
            <a:ext cx="338488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1541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45224"/>
            <a:ext cx="792088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0" dirty="0">
                <a:solidFill>
                  <a:schemeClr val="tx1"/>
                </a:solidFill>
                <a:effectLst/>
              </a:rPr>
              <a:t>Знакомясь с биографией и произведениями писателей мы решили составить </a:t>
            </a:r>
            <a:r>
              <a:rPr lang="ru-RU" sz="2000" b="0" dirty="0" smtClean="0">
                <a:solidFill>
                  <a:schemeClr val="tx1"/>
                </a:solidFill>
                <a:effectLst/>
              </a:rPr>
              <a:t>краткий </a:t>
            </a:r>
            <a:r>
              <a:rPr lang="ru-RU" sz="2000" b="0" dirty="0">
                <a:solidFill>
                  <a:schemeClr val="tx1"/>
                </a:solidFill>
                <a:effectLst/>
              </a:rPr>
              <a:t>очерк о </a:t>
            </a:r>
            <a:r>
              <a:rPr lang="ru-RU" sz="2000" b="0" dirty="0" smtClean="0">
                <a:solidFill>
                  <a:schemeClr val="tx1"/>
                </a:solidFill>
                <a:effectLst/>
              </a:rPr>
              <a:t>них. Полученные сведения мы оформили в виде газеты.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7632848" cy="4824536"/>
          </a:xfrm>
        </p:spPr>
      </p:pic>
    </p:spTree>
    <p:extLst>
      <p:ext uri="{BB962C8B-B14F-4D97-AF65-F5344CB8AC3E}">
        <p14:creationId xmlns="" xmlns:p14="http://schemas.microsoft.com/office/powerpoint/2010/main" val="321936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9825" y="1143047"/>
            <a:ext cx="7673954" cy="47354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/>
          <a:lstStyle/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Исследуя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литературу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Кубани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посещая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библиотеки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мы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нашли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замечательные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книжные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сборники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с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народными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и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авторскими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сказками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рассказами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стихами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содержащие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различные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сведения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об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истории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родной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земли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, о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выдающихся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людях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Кубани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.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200" dirty="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В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нашей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школьной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библиотеке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есть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сборники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произведений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кубанских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писателей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: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Кронид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Обойщиков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«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Стихи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для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детей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»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Владимир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Нестеренко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 «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Окошко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»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стихи</a:t>
            </a:r>
            <a:endParaRPr lang="en-US" sz="2200" dirty="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Виталий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Бакалдин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«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Были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ru-RU" sz="2200" dirty="0" smtClean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у </a:t>
            </a:r>
            <a:r>
              <a:rPr lang="en-US" sz="2200" dirty="0" err="1" smtClean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мышки</a:t>
            </a:r>
            <a:r>
              <a:rPr lang="en-US" sz="2200" dirty="0" smtClean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сынишки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»  «А у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нас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во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дворе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»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Татьяна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Кулик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 «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Казацкие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сказки</a:t>
            </a:r>
            <a:r>
              <a:rPr lang="en-US" sz="22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» в 2-х </a:t>
            </a:r>
            <a:r>
              <a:rPr lang="en-US" sz="22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частях</a:t>
            </a:r>
            <a:endParaRPr lang="en-US" sz="2200" dirty="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48094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72045" y="593078"/>
            <a:ext cx="7808165" cy="4147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школьной библиотеке</a:t>
            </a:r>
            <a:endParaRPr lang="ru-RU" dirty="0"/>
          </a:p>
        </p:txBody>
      </p:sp>
      <p:pic>
        <p:nvPicPr>
          <p:cNvPr id="3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85721" y="1000109"/>
            <a:ext cx="2071702" cy="2571768"/>
          </a:xfrm>
        </p:spPr>
      </p:pic>
      <p:pic>
        <p:nvPicPr>
          <p:cNvPr id="4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2786050" y="1500174"/>
            <a:ext cx="1500198" cy="2143140"/>
          </a:xfrm>
        </p:spPr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1214422"/>
            <a:ext cx="1857388" cy="2357453"/>
          </a:xfrm>
          <a:prstGeom prst="rect">
            <a:avLst/>
          </a:prstGeom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5140" y="1500174"/>
            <a:ext cx="1595576" cy="2083672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3786190"/>
            <a:ext cx="2000264" cy="2370564"/>
          </a:xfrm>
          <a:prstGeom prst="rect">
            <a:avLst/>
          </a:prstGeom>
        </p:spPr>
      </p:pic>
      <p:pic>
        <p:nvPicPr>
          <p:cNvPr id="8" name="Объект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488" y="4214818"/>
            <a:ext cx="1500198" cy="1928826"/>
          </a:xfrm>
          <a:prstGeom prst="rect">
            <a:avLst/>
          </a:prstGeom>
        </p:spPr>
      </p:pic>
      <p:pic>
        <p:nvPicPr>
          <p:cNvPr id="19457" name="Picture 1" descr="C:\Users\1\Desktop\фото для проекта\DSC0172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72330" y="4214818"/>
            <a:ext cx="1357322" cy="1928826"/>
          </a:xfrm>
          <a:prstGeom prst="rect">
            <a:avLst/>
          </a:prstGeom>
          <a:noFill/>
        </p:spPr>
      </p:pic>
      <p:pic>
        <p:nvPicPr>
          <p:cNvPr id="19458" name="Picture 2" descr="C:\Users\1\Desktop\фото для проекта\DSC0173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3438" y="3786190"/>
            <a:ext cx="2000264" cy="2571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009863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357290" y="428604"/>
            <a:ext cx="2643298" cy="285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4214810" y="357166"/>
            <a:ext cx="3784773" cy="268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1142976" y="3500438"/>
            <a:ext cx="4071966" cy="2632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1" name="Picture 1" descr="C:\Users\1\Desktop\фото для проекта\DSC017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3143248"/>
            <a:ext cx="2928940" cy="3500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319054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6200" y="800460"/>
            <a:ext cx="7790854" cy="52413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/>
          <a:lstStyle/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Исследования в городской детской библиотеке имени А. П. Гайдара  показали, что у нас  в городской библиотеке достаточно много разнообразной литературы кубанских авторов и литературы о жизни кубанцев, о прошлом и настоящем нашей малой Родины.  На полках стоят книги Т. Ващенко, Е. Щеколдина, В. Нестеренко, В. Архипова, Ю. Сердериди, К. Собко, К. Обойщикова, В. Диденко и других писателей.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По словам работников библиотеки дети берут книги очень часто для выполнения школьных заданий и просто  для чтения.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Наиболее популярными книгами являются: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Семён Лившиц «Праздник сладкоежек»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Светлана Словцова-Канакина «Храбрая Маруся»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«Приключения ежа Митрофана» Экологическая сказка изданная сотрудниками Краснодарской краевой библиотеки.</a:t>
            </a:r>
          </a:p>
        </p:txBody>
      </p:sp>
    </p:spTree>
    <p:extLst>
      <p:ext uri="{BB962C8B-B14F-4D97-AF65-F5344CB8AC3E}">
        <p14:creationId xmlns="" xmlns:p14="http://schemas.microsoft.com/office/powerpoint/2010/main" val="20947080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5087" y="816462"/>
            <a:ext cx="3818691" cy="24967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/>
          <a:lstStyle/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П</a:t>
            </a:r>
            <a:r>
              <a:rPr lang="en-US" sz="140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исатели Кубани – детям: Сб./ сост. Краснодарская краевая детская библиотека имени братьев Игнатовых; отв. за вып. В.Ю. Соколова. – Краснодар: Традиция, 2007. – 92 с.: ил.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Сборник «Писатели Кубани – детям» посвящён поэтам и прозаикам Кубани, пишущим для детей. Здесь собраны фотографии, биографии, краткие библиографические сведения об авторах, создавших свои произведения в разных литературных жанрах в разные годы XX - XXI вв.</a:t>
            </a:r>
          </a:p>
        </p:txBody>
      </p:sp>
      <p:sp>
        <p:nvSpPr>
          <p:cNvPr id="5" name="TextBox 6"/>
          <p:cNvSpPr txBox="1"/>
          <p:nvPr/>
        </p:nvSpPr>
        <p:spPr>
          <a:xfrm>
            <a:off x="816376" y="4040186"/>
            <a:ext cx="3755339" cy="34712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/>
          <a:lstStyle/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Сотрудники Краснодарской краевой детской библиотеки, сделали подарок всем детям нашего края. Они придумали и издали экологические сказки о приключениях ежа Митрофана: «Как еж Митрофан бабушку искал» и «Как еж Митрофан к белке Марье в гости ходил».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52475" y="3338017"/>
            <a:ext cx="3003924" cy="2990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9535" y="825388"/>
            <a:ext cx="2612702" cy="2864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5104052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6377" y="653170"/>
            <a:ext cx="4709850" cy="26711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/>
          <a:lstStyle/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Дети Кубани в годы Великой Отечественной / отв. за вып. Т.И. Хачатурова. – Краснодар: Традиция, 2008. – 84 с., ил.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Авторы– сотрудники краевой детской библиотеки имени братьев Игнатовых.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Книга посвящена юным кубанцам, героям Великой Отечественной войны.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4461341" y="3755733"/>
            <a:ext cx="3865713" cy="23282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/>
          <a:lstStyle/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Черноморские приключения пескарки: экологическая сказка / отв. за вып. Т. И. Хачатурова. – Краснодар: Традиция, 2010. – 64 с.: ил.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В книге рассказывается об удивительном путешествии маленькой рыбки-пескарки по Черному морю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6376" y="2961926"/>
            <a:ext cx="2698450" cy="3276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526227" y="653169"/>
            <a:ext cx="2447370" cy="30831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2941133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buNone/>
            </a:pPr>
            <a:r>
              <a:rPr lang="ru-RU" sz="3600" dirty="0" smtClean="0"/>
              <a:t>В библиотеке А. П. Гайдара           </a:t>
            </a:r>
            <a:endParaRPr lang="ru-RU" sz="3600" dirty="0"/>
          </a:p>
        </p:txBody>
      </p:sp>
      <p:pic>
        <p:nvPicPr>
          <p:cNvPr id="5" name="Содержимое 4" descr="DSC01783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214437"/>
            <a:ext cx="3346450" cy="2509838"/>
          </a:xfrm>
        </p:spPr>
      </p:pic>
      <p:pic>
        <p:nvPicPr>
          <p:cNvPr id="6" name="Содержимое 5" descr="DSC01779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5015111" y="731838"/>
            <a:ext cx="2606278" cy="34750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DSC01774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714348" y="714356"/>
            <a:ext cx="3346450" cy="2509838"/>
          </a:xfrm>
        </p:spPr>
      </p:pic>
      <p:pic>
        <p:nvPicPr>
          <p:cNvPr id="8" name="Содержимое 7" descr="DSC01787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4643438" y="857232"/>
            <a:ext cx="3346450" cy="2509838"/>
          </a:xfrm>
        </p:spPr>
      </p:pic>
      <p:pic>
        <p:nvPicPr>
          <p:cNvPr id="9" name="Содержимое 10" descr="DSC01776.JPG"/>
          <p:cNvPicPr>
            <a:picLocks noGrp="1" noChangeAspect="1"/>
          </p:cNvPicPr>
          <p:nvPr>
            <p:ph sz="quarter" idx="13"/>
          </p:nvPr>
        </p:nvPicPr>
        <p:blipFill>
          <a:blip r:embed="rId4" cstate="print"/>
          <a:stretch>
            <a:fillRect/>
          </a:stretch>
        </p:blipFill>
        <p:spPr>
          <a:xfrm>
            <a:off x="714348" y="3571876"/>
            <a:ext cx="3346450" cy="2509838"/>
          </a:xfrm>
        </p:spPr>
      </p:pic>
      <p:pic>
        <p:nvPicPr>
          <p:cNvPr id="10" name="Содержимое 5" descr="DSC0178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3643314"/>
            <a:ext cx="3346450" cy="2509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335088" y="822325"/>
            <a:ext cx="7808912" cy="800219"/>
          </a:xfr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tx1"/>
                </a:solidFill>
              </a:rPr>
              <a:t>Задачи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проекта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0" y="1884363"/>
            <a:ext cx="7635875" cy="43211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sz="2200"/>
          </a:p>
          <a:p>
            <a:pPr marL="414726" indent="-414726">
              <a:buFont typeface="Wingdings" pitchFamily="2"/>
              <a:buChar char="v"/>
            </a:pPr>
            <a:r>
              <a:rPr lang="en-US" sz="2500">
                <a:solidFill>
                  <a:srgbClr val="000000"/>
                </a:solidFill>
              </a:rPr>
              <a:t>Расширить знания по теме;</a:t>
            </a:r>
          </a:p>
          <a:p>
            <a:pPr marL="414726" indent="-414726">
              <a:buFont typeface="Wingdings" pitchFamily="2"/>
              <a:buChar char="v"/>
            </a:pPr>
            <a:r>
              <a:rPr lang="en-US" sz="2500">
                <a:solidFill>
                  <a:srgbClr val="000000"/>
                </a:solidFill>
              </a:rPr>
              <a:t>Собрать биографические сведения о некоторых писателях и поэтах.</a:t>
            </a:r>
          </a:p>
          <a:p>
            <a:pPr marL="414726" indent="-414726">
              <a:buFont typeface="Wingdings" pitchFamily="2"/>
              <a:buChar char="v"/>
            </a:pPr>
            <a:r>
              <a:rPr lang="en-US" sz="2500">
                <a:solidFill>
                  <a:srgbClr val="000000"/>
                </a:solidFill>
              </a:rPr>
              <a:t>Раскрыть значимость кубанской литературы.</a:t>
            </a:r>
          </a:p>
          <a:p>
            <a:pPr marL="414726" indent="-414726">
              <a:buFont typeface="Wingdings" pitchFamily="2"/>
              <a:buChar char="v"/>
            </a:pPr>
            <a:r>
              <a:rPr lang="en-US" sz="2500">
                <a:solidFill>
                  <a:srgbClr val="000000"/>
                </a:solidFill>
              </a:rPr>
              <a:t>Представить полученные сведения в виде электронной презентации  и в форме стенгазеты.</a:t>
            </a:r>
          </a:p>
          <a:p>
            <a:pPr marL="414726" indent="-414726">
              <a:buFont typeface="Wingdings" pitchFamily="2"/>
              <a:buChar char="v"/>
            </a:pPr>
            <a:r>
              <a:rPr lang="en-US" sz="2500">
                <a:solidFill>
                  <a:srgbClr val="000000"/>
                </a:solidFill>
              </a:rPr>
              <a:t>Научиться пользоваться программой PowerPoint.</a:t>
            </a:r>
          </a:p>
          <a:p>
            <a:pPr marL="414726" indent="-414726">
              <a:buFont typeface="Wingdings" pitchFamily="2"/>
              <a:buChar char="v"/>
            </a:pPr>
            <a:r>
              <a:rPr lang="en-US" sz="2500">
                <a:solidFill>
                  <a:srgbClr val="000000"/>
                </a:solidFill>
              </a:rPr>
              <a:t>Защитить проектную работу.</a:t>
            </a:r>
          </a:p>
        </p:txBody>
      </p:sp>
    </p:spTree>
    <p:extLst>
      <p:ext uri="{BB962C8B-B14F-4D97-AF65-F5344CB8AC3E}">
        <p14:creationId xmlns="" xmlns:p14="http://schemas.microsoft.com/office/powerpoint/2010/main" val="35764613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6377" y="1959186"/>
            <a:ext cx="7510678" cy="40081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/>
          <a:lstStyle/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Любовь к родной земле неоспорима. Каждый любит ее по-своему.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Но невозможно по-настоящему  любить то, что не знаешь. Наш проект знакомит с талантливыми писателями родного края, помогает прикоснуться к прошлому, осмыслить настоящее, заглянуть в будущее.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Творчество кубанских писателей учит любить свою малую родину, отдавать все свои силы для пользы родной земли.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Из малых родин состоит Россия. Наш проект помогает детям осознать себя частицей великого, беречь и сохранять природное и культурное наследие Краснодарского края.</a:t>
            </a:r>
          </a:p>
        </p:txBody>
      </p:sp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1335088" y="635000"/>
            <a:ext cx="7808912" cy="998538"/>
          </a:xfrm>
        </p:spPr>
        <p:txBody>
          <a:bodyPr/>
          <a:lstStyle/>
          <a:p>
            <a:pPr lvl="0">
              <a:buNone/>
            </a:pPr>
            <a:r>
              <a:rPr lang="en-US"/>
              <a:t>Заключение</a:t>
            </a:r>
          </a:p>
        </p:txBody>
      </p:sp>
    </p:spTree>
    <p:extLst>
      <p:ext uri="{BB962C8B-B14F-4D97-AF65-F5344CB8AC3E}">
        <p14:creationId xmlns="" xmlns:p14="http://schemas.microsoft.com/office/powerpoint/2010/main" val="25136495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115615" y="1632924"/>
            <a:ext cx="6768753" cy="48520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1336675" y="652463"/>
            <a:ext cx="7807325" cy="817562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en-US"/>
              <a:t>Спасибо за внимание!</a:t>
            </a:r>
          </a:p>
        </p:txBody>
      </p:sp>
    </p:spTree>
    <p:extLst>
      <p:ext uri="{BB962C8B-B14F-4D97-AF65-F5344CB8AC3E}">
        <p14:creationId xmlns="" xmlns:p14="http://schemas.microsoft.com/office/powerpoint/2010/main" val="11627090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39552" y="332656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solidFill>
                  <a:schemeClr val="tx1"/>
                </a:solidFill>
              </a:rPr>
              <a:t>Мет</a:t>
            </a:r>
            <a:r>
              <a:rPr lang="ru-RU" dirty="0" smtClean="0">
                <a:solidFill>
                  <a:schemeClr val="tx1"/>
                </a:solidFill>
              </a:rPr>
              <a:t>о</a:t>
            </a:r>
            <a:r>
              <a:rPr lang="en-US" dirty="0" err="1" smtClean="0">
                <a:solidFill>
                  <a:schemeClr val="tx1"/>
                </a:solidFill>
              </a:rPr>
              <a:t>ды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исследования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0" y="1958975"/>
            <a:ext cx="7637463" cy="4321175"/>
          </a:xfrm>
        </p:spPr>
        <p:txBody>
          <a:bodyPr/>
          <a:lstStyle/>
          <a:p>
            <a:pPr lvl="0">
              <a:buFont typeface="Wingdings" pitchFamily="2"/>
              <a:buChar char="v"/>
            </a:pPr>
            <a:r>
              <a:rPr lang="en-US" sz="2200" dirty="0" err="1">
                <a:solidFill>
                  <a:srgbClr val="000000"/>
                </a:solidFill>
              </a:rPr>
              <a:t>Работа</a:t>
            </a:r>
            <a:r>
              <a:rPr lang="en-US" sz="2200" dirty="0">
                <a:solidFill>
                  <a:srgbClr val="000000"/>
                </a:solidFill>
              </a:rPr>
              <a:t> с </a:t>
            </a:r>
            <a:r>
              <a:rPr lang="en-US" sz="2200" dirty="0" err="1">
                <a:solidFill>
                  <a:srgbClr val="000000"/>
                </a:solidFill>
              </a:rPr>
              <a:t>источниками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информации</a:t>
            </a:r>
            <a:r>
              <a:rPr lang="en-US" sz="2200" dirty="0">
                <a:solidFill>
                  <a:srgbClr val="000000"/>
                </a:solidFill>
              </a:rPr>
              <a:t>.</a:t>
            </a:r>
          </a:p>
          <a:p>
            <a:pPr lvl="0">
              <a:buFont typeface="Wingdings" pitchFamily="2"/>
              <a:buChar char="v"/>
            </a:pPr>
            <a:r>
              <a:rPr lang="en-US" sz="2200" dirty="0" err="1">
                <a:solidFill>
                  <a:srgbClr val="000000"/>
                </a:solidFill>
              </a:rPr>
              <a:t>Посещение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школьной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библиотеки</a:t>
            </a:r>
            <a:r>
              <a:rPr lang="en-US" sz="2200" dirty="0">
                <a:solidFill>
                  <a:srgbClr val="000000"/>
                </a:solidFill>
              </a:rPr>
              <a:t>. </a:t>
            </a:r>
          </a:p>
          <a:p>
            <a:pPr lvl="0">
              <a:buFont typeface="Wingdings" pitchFamily="2"/>
              <a:buChar char="v"/>
            </a:pPr>
            <a:r>
              <a:rPr lang="en-US" sz="2200" dirty="0" err="1">
                <a:solidFill>
                  <a:srgbClr val="000000"/>
                </a:solidFill>
              </a:rPr>
              <a:t>Посещение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городской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детской</a:t>
            </a:r>
            <a:r>
              <a:rPr lang="en-US" sz="2200" dirty="0">
                <a:solidFill>
                  <a:srgbClr val="000000"/>
                </a:solidFill>
              </a:rPr>
              <a:t> </a:t>
            </a:r>
            <a:r>
              <a:rPr lang="en-US" sz="2200" dirty="0" err="1">
                <a:solidFill>
                  <a:srgbClr val="000000"/>
                </a:solidFill>
              </a:rPr>
              <a:t>библиотеки</a:t>
            </a:r>
            <a:r>
              <a:rPr lang="en-US" sz="2200" dirty="0">
                <a:solidFill>
                  <a:srgbClr val="000000"/>
                </a:solidFill>
              </a:rPr>
              <a:t> </a:t>
            </a:r>
            <a:r>
              <a:rPr lang="en-US" sz="2200" dirty="0" err="1">
                <a:solidFill>
                  <a:srgbClr val="000000"/>
                </a:solidFill>
              </a:rPr>
              <a:t>им</a:t>
            </a:r>
            <a:r>
              <a:rPr lang="en-US" sz="2200" dirty="0">
                <a:solidFill>
                  <a:srgbClr val="000000"/>
                </a:solidFill>
              </a:rPr>
              <a:t>. А. П. </a:t>
            </a:r>
            <a:r>
              <a:rPr lang="en-US" sz="2200" dirty="0" err="1">
                <a:solidFill>
                  <a:srgbClr val="000000"/>
                </a:solidFill>
              </a:rPr>
              <a:t>Гайдара</a:t>
            </a:r>
            <a:r>
              <a:rPr lang="en-US" sz="2200" dirty="0">
                <a:solidFill>
                  <a:srgbClr val="000000"/>
                </a:solidFill>
              </a:rPr>
              <a:t>. </a:t>
            </a:r>
            <a:endParaRPr lang="ru-RU" sz="2200" dirty="0" smtClean="0">
              <a:solidFill>
                <a:srgbClr val="000000"/>
              </a:solidFill>
            </a:endParaRPr>
          </a:p>
          <a:p>
            <a:pPr lvl="0">
              <a:buFont typeface="Wingdings" pitchFamily="2"/>
              <a:buChar char="v"/>
            </a:pPr>
            <a:r>
              <a:rPr lang="en-US" sz="2200" dirty="0">
                <a:solidFill>
                  <a:srgbClr val="000000"/>
                </a:solidFill>
              </a:rPr>
              <a:t> </a:t>
            </a:r>
            <a:r>
              <a:rPr lang="en-US" sz="2200" dirty="0" err="1">
                <a:solidFill>
                  <a:srgbClr val="000000"/>
                </a:solidFill>
              </a:rPr>
              <a:t>Анкетирование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учащихся</a:t>
            </a:r>
            <a:r>
              <a:rPr lang="en-US" sz="2200" dirty="0">
                <a:solidFill>
                  <a:srgbClr val="000000"/>
                </a:solidFill>
              </a:rPr>
              <a:t> 3-4 </a:t>
            </a:r>
            <a:r>
              <a:rPr lang="en-US" sz="2200" dirty="0" err="1">
                <a:solidFill>
                  <a:srgbClr val="000000"/>
                </a:solidFill>
              </a:rPr>
              <a:t>классов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школы</a:t>
            </a:r>
            <a:r>
              <a:rPr lang="en-US" sz="2200" dirty="0">
                <a:solidFill>
                  <a:srgbClr val="000000"/>
                </a:solidFill>
              </a:rPr>
              <a:t>.</a:t>
            </a:r>
          </a:p>
          <a:p>
            <a:pPr lvl="0">
              <a:buFont typeface="Wingdings" pitchFamily="2"/>
              <a:buChar char="v"/>
            </a:pPr>
            <a:r>
              <a:rPr lang="en-US" sz="2200" dirty="0" err="1">
                <a:solidFill>
                  <a:srgbClr val="000000"/>
                </a:solidFill>
              </a:rPr>
              <a:t>Опрос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работников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библиотеки</a:t>
            </a:r>
            <a:r>
              <a:rPr lang="en-US" sz="2200" dirty="0">
                <a:solidFill>
                  <a:srgbClr val="000000"/>
                </a:solidFill>
              </a:rPr>
              <a:t>.</a:t>
            </a:r>
          </a:p>
          <a:p>
            <a:pPr lvl="0">
              <a:buFont typeface="Wingdings" pitchFamily="2"/>
              <a:buChar char="v"/>
            </a:pPr>
            <a:r>
              <a:rPr lang="en-US" sz="2200" dirty="0" err="1">
                <a:solidFill>
                  <a:srgbClr val="000000"/>
                </a:solidFill>
              </a:rPr>
              <a:t>Классификация</a:t>
            </a:r>
            <a:r>
              <a:rPr lang="en-US" sz="2200" dirty="0">
                <a:solidFill>
                  <a:srgbClr val="000000"/>
                </a:solidFill>
              </a:rPr>
              <a:t> и </a:t>
            </a:r>
            <a:r>
              <a:rPr lang="en-US" sz="2200" dirty="0" err="1">
                <a:solidFill>
                  <a:srgbClr val="000000"/>
                </a:solidFill>
              </a:rPr>
              <a:t>систематизация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информации</a:t>
            </a:r>
            <a:r>
              <a:rPr lang="en-US" sz="22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9319150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9825" y="653169"/>
            <a:ext cx="7673954" cy="57407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/>
          <a:lstStyle/>
          <a:p>
            <a:pPr marL="414726" indent="-414726" defTabSz="829452" hangingPunct="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500" dirty="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500" dirty="0" smtClean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     «</a:t>
            </a:r>
            <a:r>
              <a:rPr lang="en-US" sz="2400" b="1" dirty="0" err="1" smtClean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Родина</a:t>
            </a:r>
            <a:r>
              <a:rPr lang="ru-RU" sz="2400" b="1" dirty="0" smtClean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»</a:t>
            </a:r>
            <a:endParaRPr lang="en-US" sz="2400" dirty="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Это</a:t>
            </a:r>
            <a:r>
              <a:rPr lang="en-US" sz="2400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край</a:t>
            </a:r>
            <a:r>
              <a:rPr lang="en-US" sz="2400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чудесный</a:t>
            </a:r>
            <a:endParaRPr lang="en-US" sz="2400" i="1" dirty="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Там</a:t>
            </a:r>
            <a:r>
              <a:rPr lang="en-US" sz="2400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где</a:t>
            </a:r>
            <a:r>
              <a:rPr lang="en-US" sz="2400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синь</a:t>
            </a:r>
            <a:r>
              <a:rPr lang="en-US" sz="2400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небес</a:t>
            </a:r>
            <a:endParaRPr lang="en-US" sz="2400" i="1" dirty="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Золотое</a:t>
            </a:r>
            <a:r>
              <a:rPr lang="en-US" sz="2400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поле</a:t>
            </a:r>
            <a:endParaRPr lang="en-US" sz="2400" i="1" dirty="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И </a:t>
            </a:r>
            <a:r>
              <a:rPr lang="en-US" sz="2400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зеленый</a:t>
            </a:r>
            <a:r>
              <a:rPr lang="en-US" sz="2400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лес</a:t>
            </a:r>
            <a:endParaRPr lang="en-US" sz="2400" i="1" dirty="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Ручеек</a:t>
            </a:r>
            <a:r>
              <a:rPr lang="en-US" sz="2400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звенящий</a:t>
            </a:r>
            <a:endParaRPr lang="en-US" sz="2400" i="1" dirty="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И </a:t>
            </a:r>
            <a:r>
              <a:rPr lang="en-US" sz="2400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весенний</a:t>
            </a:r>
            <a:r>
              <a:rPr lang="en-US" sz="2400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гром</a:t>
            </a:r>
            <a:r>
              <a:rPr lang="en-US" sz="2400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.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Это</a:t>
            </a:r>
            <a:r>
              <a:rPr lang="en-US" sz="2400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- </a:t>
            </a:r>
            <a:r>
              <a:rPr lang="en-US" sz="2400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запах</a:t>
            </a:r>
            <a:r>
              <a:rPr lang="en-US" sz="2400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хлеба</a:t>
            </a:r>
            <a:r>
              <a:rPr lang="en-US" sz="2400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.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Это</a:t>
            </a:r>
            <a:r>
              <a:rPr lang="en-US" sz="2400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– </a:t>
            </a:r>
            <a:r>
              <a:rPr lang="en-US" sz="2400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отчий</a:t>
            </a:r>
            <a:r>
              <a:rPr lang="en-US" sz="2400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дом</a:t>
            </a:r>
            <a:r>
              <a:rPr lang="en-US" sz="2400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.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Родина</a:t>
            </a:r>
            <a:r>
              <a:rPr lang="en-US" sz="2400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– </a:t>
            </a:r>
            <a:r>
              <a:rPr lang="en-US" sz="2400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родная</a:t>
            </a:r>
            <a:endParaRPr lang="en-US" sz="2400" i="1" dirty="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Наша</a:t>
            </a:r>
            <a:r>
              <a:rPr lang="en-US" sz="2400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 </a:t>
            </a:r>
            <a:r>
              <a:rPr lang="en-US" sz="2400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сторона</a:t>
            </a:r>
            <a:r>
              <a:rPr lang="en-US" sz="2400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.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Ты</a:t>
            </a:r>
            <a:r>
              <a:rPr lang="en-US" sz="2400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на</a:t>
            </a:r>
            <a:r>
              <a:rPr lang="en-US" sz="2400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всей</a:t>
            </a:r>
            <a:r>
              <a:rPr lang="en-US" sz="2400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планете</a:t>
            </a:r>
            <a:endParaRPr lang="en-US" sz="2400" i="1" dirty="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Лучшая</a:t>
            </a:r>
            <a:r>
              <a:rPr lang="en-US" sz="2400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страна</a:t>
            </a:r>
            <a:r>
              <a:rPr lang="en-US" sz="2400" i="1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.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i="1" dirty="0" smtClean="0">
                <a:solidFill>
                  <a:srgbClr val="000000"/>
                </a:solidFill>
                <a:latin typeface="Brush Script MT" pitchFamily="66" charset="0"/>
                <a:ea typeface="HG Mincho Light J" pitchFamily="2"/>
                <a:cs typeface="Arial Unicode MS" pitchFamily="2"/>
              </a:rPr>
              <a:t>                   </a:t>
            </a:r>
            <a:r>
              <a:rPr lang="en-US" sz="2400" b="1" i="1" dirty="0" smtClean="0">
                <a:solidFill>
                  <a:srgbClr val="000000"/>
                </a:solidFill>
                <a:latin typeface="Brush Script MT" pitchFamily="66" charset="0"/>
                <a:ea typeface="HG Mincho Light J" pitchFamily="2"/>
                <a:cs typeface="Arial Unicode MS" pitchFamily="2"/>
              </a:rPr>
              <a:t>В</a:t>
            </a:r>
            <a:r>
              <a:rPr lang="en-US" sz="2400" b="1" i="1" dirty="0">
                <a:solidFill>
                  <a:srgbClr val="000000"/>
                </a:solidFill>
                <a:latin typeface="Brush Script MT" pitchFamily="66" charset="0"/>
                <a:ea typeface="HG Mincho Light J" pitchFamily="2"/>
                <a:cs typeface="Arial Unicode MS" pitchFamily="2"/>
              </a:rPr>
              <a:t>. </a:t>
            </a:r>
            <a:r>
              <a:rPr lang="en-US" sz="2400" b="1" i="1" dirty="0" err="1">
                <a:solidFill>
                  <a:srgbClr val="000000"/>
                </a:solidFill>
                <a:latin typeface="Brush Script MT" pitchFamily="66" charset="0"/>
                <a:ea typeface="HG Mincho Light J" pitchFamily="2"/>
                <a:cs typeface="Arial Unicode MS" pitchFamily="2"/>
              </a:rPr>
              <a:t>Нестеренко</a:t>
            </a:r>
            <a:endParaRPr lang="en-US" sz="2400" b="1" i="1" dirty="0">
              <a:solidFill>
                <a:srgbClr val="000000"/>
              </a:solidFill>
              <a:latin typeface="Brush Script MT" pitchFamily="66" charset="0"/>
              <a:ea typeface="HG Mincho Light J" pitchFamily="2"/>
              <a:cs typeface="Arial Unicode MS" pitchFamily="2"/>
            </a:endParaRPr>
          </a:p>
          <a:p>
            <a:pPr algn="ctr"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i="1" dirty="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4" y="1142984"/>
            <a:ext cx="5100577" cy="3649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467956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9544" y="489877"/>
            <a:ext cx="7644235" cy="53886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/>
          <a:lstStyle/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9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Для</a:t>
            </a:r>
            <a:r>
              <a:rPr lang="en-US" sz="29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изучения</a:t>
            </a:r>
            <a:r>
              <a:rPr lang="en-US" sz="29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 </a:t>
            </a:r>
            <a:r>
              <a:rPr lang="en-US" sz="29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интереса</a:t>
            </a:r>
            <a:r>
              <a:rPr lang="en-US" sz="29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к </a:t>
            </a:r>
            <a:r>
              <a:rPr lang="en-US" sz="29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книгам</a:t>
            </a:r>
            <a:r>
              <a:rPr lang="en-US" sz="29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кубанских</a:t>
            </a:r>
            <a:r>
              <a:rPr lang="en-US" sz="29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писателей</a:t>
            </a:r>
            <a:r>
              <a:rPr lang="en-US" sz="29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мы</a:t>
            </a:r>
            <a:r>
              <a:rPr lang="en-US" sz="29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провели</a:t>
            </a:r>
            <a:r>
              <a:rPr lang="en-US" sz="29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среди</a:t>
            </a:r>
            <a:r>
              <a:rPr lang="en-US" sz="29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учащихся</a:t>
            </a:r>
            <a:r>
              <a:rPr lang="en-US" sz="29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3-4 </a:t>
            </a:r>
            <a:r>
              <a:rPr lang="en-US" sz="29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классов</a:t>
            </a:r>
            <a:r>
              <a:rPr lang="en-US" sz="29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опрос</a:t>
            </a:r>
            <a:r>
              <a:rPr lang="en-US" sz="29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. </a:t>
            </a:r>
            <a:endParaRPr lang="ru-RU" sz="2900" dirty="0" smtClean="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900" dirty="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71472" y="1857366"/>
          <a:ext cx="8215371" cy="4020122"/>
        </p:xfrm>
        <a:graphic>
          <a:graphicData uri="http://schemas.openxmlformats.org/drawingml/2006/table">
            <a:tbl>
              <a:tblPr/>
              <a:tblGrid>
                <a:gridCol w="3714776"/>
                <a:gridCol w="2786082"/>
                <a:gridCol w="1714513"/>
              </a:tblGrid>
              <a:tr h="211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Вопрос   анкеты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Знают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Не знают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Назовите фамилии кубанских детских писателей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15%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85%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47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Выберите из списка детских писателей фамилии кубанских писателей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40%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60%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47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Какие произведения кубанских писателей вам знакомы (выберите из списка)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30%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70%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Нет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5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Где вы читали эти произведения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-на уроке в классе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-учебник «</a:t>
                      </a:r>
                      <a:r>
                        <a:rPr lang="ru-RU" sz="1200" b="1" dirty="0" err="1">
                          <a:latin typeface="Calibri"/>
                          <a:ea typeface="Calibri"/>
                          <a:cs typeface="Times New Roman"/>
                        </a:rPr>
                        <a:t>Кубановедение</a:t>
                      </a: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-школьная библиотека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-домашняя библиотека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85%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100%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5%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2%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15%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90%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95%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47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Calibri"/>
                          <a:ea typeface="Calibri"/>
                          <a:cs typeface="Times New Roman"/>
                        </a:rPr>
                        <a:t>Хотели бы вы больше узнать о творчестве кубанских писателей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100%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90840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846138"/>
            <a:ext cx="6383338" cy="1143000"/>
          </a:xfrm>
        </p:spPr>
        <p:txBody>
          <a:bodyPr/>
          <a:lstStyle/>
          <a:p>
            <a:pPr lvl="0">
              <a:buNone/>
            </a:pPr>
            <a:r>
              <a:rPr lang="en-US" sz="3600" dirty="0" err="1"/>
              <a:t>Обойщиков</a:t>
            </a:r>
            <a:r>
              <a:rPr lang="en-US" sz="3600" dirty="0"/>
              <a:t>     </a:t>
            </a:r>
            <a:r>
              <a:rPr lang="en-US" sz="3600" dirty="0" err="1"/>
              <a:t>Кронид</a:t>
            </a:r>
            <a:r>
              <a:rPr lang="en-US" sz="3600" dirty="0"/>
              <a:t>                                                                       </a:t>
            </a:r>
            <a:r>
              <a:rPr lang="en-US" sz="3600" dirty="0" err="1"/>
              <a:t>Александрович</a:t>
            </a:r>
            <a:endParaRPr lang="en-US" sz="3600" dirty="0"/>
          </a:p>
        </p:txBody>
      </p:sp>
      <p:sp>
        <p:nvSpPr>
          <p:cNvPr id="5" name="Текст 4"/>
          <p:cNvSpPr txBox="1">
            <a:spLocks noGrp="1"/>
          </p:cNvSpPr>
          <p:nvPr>
            <p:ph type="body" sz="half" idx="4294967295"/>
          </p:nvPr>
        </p:nvSpPr>
        <p:spPr>
          <a:xfrm>
            <a:off x="0" y="2781300"/>
            <a:ext cx="4608513" cy="2697163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en-US" sz="1500" dirty="0"/>
          </a:p>
          <a:p>
            <a:pPr lvl="0">
              <a:buNone/>
            </a:pPr>
            <a:r>
              <a:rPr lang="ru-RU" sz="2000" b="1" i="1" dirty="0" smtClean="0"/>
              <a:t>«</a:t>
            </a:r>
            <a:r>
              <a:rPr lang="en-US" sz="2000" b="1" i="1" dirty="0" err="1" smtClean="0"/>
              <a:t>Мы</a:t>
            </a:r>
            <a:r>
              <a:rPr lang="en-US" sz="2000" b="1" i="1" dirty="0" smtClean="0"/>
              <a:t> </a:t>
            </a:r>
            <a:r>
              <a:rPr lang="en-US" sz="2000" b="1" i="1" dirty="0" err="1"/>
              <a:t>шли</a:t>
            </a:r>
            <a:r>
              <a:rPr lang="en-US" sz="2000" b="1" i="1" dirty="0"/>
              <a:t> в </a:t>
            </a:r>
            <a:r>
              <a:rPr lang="en-US" sz="2000" b="1" i="1" dirty="0" err="1"/>
              <a:t>бои</a:t>
            </a:r>
            <a:r>
              <a:rPr lang="en-US" sz="2000" b="1" i="1" dirty="0"/>
              <a:t> </a:t>
            </a:r>
            <a:r>
              <a:rPr lang="en-US" sz="2000" b="1" i="1" dirty="0" err="1"/>
              <a:t>не</a:t>
            </a:r>
            <a:r>
              <a:rPr lang="en-US" sz="2000" b="1" i="1" dirty="0"/>
              <a:t> </a:t>
            </a:r>
            <a:r>
              <a:rPr lang="en-US" sz="2000" b="1" i="1" dirty="0" err="1"/>
              <a:t>для</a:t>
            </a:r>
            <a:r>
              <a:rPr lang="en-US" sz="2000" b="1" i="1" dirty="0"/>
              <a:t> </a:t>
            </a:r>
            <a:r>
              <a:rPr lang="en-US" sz="2000" b="1" i="1" dirty="0" err="1"/>
              <a:t>наживы</a:t>
            </a:r>
            <a:r>
              <a:rPr lang="en-US" sz="2000" b="1" i="1" dirty="0"/>
              <a:t>,</a:t>
            </a:r>
          </a:p>
          <a:p>
            <a:pPr lvl="0">
              <a:buNone/>
            </a:pPr>
            <a:r>
              <a:rPr lang="en-US" sz="2000" b="1" i="1" dirty="0" err="1"/>
              <a:t>Нам</a:t>
            </a:r>
            <a:r>
              <a:rPr lang="en-US" sz="2000" b="1" i="1" dirty="0"/>
              <a:t> </a:t>
            </a:r>
            <a:r>
              <a:rPr lang="en-US" sz="2000" b="1" i="1" dirty="0" err="1"/>
              <a:t>не</a:t>
            </a:r>
            <a:r>
              <a:rPr lang="en-US" sz="2000" b="1" i="1" dirty="0"/>
              <a:t> </a:t>
            </a:r>
            <a:r>
              <a:rPr lang="en-US" sz="2000" b="1" i="1" dirty="0" err="1"/>
              <a:t>нужны</a:t>
            </a:r>
            <a:r>
              <a:rPr lang="en-US" sz="2000" b="1" i="1" dirty="0"/>
              <a:t> </a:t>
            </a:r>
            <a:r>
              <a:rPr lang="en-US" sz="2000" b="1" i="1" dirty="0" err="1"/>
              <a:t>похвал</a:t>
            </a:r>
            <a:r>
              <a:rPr lang="en-US" sz="2000" b="1" i="1" dirty="0"/>
              <a:t> </a:t>
            </a:r>
            <a:r>
              <a:rPr lang="en-US" sz="2000" b="1" i="1" dirty="0" err="1"/>
              <a:t>слова</a:t>
            </a:r>
            <a:r>
              <a:rPr lang="en-US" sz="2000" b="1" i="1" dirty="0"/>
              <a:t>.</a:t>
            </a:r>
          </a:p>
          <a:p>
            <a:pPr lvl="0">
              <a:buNone/>
            </a:pPr>
            <a:r>
              <a:rPr lang="en-US" sz="2000" b="1" i="1" dirty="0"/>
              <a:t>И </a:t>
            </a:r>
            <a:r>
              <a:rPr lang="en-US" sz="2000" b="1" i="1" dirty="0" err="1"/>
              <a:t>суть</a:t>
            </a:r>
            <a:r>
              <a:rPr lang="en-US" sz="2000" b="1" i="1" dirty="0"/>
              <a:t> </a:t>
            </a:r>
            <a:r>
              <a:rPr lang="en-US" sz="2000" b="1" i="1" dirty="0" err="1"/>
              <a:t>не</a:t>
            </a:r>
            <a:r>
              <a:rPr lang="en-US" sz="2000" b="1" i="1" dirty="0"/>
              <a:t> в </a:t>
            </a:r>
            <a:r>
              <a:rPr lang="en-US" sz="2000" b="1" i="1" dirty="0" err="1"/>
              <a:t>том</a:t>
            </a:r>
            <a:r>
              <a:rPr lang="en-US" sz="2000" b="1" i="1" dirty="0"/>
              <a:t>, </a:t>
            </a:r>
            <a:r>
              <a:rPr lang="en-US" sz="2000" b="1" i="1" dirty="0" err="1"/>
              <a:t>что</a:t>
            </a:r>
            <a:r>
              <a:rPr lang="en-US" sz="2000" b="1" i="1" dirty="0"/>
              <a:t> </a:t>
            </a:r>
            <a:r>
              <a:rPr lang="en-US" sz="2000" b="1" i="1" dirty="0" err="1"/>
              <a:t>сами</a:t>
            </a:r>
            <a:r>
              <a:rPr lang="en-US" sz="2000" b="1" i="1" dirty="0"/>
              <a:t> </a:t>
            </a:r>
            <a:r>
              <a:rPr lang="en-US" sz="2000" b="1" i="1" dirty="0" err="1"/>
              <a:t>живы</a:t>
            </a:r>
            <a:r>
              <a:rPr lang="en-US" sz="2000" b="1" i="1" dirty="0"/>
              <a:t>,</a:t>
            </a:r>
          </a:p>
          <a:p>
            <a:pPr lvl="0">
              <a:buNone/>
            </a:pPr>
            <a:r>
              <a:rPr lang="en-US" sz="2000" b="1" i="1" dirty="0"/>
              <a:t>А в </a:t>
            </a:r>
            <a:r>
              <a:rPr lang="en-US" sz="2000" b="1" i="1" dirty="0" err="1"/>
              <a:t>том</a:t>
            </a:r>
            <a:r>
              <a:rPr lang="en-US" sz="2000" b="1" i="1" dirty="0"/>
              <a:t>, </a:t>
            </a:r>
            <a:r>
              <a:rPr lang="en-US" sz="2000" b="1" i="1" dirty="0" err="1"/>
              <a:t>что</a:t>
            </a:r>
            <a:r>
              <a:rPr lang="en-US" sz="2000" b="1" i="1" dirty="0"/>
              <a:t> </a:t>
            </a:r>
            <a:r>
              <a:rPr lang="en-US" sz="2000" b="1" i="1" dirty="0" err="1"/>
              <a:t>Родина</a:t>
            </a:r>
            <a:r>
              <a:rPr lang="en-US" sz="2000" b="1" i="1" dirty="0"/>
              <a:t> </a:t>
            </a:r>
            <a:r>
              <a:rPr lang="en-US" sz="2000" b="1" i="1" dirty="0" err="1"/>
              <a:t>жива</a:t>
            </a:r>
            <a:r>
              <a:rPr lang="en-US" sz="2000" b="1" i="1" dirty="0" smtClean="0"/>
              <a:t>.</a:t>
            </a:r>
            <a:r>
              <a:rPr lang="ru-RU" sz="2000" b="1" i="1" dirty="0" smtClean="0"/>
              <a:t>»</a:t>
            </a:r>
            <a:endParaRPr lang="en-US" sz="2000" b="1" i="1" dirty="0"/>
          </a:p>
          <a:p>
            <a:pPr lvl="0">
              <a:buNone/>
            </a:pPr>
            <a:endParaRPr lang="en-US" sz="1500" dirty="0"/>
          </a:p>
          <a:p>
            <a:pPr lvl="0">
              <a:buNone/>
            </a:pPr>
            <a:endParaRPr lang="en-US" sz="15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44008" y="2492896"/>
            <a:ext cx="4240136" cy="2881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1103549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897063"/>
            <a:ext cx="3908425" cy="2216150"/>
          </a:xfr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dirty="0" err="1" smtClean="0"/>
              <a:t>Виталий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 </a:t>
            </a:r>
            <a:r>
              <a:rPr lang="en-US" dirty="0" err="1"/>
              <a:t>Петрович</a:t>
            </a:r>
            <a:r>
              <a:rPr lang="en-US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err="1" smtClean="0"/>
              <a:t>Бардадым</a:t>
            </a:r>
            <a:endParaRPr lang="en-US" dirty="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06925" y="404813"/>
            <a:ext cx="4537075" cy="6227762"/>
          </a:xfrm>
        </p:spPr>
      </p:pic>
      <p:sp>
        <p:nvSpPr>
          <p:cNvPr id="5" name="TextBox 4"/>
          <p:cNvSpPr txBox="1"/>
          <p:nvPr/>
        </p:nvSpPr>
        <p:spPr>
          <a:xfrm>
            <a:off x="587633" y="1787199"/>
            <a:ext cx="4477673" cy="232561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/>
          <a:lstStyle/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dirty="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61055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79535" y="1142648"/>
            <a:ext cx="3417972" cy="461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02634" y="1190686"/>
            <a:ext cx="3396507" cy="45177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9398304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644</TotalTime>
  <Words>908</Words>
  <Application>Microsoft Office PowerPoint</Application>
  <PresentationFormat>Экран (4:3)</PresentationFormat>
  <Paragraphs>169</Paragraphs>
  <Slides>31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Воздушный поток</vt:lpstr>
      <vt:lpstr> </vt:lpstr>
      <vt:lpstr>Цель проекта:</vt:lpstr>
      <vt:lpstr>Задачи проекта:</vt:lpstr>
      <vt:lpstr>Методы исследования</vt:lpstr>
      <vt:lpstr>Слайд 5</vt:lpstr>
      <vt:lpstr>Слайд 6</vt:lpstr>
      <vt:lpstr>Обойщиков     Кронид                                                                       Александрович</vt:lpstr>
      <vt:lpstr>Виталий  Петрович  Бардадым</vt:lpstr>
      <vt:lpstr>Слайд 9</vt:lpstr>
      <vt:lpstr>Виталий Борисович  Бакалдин</vt:lpstr>
      <vt:lpstr>“Я не рос среди берёз”</vt:lpstr>
      <vt:lpstr>Слайд 12</vt:lpstr>
      <vt:lpstr>Неподоба Вадим Петрович</vt:lpstr>
      <vt:lpstr>Слайд 14</vt:lpstr>
      <vt:lpstr>Владимир Дмитриевич Нестеренко</vt:lpstr>
      <vt:lpstr>Слайд 16</vt:lpstr>
      <vt:lpstr>Иван Фёдорович Варавва</vt:lpstr>
      <vt:lpstr>Слайд 18</vt:lpstr>
      <vt:lpstr>Татьяна Ивановна Кулик</vt:lpstr>
      <vt:lpstr>Мирошникова  Любовь   Кимовна</vt:lpstr>
      <vt:lpstr>Знакомясь с биографией и произведениями писателей мы решили составить краткий очерк о них. Полученные сведения мы оформили в виде газеты.</vt:lpstr>
      <vt:lpstr>Слайд 22</vt:lpstr>
      <vt:lpstr>В школьной библиотеке</vt:lpstr>
      <vt:lpstr>Слайд 24</vt:lpstr>
      <vt:lpstr>Слайд 25</vt:lpstr>
      <vt:lpstr>Слайд 26</vt:lpstr>
      <vt:lpstr>Слайд 27</vt:lpstr>
      <vt:lpstr>В библиотеке А. П. Гайдара           </vt:lpstr>
      <vt:lpstr>Слайд 29</vt:lpstr>
      <vt:lpstr>Заключение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</dc:creator>
  <cp:lastModifiedBy>Ad_Astra</cp:lastModifiedBy>
  <cp:revision>20</cp:revision>
  <dcterms:created xsi:type="dcterms:W3CDTF">2014-03-09T16:52:18Z</dcterms:created>
  <dcterms:modified xsi:type="dcterms:W3CDTF">2014-12-17T10:17:24Z</dcterms:modified>
</cp:coreProperties>
</file>