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46" r:id="rId2"/>
    <p:sldId id="364" r:id="rId3"/>
    <p:sldId id="362" r:id="rId4"/>
    <p:sldId id="372" r:id="rId5"/>
    <p:sldId id="357" r:id="rId6"/>
    <p:sldId id="367" r:id="rId7"/>
    <p:sldId id="366" r:id="rId8"/>
    <p:sldId id="401" r:id="rId9"/>
    <p:sldId id="373" r:id="rId10"/>
    <p:sldId id="374" r:id="rId11"/>
    <p:sldId id="375" r:id="rId12"/>
    <p:sldId id="389" r:id="rId13"/>
    <p:sldId id="361" r:id="rId14"/>
    <p:sldId id="384" r:id="rId15"/>
    <p:sldId id="385" r:id="rId16"/>
    <p:sldId id="383" r:id="rId17"/>
    <p:sldId id="400" r:id="rId18"/>
    <p:sldId id="40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CFD8"/>
    <a:srgbClr val="D8E2E8"/>
    <a:srgbClr val="9FB7C5"/>
    <a:srgbClr val="A3D7F7"/>
    <a:srgbClr val="CCECFF"/>
    <a:srgbClr val="0091EA"/>
    <a:srgbClr val="00B0F0"/>
    <a:srgbClr val="FF0000"/>
    <a:srgbClr val="00B415"/>
    <a:srgbClr val="FFC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049" autoAdjust="0"/>
    <p:restoredTop sz="94660"/>
  </p:normalViewPr>
  <p:slideViewPr>
    <p:cSldViewPr>
      <p:cViewPr varScale="1">
        <p:scale>
          <a:sx n="106" d="100"/>
          <a:sy n="106" d="100"/>
        </p:scale>
        <p:origin x="-18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369494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smtClean="0"/>
              <a:t>Тема и содержание инновационного проекта соответствуют задачам государственной политики в сфере образования. Данные задачи сформулированы в федеральных документах:</a:t>
            </a: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926968-B7BE-4BB7-836E-D81351909940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1316880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928794" y="1214422"/>
            <a:ext cx="5181600" cy="1000132"/>
          </a:xfrm>
          <a:effectLst>
            <a:outerShdw dist="17961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Отчет о реализации проекта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краевой инновационной площадки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МОБУ Гимназии № 9 имени Н.Островского г.Сочи, получившей статус в 2014 г. и завершающей свою деятельность по площадке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43042" y="5286388"/>
            <a:ext cx="5181600" cy="685800"/>
          </a:xfrm>
          <a:effectLst>
            <a:outerShdw dist="17961" dir="2700000" algn="ctr" rotWithShape="0">
              <a:schemeClr val="bg2"/>
            </a:outerShdw>
          </a:effectLst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г. Краснодар</a:t>
            </a:r>
          </a:p>
          <a:p>
            <a:pPr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06.02.2018 г.</a:t>
            </a:r>
            <a:endParaRPr lang="en-US" sz="2000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000132" y="2643182"/>
            <a:ext cx="707233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Тема проекта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"Организация проектно-исследовательской деятельности в ОО и управление ее развитием"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214290"/>
            <a:ext cx="7910522" cy="715963"/>
          </a:xfrm>
        </p:spPr>
        <p:txBody>
          <a:bodyPr>
            <a:normAutofit fontScale="90000"/>
          </a:bodyPr>
          <a:lstStyle/>
          <a:p>
            <a:r>
              <a:rPr lang="ru-RU" sz="3500" b="1" dirty="0" smtClean="0">
                <a:solidFill>
                  <a:schemeClr val="accent1">
                    <a:lumMod val="75000"/>
                  </a:schemeClr>
                </a:solidFill>
              </a:rPr>
              <a:t>Создание модели организации проектной и учебно-исследовательской деятельности</a:t>
            </a:r>
            <a:endParaRPr lang="en-US" sz="3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1425969" y="2283166"/>
            <a:ext cx="4214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Результативность : достижение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Стрелка углом 6"/>
          <p:cNvSpPr/>
          <p:nvPr/>
        </p:nvSpPr>
        <p:spPr>
          <a:xfrm>
            <a:off x="285720" y="428604"/>
            <a:ext cx="571504" cy="92869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57356" y="1142984"/>
            <a:ext cx="70723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</a:rPr>
              <a:t> групповой  «</a:t>
            </a:r>
            <a:r>
              <a:rPr lang="ru-RU" sz="2400" b="1" dirty="0" err="1" smtClean="0">
                <a:solidFill>
                  <a:srgbClr val="0070C0"/>
                </a:solidFill>
              </a:rPr>
              <a:t>онлайн</a:t>
            </a:r>
            <a:r>
              <a:rPr lang="ru-RU" sz="2400" b="1" dirty="0" smtClean="0">
                <a:solidFill>
                  <a:srgbClr val="0070C0"/>
                </a:solidFill>
              </a:rPr>
              <a:t>»-проект</a:t>
            </a:r>
            <a:r>
              <a:rPr lang="ru-RU" sz="2400" dirty="0" smtClean="0"/>
              <a:t>,  3 часа, отсутствие подготовки, использование всех доступных ресурсов, предваряет индивидуальную защиту:</a:t>
            </a:r>
          </a:p>
          <a:p>
            <a:r>
              <a:rPr lang="ru-RU" sz="2400" dirty="0" smtClean="0"/>
              <a:t>9 классы , темы разрабатываются учителями, предлагаются на выбор группе;</a:t>
            </a:r>
          </a:p>
          <a:p>
            <a:r>
              <a:rPr lang="ru-RU" sz="2400" dirty="0" smtClean="0"/>
              <a:t>10 классы, предлагаются проблемы, загадки, незаконченные формулы, цитаты, предметы, иллюстрации – по выбору группы формулируется тема.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</a:rPr>
              <a:t> коллективные проекты социального и воспитательного характера </a:t>
            </a:r>
            <a:r>
              <a:rPr lang="ru-RU" sz="2400" dirty="0" smtClean="0"/>
              <a:t>(для классов и параллелей),  актуальные темы предлагаются рабочей группой педагогов, утверждаются  решением педагогического совета.</a:t>
            </a:r>
            <a:endParaRPr lang="ru-RU" sz="2400" dirty="0"/>
          </a:p>
        </p:txBody>
      </p:sp>
      <p:pic>
        <p:nvPicPr>
          <p:cNvPr id="34818" name="Picture 2" descr="C:\Users\BC11~1\AppData\Local\Temp\IMG-20180204-WA0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8" y="5857916"/>
            <a:ext cx="1500162" cy="1000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214290"/>
            <a:ext cx="7910522" cy="71596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Создание модели организации проектной и учебно-исследовательской деятельности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1425969" y="2283166"/>
            <a:ext cx="4214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Результативность : достижение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Стрелка углом 6"/>
          <p:cNvSpPr/>
          <p:nvPr/>
        </p:nvSpPr>
        <p:spPr>
          <a:xfrm>
            <a:off x="285720" y="428604"/>
            <a:ext cx="571504" cy="92869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57356" y="928670"/>
            <a:ext cx="70723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Механизм формирования метапредметных результатов</a:t>
            </a:r>
          </a:p>
          <a:p>
            <a:pPr algn="ctr"/>
            <a:endParaRPr lang="ru-RU" sz="24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400" b="1" dirty="0" err="1" smtClean="0"/>
              <a:t>Портфолио</a:t>
            </a:r>
            <a:r>
              <a:rPr lang="ru-RU" sz="2400" b="1" dirty="0" smtClean="0"/>
              <a:t> методических и оценочных материалов для учащихся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5357818" y="1785926"/>
            <a:ext cx="14287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357818" y="2857496"/>
            <a:ext cx="14287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928794" y="3072348"/>
            <a:ext cx="67151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Протокол выбора предмета для проекта с инструкцией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Памятка подготовки индивидуального проекта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План подготовки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Экспертные карты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Анкеты рефлексии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Вкладыш в личное дело учащегося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Рейтинговая таблица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Банк тем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Банк  готовых работ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Сотрудничество с организациями основного и дополнительного образования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Общеобразовательные организации:</a:t>
            </a:r>
          </a:p>
          <a:p>
            <a:r>
              <a:rPr lang="ru-RU" sz="2400" dirty="0" smtClean="0"/>
              <a:t>ГБОУ № 2033 - г. Москва , </a:t>
            </a:r>
          </a:p>
          <a:p>
            <a:r>
              <a:rPr lang="ru-RU" sz="2400" dirty="0" smtClean="0"/>
              <a:t>гимназия № 1 - г. Волгоград ; </a:t>
            </a:r>
          </a:p>
          <a:p>
            <a:r>
              <a:rPr lang="ru-RU" sz="2400" dirty="0" smtClean="0"/>
              <a:t>4 ОО г. Сочи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Организации дополнительного образования:</a:t>
            </a:r>
          </a:p>
          <a:p>
            <a:r>
              <a:rPr lang="ru-RU" sz="2400" dirty="0" smtClean="0"/>
              <a:t>Центр молодежной политики Сочи – г.Краснодар,</a:t>
            </a:r>
          </a:p>
          <a:p>
            <a:r>
              <a:rPr lang="ru-RU" sz="2400" dirty="0" smtClean="0"/>
              <a:t>Эколого-биологический центр,</a:t>
            </a:r>
          </a:p>
          <a:p>
            <a:r>
              <a:rPr lang="ru-RU" sz="2400" dirty="0" smtClean="0"/>
              <a:t>Центр дополнительного образования </a:t>
            </a:r>
            <a:r>
              <a:rPr lang="ru-RU" sz="2400" dirty="0" err="1" smtClean="0"/>
              <a:t>Хостинского</a:t>
            </a:r>
            <a:r>
              <a:rPr lang="ru-RU" sz="2400" dirty="0" smtClean="0"/>
              <a:t> района,</a:t>
            </a:r>
          </a:p>
          <a:p>
            <a:r>
              <a:rPr lang="ru-RU" sz="2400" dirty="0" smtClean="0"/>
              <a:t>Центр творческого развития и гуманитарного образования,</a:t>
            </a:r>
          </a:p>
          <a:p>
            <a:r>
              <a:rPr lang="ru-RU" sz="2400" dirty="0" smtClean="0"/>
              <a:t>Образовательный центр «Сириус» -  г. Сочи.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 l="32422" t="8333" r="33593" b="48611"/>
          <a:stretch>
            <a:fillRect/>
          </a:stretch>
        </p:blipFill>
        <p:spPr bwMode="auto">
          <a:xfrm>
            <a:off x="2664965" y="1214422"/>
            <a:ext cx="6479034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 rot="16200000">
            <a:off x="-1355757" y="2211373"/>
            <a:ext cx="4138626" cy="715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Сетевое сотрудничество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42910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Соглашения с 18 ОО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1670" y="1857364"/>
            <a:ext cx="428628" cy="15696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о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ч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и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 rot="16200000">
            <a:off x="-1355757" y="2211373"/>
            <a:ext cx="4138626" cy="715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Сетевое сотрудничество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42910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Сетевые мероприятия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22" name="Picture 2" descr="C:\Users\Ильницкая ЕП\Desktop\РАЗВИТИЕ ШКОЛЫ\КИП\17-18\отчет\фото\20180109_1354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54" y="1180042"/>
            <a:ext cx="7467546" cy="5677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 rot="16200000">
            <a:off x="-1355757" y="2211373"/>
            <a:ext cx="4138626" cy="715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Сетевое сотрудничество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2" y="142852"/>
            <a:ext cx="3286148" cy="64294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Сетевые мероприятия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1746" name="Picture 2" descr="C:\Users\Ильницкая ЕП\Desktop\РАЗВИТИЕ ШКОЛЫ\КИП\17-18\отчет\фото\20180109_135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42852"/>
            <a:ext cx="6173058" cy="6577873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3500430" y="3429000"/>
            <a:ext cx="4643470" cy="7143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4000496" y="4786322"/>
            <a:ext cx="5000660" cy="7143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357554" y="5143512"/>
            <a:ext cx="1000132" cy="158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3286116" y="1857364"/>
            <a:ext cx="5643602" cy="7143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643834" y="1500174"/>
            <a:ext cx="1285884" cy="158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71670" y="1857364"/>
            <a:ext cx="428628" cy="230832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Мо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с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к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 rot="16200000">
            <a:off x="-1355757" y="2787655"/>
            <a:ext cx="4138626" cy="715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Сетевое сотрудничество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43042" y="71422"/>
            <a:ext cx="278608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Сетевые мероприятия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 l="31641" t="6250" r="32812" b="3472"/>
          <a:stretch>
            <a:fillRect/>
          </a:stretch>
        </p:blipFill>
        <p:spPr bwMode="auto">
          <a:xfrm>
            <a:off x="4271994" y="0"/>
            <a:ext cx="480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5984" y="1857364"/>
            <a:ext cx="428628" cy="230832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Мо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с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к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Результативность. Статистика.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Мониторинг участия в муниципальном этапе НПК «Первые шаги в науку»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6833479"/>
              </p:ext>
            </p:extLst>
          </p:nvPr>
        </p:nvGraphicFramePr>
        <p:xfrm>
          <a:off x="428596" y="1643051"/>
          <a:ext cx="8143932" cy="4929221"/>
        </p:xfrm>
        <a:graphic>
          <a:graphicData uri="http://schemas.openxmlformats.org/drawingml/2006/table">
            <a:tbl>
              <a:tblPr/>
              <a:tblGrid>
                <a:gridCol w="2035344"/>
                <a:gridCol w="2036196"/>
                <a:gridCol w="2036196"/>
                <a:gridCol w="2036196"/>
              </a:tblGrid>
              <a:tr h="1344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Год/Этапы участия</a:t>
                      </a:r>
                      <a:endParaRPr lang="ru-RU" sz="12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Подано заявок</a:t>
                      </a:r>
                      <a:endParaRPr lang="ru-RU" sz="12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Прошли на очный этап</a:t>
                      </a:r>
                      <a:endParaRPr lang="ru-RU" sz="12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Получили призовые места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2010-2011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10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2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2011-2012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14</a:t>
                      </a:r>
                      <a:endParaRPr lang="ru-RU" sz="12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4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2012-2013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25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3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2013 - 2014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28</a:t>
                      </a:r>
                      <a:endParaRPr lang="ru-RU" sz="12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6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2014 -2015</a:t>
                      </a:r>
                      <a:endParaRPr lang="ru-RU" sz="12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9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9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3</a:t>
                      </a:r>
                      <a:endParaRPr lang="ru-RU" sz="12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ourier New"/>
                        </a:rPr>
                        <a:t>2015-2016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ourier New"/>
                        </a:rPr>
                        <a:t>39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ourier New"/>
                        </a:rPr>
                        <a:t>28 (26)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12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4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ourier New"/>
                        </a:rPr>
                        <a:t>2016-2017</a:t>
                      </a:r>
                      <a:endParaRPr lang="ru-RU" sz="1200" b="1">
                        <a:solidFill>
                          <a:schemeClr val="accent1">
                            <a:lumMod val="75000"/>
                          </a:schemeClr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ourier New"/>
                        </a:rPr>
                        <a:t>31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ourier New"/>
                        </a:rPr>
                        <a:t>15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8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4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ourier New"/>
                        </a:rPr>
                        <a:t>2017-2018</a:t>
                      </a:r>
                      <a:endParaRPr lang="ru-RU" sz="1200" b="1">
                        <a:solidFill>
                          <a:schemeClr val="accent1">
                            <a:lumMod val="75000"/>
                          </a:schemeClr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ourier New"/>
                        </a:rPr>
                        <a:t>52</a:t>
                      </a:r>
                      <a:endParaRPr lang="ru-RU" sz="1200" b="1">
                        <a:solidFill>
                          <a:schemeClr val="accent1">
                            <a:lumMod val="75000"/>
                          </a:schemeClr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ourier New"/>
                        </a:rPr>
                        <a:t>32 (31)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18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Апробация и диссеминация результатов деятельности КИП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1174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Тиражирование опыта </a:t>
            </a:r>
            <a:r>
              <a:rPr lang="ru-RU" dirty="0" smtClean="0">
                <a:solidFill>
                  <a:srgbClr val="0070C0"/>
                </a:solidFill>
              </a:rPr>
              <a:t>в печатных формах </a:t>
            </a:r>
            <a:r>
              <a:rPr lang="ru-RU" dirty="0" smtClean="0"/>
              <a:t>(6 опубликованных статей)</a:t>
            </a:r>
          </a:p>
          <a:p>
            <a:r>
              <a:rPr lang="ru-RU" dirty="0" smtClean="0"/>
              <a:t>Создание </a:t>
            </a:r>
            <a:r>
              <a:rPr lang="ru-RU" dirty="0" smtClean="0">
                <a:solidFill>
                  <a:srgbClr val="0070C0"/>
                </a:solidFill>
              </a:rPr>
              <a:t>видеоролика</a:t>
            </a:r>
          </a:p>
          <a:p>
            <a:r>
              <a:rPr lang="ru-RU" dirty="0" smtClean="0"/>
              <a:t>Проведение </a:t>
            </a:r>
            <a:r>
              <a:rPr lang="ru-RU" dirty="0" smtClean="0">
                <a:solidFill>
                  <a:srgbClr val="0070C0"/>
                </a:solidFill>
              </a:rPr>
              <a:t>вебинаров</a:t>
            </a:r>
            <a:r>
              <a:rPr lang="ru-RU" dirty="0" smtClean="0"/>
              <a:t> с сетевым сообществом (14 мероприятий: занятия и выступления учителей)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Очные массовые мероприятия </a:t>
            </a:r>
            <a:r>
              <a:rPr lang="ru-RU" dirty="0" smtClean="0"/>
              <a:t>– 14 событий за 3 года (образовательные гостевые экскурсии, методические семинары, </a:t>
            </a:r>
            <a:r>
              <a:rPr lang="ru-RU" dirty="0" err="1" smtClean="0"/>
              <a:t>стажировочные</a:t>
            </a:r>
            <a:r>
              <a:rPr lang="ru-RU" dirty="0" smtClean="0"/>
              <a:t> поездки, конференции на муниципальном, краевом и межрегиональном уровне)</a:t>
            </a:r>
          </a:p>
          <a:p>
            <a:r>
              <a:rPr lang="ru-RU" dirty="0" smtClean="0"/>
              <a:t>Заключены </a:t>
            </a:r>
            <a:r>
              <a:rPr lang="ru-RU" dirty="0" smtClean="0">
                <a:solidFill>
                  <a:srgbClr val="0070C0"/>
                </a:solidFill>
              </a:rPr>
              <a:t>18 соглашений </a:t>
            </a:r>
            <a:r>
              <a:rPr lang="ru-RU" dirty="0" smtClean="0"/>
              <a:t>о сотрудничестве</a:t>
            </a:r>
          </a:p>
          <a:p>
            <a:r>
              <a:rPr lang="ru-RU" dirty="0" smtClean="0"/>
              <a:t>Встреча сетевых партнеров в апреле 2018 г.(ученики, учителя, администрация)- </a:t>
            </a:r>
            <a:r>
              <a:rPr lang="ru-RU" b="1" dirty="0" smtClean="0">
                <a:solidFill>
                  <a:srgbClr val="0070C0"/>
                </a:solidFill>
              </a:rPr>
              <a:t>перспектива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6372200" y="5355546"/>
            <a:ext cx="2232248" cy="680939"/>
          </a:xfrm>
          <a:prstGeom prst="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1571604" y="142852"/>
            <a:ext cx="6696075" cy="50006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ru-RU" altLang="ko-KR" sz="3500" b="1" dirty="0" smtClean="0">
                <a:solidFill>
                  <a:schemeClr val="accent1">
                    <a:lumMod val="75000"/>
                  </a:schemeClr>
                </a:solidFill>
                <a:ea typeface="굴림" pitchFamily="34" charset="-127"/>
              </a:rPr>
              <a:t>Оценка качества инновации</a:t>
            </a:r>
            <a:endParaRPr kumimoji="1" lang="en-US" altLang="ko-KR" sz="3500" b="1" dirty="0">
              <a:solidFill>
                <a:schemeClr val="accent1">
                  <a:lumMod val="75000"/>
                </a:schemeClr>
              </a:solidFill>
              <a:ea typeface="굴림" pitchFamily="34" charset="-127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714357"/>
          <a:ext cx="8643998" cy="55917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57520"/>
                <a:gridCol w="2714644"/>
                <a:gridCol w="3071834"/>
              </a:tblGrid>
              <a:tr h="5320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Критерий измерения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Показатель </a:t>
                      </a:r>
                      <a:endParaRPr lang="ru-RU" sz="20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Средства измерения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8580" marR="68580" marT="0" marB="0"/>
                </a:tc>
              </a:tr>
              <a:tr h="1047586"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Планируемая результативность</a:t>
                      </a:r>
                      <a:endParaRPr lang="ru-RU" sz="2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Достигнута цель; выполнены все задачи.</a:t>
                      </a:r>
                      <a:endParaRPr lang="ru-RU" sz="2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Сопоставление с плановыми задачами и критериями</a:t>
                      </a:r>
                      <a:endParaRPr lang="ru-RU" sz="2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10475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Эффекты (незапланированные результаты)</a:t>
                      </a:r>
                      <a:endParaRPr lang="ru-RU" sz="2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tx2"/>
                          </a:solidFill>
                          <a:latin typeface="Times New Roman"/>
                          <a:ea typeface="Courier New"/>
                        </a:rPr>
                        <a:t>Наличие </a:t>
                      </a:r>
                      <a:r>
                        <a:rPr lang="ru-RU" sz="2200" b="1" dirty="0" smtClean="0">
                          <a:solidFill>
                            <a:schemeClr val="tx2"/>
                          </a:solidFill>
                          <a:latin typeface="Times New Roman"/>
                          <a:ea typeface="Courier New"/>
                        </a:rPr>
                        <a:t>эффектов</a:t>
                      </a:r>
                      <a:endParaRPr lang="ru-RU" sz="2200" b="1" dirty="0">
                        <a:solidFill>
                          <a:schemeClr val="tx2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Наблюдение, опросы, эксперименты, анализ статистических данных</a:t>
                      </a:r>
                      <a:endParaRPr lang="ru-RU" sz="22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1687777"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Инновационная активность: учителя, ученики, родители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87% /85%/40%</a:t>
                      </a:r>
                    </a:p>
                    <a:p>
                      <a:r>
                        <a:rPr lang="ru-RU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положительного и отрицательного мнения ; 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Наблюдение, опросы, диагностики, сравнение данных</a:t>
                      </a:r>
                      <a:endParaRPr lang="ru-RU" sz="2200" b="1" dirty="0"/>
                    </a:p>
                  </a:txBody>
                  <a:tcPr/>
                </a:tc>
              </a:tr>
              <a:tr h="10475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Степень изменяемости проектной основы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Около 20 %</a:t>
                      </a:r>
                      <a:endParaRPr lang="ru-R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Сопоставление плановых и  итоговых  нововведений</a:t>
                      </a:r>
                      <a:endParaRPr lang="ru-RU" sz="2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1571604" y="142852"/>
            <a:ext cx="6696075" cy="50006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ru-RU" altLang="ko-KR" sz="3500" b="1" dirty="0" smtClean="0">
                <a:solidFill>
                  <a:schemeClr val="accent1">
                    <a:lumMod val="75000"/>
                  </a:schemeClr>
                </a:solidFill>
                <a:ea typeface="굴림" pitchFamily="34" charset="-127"/>
              </a:rPr>
              <a:t>Оценка качества инновации</a:t>
            </a:r>
            <a:endParaRPr kumimoji="1" lang="en-US" altLang="ko-KR" sz="3500" b="1" dirty="0">
              <a:solidFill>
                <a:schemeClr val="accent1">
                  <a:lumMod val="75000"/>
                </a:schemeClr>
              </a:solidFill>
              <a:ea typeface="굴림" pitchFamily="34" charset="-127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616959"/>
          <a:ext cx="8715435" cy="602675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28892"/>
                <a:gridCol w="3429024"/>
                <a:gridCol w="2857519"/>
              </a:tblGrid>
              <a:tr h="680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Критерий измерения</a:t>
                      </a:r>
                      <a:endParaRPr lang="ru-RU" sz="24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Показатель </a:t>
                      </a:r>
                      <a:endParaRPr lang="ru-RU" sz="24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Средства измерения</a:t>
                      </a:r>
                      <a:endParaRPr lang="ru-RU" sz="24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8580" marR="68580" marT="0" marB="0"/>
                </a:tc>
              </a:tr>
              <a:tr h="1559387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0000"/>
                          </a:solidFill>
                          <a:latin typeface="+mn-lt"/>
                          <a:ea typeface="Courier New"/>
                        </a:rPr>
                        <a:t>Образование новых идей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0000"/>
                          </a:solidFill>
                          <a:latin typeface="+mn-lt"/>
                          <a:ea typeface="Courier New"/>
                        </a:rPr>
                        <a:t>Определены тематические направления новых проектов: кадры, ВСОКО, одаренные дети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0000"/>
                          </a:solidFill>
                          <a:latin typeface="+mn-lt"/>
                          <a:ea typeface="Courier New"/>
                        </a:rPr>
                        <a:t>Анализ фактических данных (темы, стратегические задачи, ресурсы, события)</a:t>
                      </a:r>
                    </a:p>
                  </a:txBody>
                  <a:tcPr marL="68580" marR="68580" marT="0" marB="0"/>
                </a:tc>
              </a:tr>
              <a:tr h="1956322">
                <a:tc>
                  <a:txBody>
                    <a:bodyPr/>
                    <a:lstStyle/>
                    <a:p>
                      <a:pPr algn="l"/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Востребованность </a:t>
                      </a:r>
                      <a:r>
                        <a:rPr lang="ru-RU" sz="2200" b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инновации</a:t>
                      </a:r>
                      <a:endParaRPr lang="ru-RU" sz="2200" b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-Развитие сетевого сотрудничества</a:t>
                      </a:r>
                    </a:p>
                    <a:p>
                      <a:pPr algn="l"/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-Развитие инновационного аспекта в современной стратегии образования.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документов (Соглашения, приказы), анализ запросов и предложений.</a:t>
                      </a:r>
                      <a:endParaRPr lang="ru-RU" sz="2200" b="1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515711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70C0"/>
                          </a:solidFill>
                          <a:latin typeface="+mn-lt"/>
                          <a:ea typeface="Courier New"/>
                        </a:rPr>
                        <a:t>Неоднородность социально-педагогической </a:t>
                      </a:r>
                      <a:r>
                        <a:rPr lang="ru-RU" sz="2200" b="1" dirty="0" smtClean="0">
                          <a:solidFill>
                            <a:srgbClr val="0070C0"/>
                          </a:solidFill>
                          <a:latin typeface="+mn-lt"/>
                          <a:ea typeface="Courier New"/>
                        </a:rPr>
                        <a:t>оценки</a:t>
                      </a:r>
                      <a:endParaRPr lang="ru-RU" sz="2200" b="1" dirty="0">
                        <a:solidFill>
                          <a:srgbClr val="0070C0"/>
                        </a:solidFill>
                        <a:latin typeface="+mn-lt"/>
                        <a:ea typeface="Courier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70C0"/>
                          </a:solidFill>
                          <a:latin typeface="+mn-lt"/>
                          <a:ea typeface="Courier New"/>
                        </a:rPr>
                        <a:t>Наличие критического взгляда со стороны педагогов региона, </a:t>
                      </a:r>
                      <a:r>
                        <a:rPr lang="ru-RU" sz="2200" b="1" dirty="0" smtClean="0">
                          <a:solidFill>
                            <a:srgbClr val="0070C0"/>
                          </a:solidFill>
                          <a:latin typeface="+mn-lt"/>
                          <a:ea typeface="Courier New"/>
                        </a:rPr>
                        <a:t>города</a:t>
                      </a:r>
                      <a:endParaRPr lang="ru-RU" sz="2200" b="1" dirty="0">
                        <a:solidFill>
                          <a:srgbClr val="0070C0"/>
                        </a:solidFill>
                        <a:latin typeface="+mn-lt"/>
                        <a:ea typeface="Courier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70C0"/>
                          </a:solidFill>
                          <a:latin typeface="+mn-lt"/>
                          <a:ea typeface="Courier New"/>
                        </a:rPr>
                        <a:t>Наблюдение, опросы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955658"/>
          </a:xfrm>
        </p:spPr>
        <p:txBody>
          <a:bodyPr>
            <a:normAutofit/>
          </a:bodyPr>
          <a:lstStyle/>
          <a:p>
            <a:r>
              <a:rPr lang="ru-RU" altLang="ru-RU" sz="35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haroni" pitchFamily="2" charset="-79"/>
              </a:rPr>
              <a:t>Актуальность = востребованность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2786050" y="1071546"/>
            <a:ext cx="5843587" cy="4525963"/>
          </a:xfrm>
        </p:spPr>
        <p:txBody>
          <a:bodyPr>
            <a:noAutofit/>
          </a:bodyPr>
          <a:lstStyle/>
          <a:p>
            <a:r>
              <a:rPr lang="ru-RU" altLang="ru-RU" sz="2400" dirty="0" smtClean="0">
                <a:cs typeface="Times New Roman" pitchFamily="18" charset="0"/>
              </a:rPr>
              <a:t>«Архитектура школьного пространства должна позволять эффективно организовывать проектную деятельность…»</a:t>
            </a:r>
          </a:p>
          <a:p>
            <a:r>
              <a:rPr lang="ru-RU" altLang="ru-RU" sz="2400" dirty="0" smtClean="0">
                <a:cs typeface="Times New Roman" pitchFamily="18" charset="0"/>
              </a:rPr>
              <a:t>«Содержательный раздел должен… включать…программу…учебно-исследовательской и проектной деятельности»</a:t>
            </a:r>
          </a:p>
          <a:p>
            <a:r>
              <a:rPr lang="ru-RU" altLang="ru-RU" sz="2400" dirty="0" smtClean="0">
                <a:cs typeface="Times New Roman" pitchFamily="18" charset="0"/>
              </a:rPr>
              <a:t>«Индивидуальный проект» включен в минимальный обязательный выбор предметов. 70 часов.</a:t>
            </a:r>
          </a:p>
          <a:p>
            <a:r>
              <a:rPr lang="ru-RU" altLang="ru-RU" sz="2400" dirty="0" smtClean="0">
                <a:cs typeface="Times New Roman" pitchFamily="18" charset="0"/>
              </a:rPr>
              <a:t>Задачи 2,3,5: современные механизмы, научная среда, оценка результатов</a:t>
            </a: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214282" y="785794"/>
            <a:ext cx="2286016" cy="150019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altLang="ru-RU" sz="2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25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НОС «Наша новая школа»</a:t>
            </a:r>
          </a:p>
          <a:p>
            <a:pPr algn="ctr" eaLnBrk="1" hangingPunct="1">
              <a:defRPr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214282" y="2285992"/>
            <a:ext cx="2286015" cy="135732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altLang="ru-RU" sz="2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25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ФГОС ООО</a:t>
            </a:r>
            <a:endParaRPr lang="ru-RU" altLang="ru-RU" sz="25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285720" y="3643314"/>
            <a:ext cx="2214578" cy="142876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altLang="ru-RU" sz="2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25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ПООП СОО</a:t>
            </a:r>
          </a:p>
          <a:p>
            <a:pPr algn="ctr" eaLnBrk="1" hangingPunct="1">
              <a:defRPr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214283" y="5072074"/>
            <a:ext cx="2286015" cy="150019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altLang="ru-RU" sz="2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25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ФЦПРО 2016-2020</a:t>
            </a:r>
            <a:endParaRPr lang="ru-RU" altLang="ru-RU" sz="25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500" autoRev="1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autoRev="1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500" autoRev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autoRev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214290"/>
            <a:ext cx="7910522" cy="715963"/>
          </a:xfrm>
        </p:spPr>
        <p:txBody>
          <a:bodyPr>
            <a:normAutofit fontScale="90000"/>
          </a:bodyPr>
          <a:lstStyle/>
          <a:p>
            <a:r>
              <a:rPr lang="ru-RU" sz="3500" b="1" dirty="0" smtClean="0">
                <a:solidFill>
                  <a:schemeClr val="accent1">
                    <a:lumMod val="75000"/>
                  </a:schemeClr>
                </a:solidFill>
              </a:rPr>
              <a:t>Создание модели организации проектной и учебно-исследовательской деятельности</a:t>
            </a:r>
            <a:endParaRPr lang="en-US" sz="3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3"/>
          <a:srcRect l="9705" t="25663" r="8524" b="8264"/>
          <a:stretch>
            <a:fillRect/>
          </a:stretch>
        </p:blipFill>
        <p:spPr bwMode="auto">
          <a:xfrm>
            <a:off x="1296021" y="1142984"/>
            <a:ext cx="7847979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16200000">
            <a:off x="-1497407" y="2497484"/>
            <a:ext cx="4214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Результативность : достижение цели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Стрелка углом 6"/>
          <p:cNvSpPr/>
          <p:nvPr/>
        </p:nvSpPr>
        <p:spPr>
          <a:xfrm>
            <a:off x="285720" y="428604"/>
            <a:ext cx="571504" cy="92869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214290"/>
            <a:ext cx="7910522" cy="715963"/>
          </a:xfrm>
        </p:spPr>
        <p:txBody>
          <a:bodyPr>
            <a:normAutofit fontScale="90000"/>
          </a:bodyPr>
          <a:lstStyle/>
          <a:p>
            <a:r>
              <a:rPr lang="ru-RU" sz="3500" b="1" dirty="0" smtClean="0">
                <a:solidFill>
                  <a:schemeClr val="accent1">
                    <a:lumMod val="75000"/>
                  </a:schemeClr>
                </a:solidFill>
              </a:rPr>
              <a:t>Создание модели организации проектной и учебно-исследовательской деятельности</a:t>
            </a:r>
            <a:endParaRPr lang="en-US" sz="3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1425969" y="2283166"/>
            <a:ext cx="4214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Результативность : достижение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Стрелка углом 6"/>
          <p:cNvSpPr/>
          <p:nvPr/>
        </p:nvSpPr>
        <p:spPr>
          <a:xfrm>
            <a:off x="285720" y="428604"/>
            <a:ext cx="571504" cy="92869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 flipH="1">
            <a:off x="1785918" y="1071546"/>
            <a:ext cx="7143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Модель организации проектной и учебно-исследовательской деятельности - ключевой механизм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формирования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планируемых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метапредметных результатов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их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оценки,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осуществления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межпредметных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связей, обеспечения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преемственности между уровнями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образования,  регулирования 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стимулирования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Arial" pitchFamily="34" charset="0"/>
              </a:rPr>
              <a:t>деятельности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педагогов, детей и родителей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5918" y="4143380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Основной планируемый результат </a:t>
            </a:r>
            <a:r>
              <a:rPr lang="ru-RU" sz="2400" b="1" dirty="0" smtClean="0"/>
              <a:t>– владение проектной культурой как способом деятельности: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000232" y="5143512"/>
            <a:ext cx="2000264" cy="76944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погружение в среду</a:t>
            </a:r>
            <a:endParaRPr lang="ru-RU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4143372" y="5286388"/>
            <a:ext cx="1071570" cy="4308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пробы</a:t>
            </a:r>
            <a:endParaRPr lang="ru-RU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5286380" y="5000636"/>
            <a:ext cx="3643338" cy="110799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ориентированность на обязательный индивидуальный продукт</a:t>
            </a:r>
            <a:endParaRPr lang="ru-RU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5929322" y="6215082"/>
            <a:ext cx="2428892" cy="4308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актуальность темы</a:t>
            </a:r>
            <a:endParaRPr lang="ru-RU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1857356" y="6000768"/>
            <a:ext cx="3357554" cy="76944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возможность самооценки и текущей  рефлексии</a:t>
            </a:r>
            <a:endParaRPr lang="ru-RU" sz="2200" dirty="0"/>
          </a:p>
        </p:txBody>
      </p:sp>
      <p:pic>
        <p:nvPicPr>
          <p:cNvPr id="14" name="Рисунок 13" descr="DSCF20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071546"/>
            <a:ext cx="4000528" cy="3000396"/>
          </a:xfrm>
          <a:prstGeom prst="rect">
            <a:avLst/>
          </a:prstGeom>
        </p:spPr>
      </p:pic>
      <p:pic>
        <p:nvPicPr>
          <p:cNvPr id="15" name="Рисунок 14" descr="DSCF20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20" y="1071546"/>
            <a:ext cx="4000528" cy="300039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785918" y="4143380"/>
            <a:ext cx="7358082" cy="2714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473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357686" y="3643314"/>
            <a:ext cx="4429156" cy="278608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57356" y="1571612"/>
            <a:ext cx="2286016" cy="150019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занятия по расписанию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Courier New" pitchFamily="49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214290"/>
            <a:ext cx="7910522" cy="715963"/>
          </a:xfrm>
        </p:spPr>
        <p:txBody>
          <a:bodyPr>
            <a:normAutofit fontScale="90000"/>
          </a:bodyPr>
          <a:lstStyle/>
          <a:p>
            <a:r>
              <a:rPr lang="ru-RU" sz="3500" b="1" dirty="0" smtClean="0">
                <a:solidFill>
                  <a:schemeClr val="accent1">
                    <a:lumMod val="75000"/>
                  </a:schemeClr>
                </a:solidFill>
              </a:rPr>
              <a:t>В ходе эксперимента, наблюдений, мониторингов, статистического анализа</a:t>
            </a:r>
            <a:endParaRPr lang="en-US" sz="3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1645933" y="2640361"/>
            <a:ext cx="4500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Результативность :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внеплановые эффекты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Стрелка углом 6"/>
          <p:cNvSpPr/>
          <p:nvPr/>
        </p:nvSpPr>
        <p:spPr>
          <a:xfrm>
            <a:off x="285720" y="428604"/>
            <a:ext cx="571504" cy="92869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000232" y="1000108"/>
            <a:ext cx="6572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1.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Альтернатива традиционному НОУ: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57686" y="1571612"/>
            <a:ext cx="4500594" cy="150019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плановые и экстренные совещания, индивидуальные консультации, объявления, дистанционный режим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57356" y="3714752"/>
            <a:ext cx="25717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может носить формальный характер;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сложность реализации в двухсменной ОО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429124" y="3689055"/>
            <a:ext cx="442915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«живая» деятельность (более свободный вариант планирования повышает результативность);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рациональное использование временного и материального ресурса</a:t>
            </a:r>
          </a:p>
          <a:p>
            <a:endParaRPr lang="ru-RU" dirty="0">
              <a:noFill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85918" y="3643314"/>
            <a:ext cx="2357454" cy="292895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2643174" y="3214686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357950" y="3214686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929058" y="307181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или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214290"/>
            <a:ext cx="7910522" cy="715963"/>
          </a:xfrm>
        </p:spPr>
        <p:txBody>
          <a:bodyPr>
            <a:normAutofit fontScale="90000"/>
          </a:bodyPr>
          <a:lstStyle/>
          <a:p>
            <a:r>
              <a:rPr lang="ru-RU" sz="3500" b="1" dirty="0" smtClean="0">
                <a:solidFill>
                  <a:schemeClr val="accent1">
                    <a:lumMod val="75000"/>
                  </a:schemeClr>
                </a:solidFill>
              </a:rPr>
              <a:t>В ходе эксперимента, наблюдений, мониторингов, статистического анализа</a:t>
            </a:r>
            <a:endParaRPr lang="en-US" sz="3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1645933" y="2640361"/>
            <a:ext cx="4500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Результативность :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внеплановые эффекты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Стрелка углом 6"/>
          <p:cNvSpPr/>
          <p:nvPr/>
        </p:nvSpPr>
        <p:spPr>
          <a:xfrm>
            <a:off x="285720" y="428604"/>
            <a:ext cx="571504" cy="92869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79712" y="1052736"/>
            <a:ext cx="657229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Новые формы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реализации проектной и учебно-исследовательской деятельности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ourier New" pitchFamily="49" charset="0"/>
              <a:cs typeface="Times New Roman" pitchFamily="18" charset="0"/>
            </a:endParaRP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Положительная динамика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участия и результативности в научно-практических конференциях и конкурсах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Использование результатов мониторинга выбора и результативности работы над проектом  в качестве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средства выявления способностей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учащихся (мониторинговая карта класса)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</a:pPr>
            <a:endParaRPr kumimoji="0" lang="ru-RU" sz="2400" b="1" i="0" u="none" strike="noStrike" cap="none" normalizeH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Оптимизация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плановой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сметы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расходов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214290"/>
            <a:ext cx="7910522" cy="715963"/>
          </a:xfrm>
        </p:spPr>
        <p:txBody>
          <a:bodyPr>
            <a:normAutofit fontScale="90000"/>
          </a:bodyPr>
          <a:lstStyle/>
          <a:p>
            <a:r>
              <a:rPr lang="ru-RU" sz="3500" b="1" dirty="0" smtClean="0">
                <a:solidFill>
                  <a:schemeClr val="accent1">
                    <a:lumMod val="75000"/>
                  </a:schemeClr>
                </a:solidFill>
              </a:rPr>
              <a:t>Создание модели организации проектной и учебно-исследовательской деятельности</a:t>
            </a:r>
            <a:endParaRPr lang="en-US" sz="3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1425969" y="2283166"/>
            <a:ext cx="4214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Результативность : достижение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Стрелка углом 6"/>
          <p:cNvSpPr/>
          <p:nvPr/>
        </p:nvSpPr>
        <p:spPr>
          <a:xfrm>
            <a:off x="285720" y="428604"/>
            <a:ext cx="571504" cy="92869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57356" y="1142984"/>
            <a:ext cx="70723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Механизм формирования метапредметных результатов</a:t>
            </a:r>
          </a:p>
          <a:p>
            <a:pPr algn="ctr"/>
            <a:endParaRPr lang="ru-RU" sz="24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400" b="1" dirty="0" smtClean="0"/>
              <a:t>несколько форм и видов проектной и учебно-исследовательской деятельности</a:t>
            </a:r>
          </a:p>
          <a:p>
            <a:pPr algn="ctr"/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</a:rPr>
              <a:t> индивидуальный проект:</a:t>
            </a:r>
          </a:p>
          <a:p>
            <a:r>
              <a:rPr lang="ru-RU" sz="2400" dirty="0" smtClean="0"/>
              <a:t>каждый учащийся 4-10 класса, совместно  с  куратором разрабатываемые темы, промежуточная аттестация, мониторинг, фиксация в документе;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5357818" y="2000240"/>
            <a:ext cx="14287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5357818" y="3071810"/>
            <a:ext cx="14287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2424</TotalTime>
  <Words>901</Words>
  <Application>Microsoft Office PowerPoint</Application>
  <PresentationFormat>Экран (4:3)</PresentationFormat>
  <Paragraphs>187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1_Office Theme</vt:lpstr>
      <vt:lpstr>Отчет о реализации проекта  краевой инновационной площадки  МОБУ Гимназии № 9 имени Н.Островского г.Сочи, получившей статус в 2014 г. и завершающей свою деятельность по площадке </vt:lpstr>
      <vt:lpstr>Слайд 2</vt:lpstr>
      <vt:lpstr>Слайд 3</vt:lpstr>
      <vt:lpstr>Актуальность = востребованность</vt:lpstr>
      <vt:lpstr>Создание модели организации проектной и учебно-исследовательской деятельности</vt:lpstr>
      <vt:lpstr>Создание модели организации проектной и учебно-исследовательской деятельности</vt:lpstr>
      <vt:lpstr>В ходе эксперимента, наблюдений, мониторингов, статистического анализа</vt:lpstr>
      <vt:lpstr>В ходе эксперимента, наблюдений, мониторингов, статистического анализа</vt:lpstr>
      <vt:lpstr>Создание модели организации проектной и учебно-исследовательской деятельности</vt:lpstr>
      <vt:lpstr>Создание модели организации проектной и учебно-исследовательской деятельности</vt:lpstr>
      <vt:lpstr>Создание модели организации проектной и учебно-исследовательской деятельности</vt:lpstr>
      <vt:lpstr>Сотрудничество с организациями основного и дополнительного образования</vt:lpstr>
      <vt:lpstr>Соглашения с 18 ОО</vt:lpstr>
      <vt:lpstr>Сетевые мероприятия</vt:lpstr>
      <vt:lpstr>Сетевые мероприятия</vt:lpstr>
      <vt:lpstr>Сетевые мероприятия</vt:lpstr>
      <vt:lpstr>Результативность. Статистика. Мониторинг участия в муниципальном этапе НПК «Первые шаги в науку»</vt:lpstr>
      <vt:lpstr>Апробация и диссеминация результатов деятельности КИП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Ильницкая ЕП</cp:lastModifiedBy>
  <cp:revision>314</cp:revision>
  <dcterms:created xsi:type="dcterms:W3CDTF">2012-04-26T17:06:14Z</dcterms:created>
  <dcterms:modified xsi:type="dcterms:W3CDTF">2018-02-14T08:48:26Z</dcterms:modified>
</cp:coreProperties>
</file>