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9" r:id="rId3"/>
    <p:sldId id="260" r:id="rId4"/>
    <p:sldId id="267" r:id="rId5"/>
    <p:sldId id="268" r:id="rId6"/>
    <p:sldId id="261" r:id="rId7"/>
    <p:sldId id="262" r:id="rId8"/>
    <p:sldId id="264" r:id="rId9"/>
    <p:sldId id="273" r:id="rId10"/>
    <p:sldId id="265" r:id="rId11"/>
    <p:sldId id="269" r:id="rId12"/>
    <p:sldId id="270" r:id="rId13"/>
    <p:sldId id="271" r:id="rId14"/>
    <p:sldId id="272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741"/>
    <a:srgbClr val="001736"/>
    <a:srgbClr val="003374"/>
    <a:srgbClr val="173A8D"/>
    <a:srgbClr val="C9A093"/>
    <a:srgbClr val="F1F1F1"/>
    <a:srgbClr val="385592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-97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E172A8-C573-4621-9120-860EA4616A18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A29D36-89D2-4A68-BBC7-77F169FA4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31034-2CC5-4540-A97E-F2C46F0B7ECF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69129-A0B1-4FA5-8DF6-7B6A48944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119E-5224-44B9-8AE3-2F220918C122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F7BD2-5683-49CD-B23F-A87A6A813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0CA0-5735-42CD-B30F-150CEDB75391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10EC-8241-4CE8-9E73-4E18A4120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AEBB-61D4-4F57-A035-6C9096AE34E9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A8B0-3549-4DCE-98FA-D982E7B3D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C3DE1-FDBA-4141-AAB2-97F102DE79D9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CE09-EBF6-40B0-8685-64D38BE03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D33D7-E641-4945-805B-61E9318C1E29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A2B5B-0DDE-4D20-B66D-4E9DE4C46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CD7FC-8B65-4410-93EA-E75934EB130A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843FB-687E-4FC5-AA7D-304B1C548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52392-BF02-44E8-9BB5-3558453376EB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B089A-539D-4D28-A2E5-D7C619EB6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AAF09-1F82-4395-8089-42C38E02129A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3C340-9852-4A1F-A723-D0D90E2A2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FA67-12DA-499E-8420-8C1560738916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34B2F-DBCA-4F1F-A248-5773A6DA9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36CB3-0CD3-479F-9A03-99A880945F56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EB568-3EFC-403D-BED7-4396A22F6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9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3" y="1465263"/>
            <a:ext cx="7869237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63224C-3473-4EAF-8EC2-C583FDFE2A61}" type="datetimeFigureOut">
              <a:rPr lang="en-US"/>
              <a:pPr>
                <a:defRPr/>
              </a:pPr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676964-36D4-44C4-B753-6F4DA4C91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0"/>
            <a:ext cx="783907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WordArt 6"/>
          <p:cNvSpPr>
            <a:spLocks noChangeArrowheads="1" noChangeShapeType="1" noTextEdit="1"/>
          </p:cNvSpPr>
          <p:nvPr/>
        </p:nvSpPr>
        <p:spPr bwMode="auto">
          <a:xfrm>
            <a:off x="1060450" y="2941638"/>
            <a:ext cx="7215188" cy="1916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чисел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 системах счисления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 разным основанием 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234113" y="5549900"/>
            <a:ext cx="231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10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593725" y="619125"/>
            <a:ext cx="7877175" cy="2587625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Даны 4 числа, они записаны с использованием различных систем счисления. Укажите среди этих чисел то, в двоичной записи которого содержится ровно 6 единиц. Если таких чисел несколько, укажите наибольшее из них.</a:t>
            </a:r>
            <a:r>
              <a:rPr lang="ru-RU" sz="3600" smtClean="0"/>
              <a:t> 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1303338" y="3370263"/>
            <a:ext cx="6554787" cy="2987675"/>
          </a:xfrm>
        </p:spPr>
        <p:txBody>
          <a:bodyPr/>
          <a:lstStyle/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/>
              <a:t>св-во *4                         11111100</a:t>
            </a:r>
            <a:r>
              <a:rPr lang="ru-RU" sz="1800" smtClean="0"/>
              <a:t>2</a:t>
            </a:r>
            <a:r>
              <a:rPr lang="ru-RU" smtClean="0"/>
              <a:t> 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/>
              <a:t>Перевод тетрами        </a:t>
            </a:r>
            <a:r>
              <a:rPr lang="en-US" smtClean="0"/>
              <a:t>11111000</a:t>
            </a:r>
            <a:r>
              <a:rPr lang="en-US" sz="2000" smtClean="0"/>
              <a:t>2</a:t>
            </a:r>
            <a:r>
              <a:rPr lang="ru-RU" smtClean="0"/>
              <a:t> 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/>
              <a:t>Перевод триадами     11011011</a:t>
            </a:r>
            <a:r>
              <a:rPr lang="ru-RU" sz="2000" smtClean="0"/>
              <a:t>2</a:t>
            </a:r>
            <a:r>
              <a:rPr lang="ru-RU" smtClean="0"/>
              <a:t> 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ru-RU" smtClean="0"/>
              <a:t>Число                             11100111</a:t>
            </a:r>
            <a:r>
              <a:rPr lang="ru-RU" sz="2000" smtClean="0"/>
              <a:t>2</a:t>
            </a:r>
            <a:r>
              <a:rPr lang="ru-RU" smtClean="0"/>
              <a:t> </a:t>
            </a:r>
          </a:p>
          <a:p>
            <a:pPr marL="533400" indent="-533400" eaLnBrk="1" hangingPunct="1">
              <a:buFont typeface="Arial" charset="0"/>
              <a:buNone/>
            </a:pPr>
            <a:r>
              <a:rPr lang="ru-RU" smtClean="0"/>
              <a:t>Самое большое …</a:t>
            </a:r>
          </a:p>
          <a:p>
            <a:pPr marL="533400" indent="-533400"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575" y="2444750"/>
            <a:ext cx="72453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5600" y="1287463"/>
            <a:ext cx="8262938" cy="1584325"/>
          </a:xfrm>
        </p:spPr>
      </p:pic>
      <p:pic>
        <p:nvPicPr>
          <p:cNvPr id="24578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3" y="3240088"/>
            <a:ext cx="8497887" cy="205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7000" y="1176338"/>
            <a:ext cx="8697913" cy="2035175"/>
          </a:xfrm>
        </p:spPr>
      </p:pic>
      <p:pic>
        <p:nvPicPr>
          <p:cNvPr id="25602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13" y="3389313"/>
            <a:ext cx="87503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5524500" y="2138363"/>
            <a:ext cx="579438" cy="282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3438" y="808038"/>
            <a:ext cx="7869237" cy="29813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163" y="1200150"/>
            <a:ext cx="8613775" cy="4638675"/>
          </a:xfrm>
        </p:spPr>
      </p:pic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047875" y="425450"/>
            <a:ext cx="489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658813" y="746125"/>
            <a:ext cx="7839075" cy="1338263"/>
          </a:xfrm>
        </p:spPr>
        <p:txBody>
          <a:bodyPr/>
          <a:lstStyle/>
          <a:p>
            <a:pPr algn="ctr" eaLnBrk="1" hangingPunct="1"/>
            <a:r>
              <a:rPr lang="ru-RU" sz="3200" b="1" i="1" smtClean="0"/>
              <a:t>Сколько единиц в двоичной записи десятичного числа 519?</a:t>
            </a:r>
            <a:r>
              <a:rPr lang="ru-RU" smtClean="0"/>
              <a:t> 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182563" y="2249488"/>
            <a:ext cx="8731250" cy="3927475"/>
          </a:xfrm>
        </p:spPr>
        <p:txBody>
          <a:bodyPr/>
          <a:lstStyle/>
          <a:p>
            <a:pPr marL="533400" indent="-533400" eaLnBrk="1" hangingPunct="1">
              <a:buFont typeface="Arial" charset="0"/>
              <a:buNone/>
            </a:pPr>
            <a:r>
              <a:rPr lang="ru-RU" smtClean="0"/>
              <a:t>проще всего представить заданное число в виде суммы степеней числа 2:</a:t>
            </a:r>
          </a:p>
          <a:p>
            <a:pPr marL="533400" indent="-533400" eaLnBrk="1" hangingPunct="1">
              <a:buFont typeface="Arial" charset="0"/>
              <a:buNone/>
            </a:pPr>
            <a:endParaRPr lang="ru-RU" smtClean="0"/>
          </a:p>
          <a:p>
            <a:pPr marL="533400" indent="-533400" eaLnBrk="1" hangingPunct="1">
              <a:buFont typeface="Arial" charset="0"/>
              <a:buNone/>
            </a:pPr>
            <a:endParaRPr lang="ru-RU" smtClean="0"/>
          </a:p>
          <a:p>
            <a:pPr marL="533400" indent="-533400" eaLnBrk="1" hangingPunct="1">
              <a:buFont typeface="Arial" charset="0"/>
              <a:buNone/>
            </a:pPr>
            <a:r>
              <a:rPr lang="ru-RU" smtClean="0"/>
              <a:t>количество единиц в двоичной записи числа равно количеству слагаемых в таком разложении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" y="3275013"/>
            <a:ext cx="82899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Этапы урока</a:t>
            </a:r>
            <a:endParaRPr lang="en-US" smtClean="0">
              <a:latin typeface="Arial" charset="0"/>
            </a:endParaRPr>
          </a:p>
        </p:txBody>
      </p:sp>
      <p:grpSp>
        <p:nvGrpSpPr>
          <p:cNvPr id="15362" name="Group 92"/>
          <p:cNvGrpSpPr>
            <a:grpSpLocks/>
          </p:cNvGrpSpPr>
          <p:nvPr/>
        </p:nvGrpSpPr>
        <p:grpSpPr bwMode="auto">
          <a:xfrm>
            <a:off x="1962150" y="1665288"/>
            <a:ext cx="6329363" cy="517525"/>
            <a:chOff x="1269" y="1296"/>
            <a:chExt cx="3193" cy="334"/>
          </a:xfrm>
        </p:grpSpPr>
        <p:sp>
          <p:nvSpPr>
            <p:cNvPr id="211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40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</a:rPr>
                <a:t>Организационный, вхождение в тему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grpSp>
          <p:nvGrpSpPr>
            <p:cNvPr id="1540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1540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54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4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925800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54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26100"/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54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5409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51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1</a:t>
                </a:r>
              </a:p>
            </p:txBody>
          </p:sp>
        </p:grpSp>
      </p:grpSp>
      <p:grpSp>
        <p:nvGrpSpPr>
          <p:cNvPr id="15363" name="Group 93"/>
          <p:cNvGrpSpPr>
            <a:grpSpLocks/>
          </p:cNvGrpSpPr>
          <p:nvPr/>
        </p:nvGrpSpPr>
        <p:grpSpPr bwMode="auto">
          <a:xfrm>
            <a:off x="1985963" y="2427288"/>
            <a:ext cx="5713412" cy="549275"/>
            <a:chOff x="1268" y="1776"/>
            <a:chExt cx="3194" cy="346"/>
          </a:xfrm>
        </p:grpSpPr>
        <p:sp>
          <p:nvSpPr>
            <p:cNvPr id="221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97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Основной этап</a:t>
              </a:r>
              <a:endParaRPr lang="en-US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5398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5399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15401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402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908D0F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5403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09D11"/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5404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5400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2</a:t>
                </a:r>
              </a:p>
            </p:txBody>
          </p:sp>
        </p:grpSp>
      </p:grpSp>
      <p:grpSp>
        <p:nvGrpSpPr>
          <p:cNvPr id="15364" name="Group 94"/>
          <p:cNvGrpSpPr>
            <a:grpSpLocks/>
          </p:cNvGrpSpPr>
          <p:nvPr/>
        </p:nvGrpSpPr>
        <p:grpSpPr bwMode="auto">
          <a:xfrm>
            <a:off x="1989138" y="3175000"/>
            <a:ext cx="4833937" cy="547688"/>
            <a:chOff x="1270" y="2247"/>
            <a:chExt cx="3192" cy="345"/>
          </a:xfrm>
        </p:grpSpPr>
        <p:sp>
          <p:nvSpPr>
            <p:cNvPr id="231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87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Практикум</a:t>
              </a:r>
              <a:endParaRPr lang="en-US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5388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15389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  <p:grpSp>
            <p:nvGrpSpPr>
              <p:cNvPr id="15390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15392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393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098340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5394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A9147"/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5395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5391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</p:grpSp>
      <p:grpSp>
        <p:nvGrpSpPr>
          <p:cNvPr id="15365" name="Group 95"/>
          <p:cNvGrpSpPr>
            <a:grpSpLocks/>
          </p:cNvGrpSpPr>
          <p:nvPr/>
        </p:nvGrpSpPr>
        <p:grpSpPr bwMode="auto">
          <a:xfrm>
            <a:off x="2000250" y="3911600"/>
            <a:ext cx="4362450" cy="547688"/>
            <a:chOff x="1268" y="2727"/>
            <a:chExt cx="3194" cy="345"/>
          </a:xfrm>
        </p:grpSpPr>
        <p:sp>
          <p:nvSpPr>
            <p:cNvPr id="242" name="AutoShape 33"/>
            <p:cNvSpPr>
              <a:spLocks noChangeArrowheads="1"/>
            </p:cNvSpPr>
            <p:nvPr/>
          </p:nvSpPr>
          <p:spPr bwMode="gray">
            <a:xfrm>
              <a:off x="1421" y="2727"/>
              <a:ext cx="3041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77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Коррекция</a:t>
              </a:r>
              <a:endParaRPr lang="en-US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5378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15379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  <p:grpSp>
            <p:nvGrpSpPr>
              <p:cNvPr id="15380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15382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383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74318F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5384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369E"/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5385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5381" name="Text Box 84"/>
              <p:cNvSpPr txBox="1">
                <a:spLocks noChangeArrowheads="1"/>
              </p:cNvSpPr>
              <p:nvPr/>
            </p:nvSpPr>
            <p:spPr bwMode="gray">
              <a:xfrm>
                <a:off x="1441" y="2742"/>
                <a:ext cx="2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5366" name="Group 96"/>
          <p:cNvGrpSpPr>
            <a:grpSpLocks/>
          </p:cNvGrpSpPr>
          <p:nvPr/>
        </p:nvGrpSpPr>
        <p:grpSpPr bwMode="auto">
          <a:xfrm>
            <a:off x="1985963" y="4699000"/>
            <a:ext cx="3736975" cy="547688"/>
            <a:chOff x="1268" y="3207"/>
            <a:chExt cx="3190" cy="345"/>
          </a:xfrm>
        </p:grpSpPr>
        <p:sp>
          <p:nvSpPr>
            <p:cNvPr id="253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368" name="Text Box 52"/>
            <p:cNvSpPr txBox="1">
              <a:spLocks noChangeArrowheads="1"/>
            </p:cNvSpPr>
            <p:nvPr/>
          </p:nvSpPr>
          <p:spPr bwMode="gray">
            <a:xfrm>
              <a:off x="1521" y="325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Рефлексия</a:t>
              </a:r>
              <a:endParaRPr lang="en-US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5369" name="Group 85"/>
            <p:cNvGrpSpPr>
              <a:grpSpLocks/>
            </p:cNvGrpSpPr>
            <p:nvPr/>
          </p:nvGrpSpPr>
          <p:grpSpPr bwMode="auto">
            <a:xfrm>
              <a:off x="1268" y="3254"/>
              <a:ext cx="281" cy="298"/>
              <a:chOff x="1414" y="3206"/>
              <a:chExt cx="281" cy="298"/>
            </a:xfrm>
          </p:grpSpPr>
          <p:grpSp>
            <p:nvGrpSpPr>
              <p:cNvPr id="15370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15372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373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2C5782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5374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316190"/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5375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5371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25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5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>Вспомним, что в двоичной системе: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50838" y="1271588"/>
            <a:ext cx="8281987" cy="5278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четные числа оканчиваются на 0, нечетные – на 1;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числа, которые делятся на 4, оканчиваются на 00, и т.д.; числа, которые делятся на 2</a:t>
            </a:r>
            <a:r>
              <a:rPr lang="en-US" sz="2000" baseline="30000" smtClean="0"/>
              <a:t>k</a:t>
            </a:r>
            <a:r>
              <a:rPr lang="ru-RU" sz="2000" smtClean="0"/>
              <a:t>, оканчиваются на </a:t>
            </a:r>
            <a:r>
              <a:rPr lang="en-US" sz="2000" i="1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нулей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если число </a:t>
            </a:r>
            <a:r>
              <a:rPr lang="en-US" sz="2000" smtClean="0"/>
              <a:t>N</a:t>
            </a:r>
            <a:r>
              <a:rPr lang="ru-RU" sz="2000" smtClean="0"/>
              <a:t> принадлежит интервалу 2</a:t>
            </a:r>
            <a:r>
              <a:rPr lang="en-US" sz="2000" baseline="30000" smtClean="0"/>
              <a:t>k</a:t>
            </a:r>
            <a:r>
              <a:rPr lang="ru-RU" sz="2000" smtClean="0"/>
              <a:t>-1 </a:t>
            </a:r>
            <a:r>
              <a:rPr lang="en-US" sz="2000" smtClean="0">
                <a:sym typeface="Symbol" pitchFamily="18" charset="2"/>
              </a:rPr>
              <a:t></a:t>
            </a:r>
            <a:r>
              <a:rPr lang="en-US" sz="2000" smtClean="0"/>
              <a:t> N</a:t>
            </a:r>
            <a:r>
              <a:rPr lang="ru-RU" sz="2000" smtClean="0"/>
              <a:t> &lt; 2</a:t>
            </a:r>
            <a:r>
              <a:rPr lang="en-US" sz="2000" baseline="30000" smtClean="0"/>
              <a:t>k</a:t>
            </a:r>
            <a:r>
              <a:rPr lang="ru-RU" sz="2000" smtClean="0"/>
              <a:t>, в его двоичной записи будет всего </a:t>
            </a:r>
            <a:r>
              <a:rPr lang="en-US" sz="2000" i="1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цифр, например, для числа </a:t>
            </a:r>
            <a:r>
              <a:rPr lang="ru-RU" sz="2000" b="1" smtClean="0"/>
              <a:t>125</a:t>
            </a:r>
            <a:r>
              <a:rPr lang="ru-RU" sz="20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		2</a:t>
            </a:r>
            <a:r>
              <a:rPr lang="ru-RU" sz="2000" baseline="30000" smtClean="0"/>
              <a:t>6</a:t>
            </a:r>
            <a:r>
              <a:rPr lang="ru-RU" sz="2000" smtClean="0"/>
              <a:t> = 64 </a:t>
            </a:r>
            <a:r>
              <a:rPr lang="en-US" sz="2000" smtClean="0">
                <a:sym typeface="Symbol" pitchFamily="18" charset="2"/>
              </a:rPr>
              <a:t></a:t>
            </a:r>
            <a:r>
              <a:rPr lang="en-US" sz="2000" smtClean="0"/>
              <a:t> </a:t>
            </a:r>
            <a:r>
              <a:rPr lang="ru-RU" sz="2000" b="1" smtClean="0"/>
              <a:t>125</a:t>
            </a:r>
            <a:r>
              <a:rPr lang="ru-RU" sz="2000" smtClean="0"/>
              <a:t> </a:t>
            </a:r>
            <a:r>
              <a:rPr lang="en-US" sz="2000" smtClean="0"/>
              <a:t>&lt;</a:t>
            </a:r>
            <a:r>
              <a:rPr lang="ru-RU" sz="2000" smtClean="0"/>
              <a:t> 128 = 2</a:t>
            </a:r>
            <a:r>
              <a:rPr lang="ru-RU" sz="2000" baseline="30000" smtClean="0"/>
              <a:t>7</a:t>
            </a:r>
            <a:r>
              <a:rPr lang="ru-RU" sz="2000" smtClean="0"/>
              <a:t>,    125 = 1111101</a:t>
            </a:r>
            <a:r>
              <a:rPr lang="ru-RU" sz="1600" smtClean="0"/>
              <a:t>2</a:t>
            </a:r>
            <a:r>
              <a:rPr lang="en-US" sz="2000" smtClean="0"/>
              <a:t>  (7 цифр)</a:t>
            </a: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числа вида 2</a:t>
            </a:r>
            <a:r>
              <a:rPr lang="en-US" sz="2000" baseline="30000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записываются в двоичной системе как единица и </a:t>
            </a:r>
            <a:r>
              <a:rPr lang="en-US" sz="2000" i="1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нулей, например: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	</a:t>
            </a:r>
            <a:r>
              <a:rPr lang="en-US" sz="2000" smtClean="0"/>
              <a:t>16 = 2</a:t>
            </a:r>
            <a:r>
              <a:rPr lang="en-US" sz="2000" baseline="30000" smtClean="0"/>
              <a:t>4</a:t>
            </a:r>
            <a:r>
              <a:rPr lang="en-US" sz="2000" smtClean="0"/>
              <a:t> = 10000</a:t>
            </a:r>
            <a:r>
              <a:rPr lang="en-US" sz="1400" smtClean="0"/>
              <a:t>2</a:t>
            </a:r>
            <a:endParaRPr lang="ru-RU" sz="14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числа вида 2</a:t>
            </a:r>
            <a:r>
              <a:rPr lang="en-US" sz="2000" baseline="30000" smtClean="0"/>
              <a:t>k</a:t>
            </a:r>
            <a:r>
              <a:rPr lang="ru-RU" sz="2000" smtClean="0"/>
              <a:t>-1 записываются в двоичной системе </a:t>
            </a:r>
            <a:r>
              <a:rPr lang="en-US" sz="2000" i="1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единиц, например: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	</a:t>
            </a:r>
            <a:r>
              <a:rPr lang="en-US" sz="2000" smtClean="0"/>
              <a:t>1</a:t>
            </a:r>
            <a:r>
              <a:rPr lang="ru-RU" sz="2000" smtClean="0"/>
              <a:t>5</a:t>
            </a:r>
            <a:r>
              <a:rPr lang="en-US" sz="2000" smtClean="0"/>
              <a:t> = 2</a:t>
            </a:r>
            <a:r>
              <a:rPr lang="en-US" sz="2000" baseline="30000" smtClean="0"/>
              <a:t>4</a:t>
            </a:r>
            <a:r>
              <a:rPr lang="ru-RU" sz="2000" smtClean="0"/>
              <a:t>-1</a:t>
            </a:r>
            <a:r>
              <a:rPr lang="en-US" sz="2000" smtClean="0"/>
              <a:t> = 1</a:t>
            </a:r>
            <a:r>
              <a:rPr lang="ru-RU" sz="2000" smtClean="0"/>
              <a:t>111</a:t>
            </a:r>
            <a:r>
              <a:rPr lang="en-US" sz="1600" smtClean="0"/>
              <a:t>2</a:t>
            </a:r>
            <a:endParaRPr lang="ru-RU" sz="1600" smtClean="0"/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если известна двоичная запись числа N, то двоичную запись числа 2·N можно легко получить, приписав в конец ноль, например:</a:t>
            </a:r>
            <a:br>
              <a:rPr lang="ru-RU" sz="2000" smtClean="0"/>
            </a:br>
            <a:r>
              <a:rPr lang="ru-RU" sz="2000" smtClean="0"/>
              <a:t>	15 = 1111</a:t>
            </a:r>
            <a:r>
              <a:rPr lang="ru-RU" sz="1600" smtClean="0"/>
              <a:t>2</a:t>
            </a:r>
            <a:r>
              <a:rPr lang="ru-RU" sz="2000" smtClean="0"/>
              <a:t>, 	30 = 11110</a:t>
            </a:r>
            <a:r>
              <a:rPr lang="ru-RU" sz="1600" smtClean="0"/>
              <a:t>2</a:t>
            </a:r>
            <a:r>
              <a:rPr lang="ru-RU" sz="2000" smtClean="0"/>
              <a:t>,         60 = 111100</a:t>
            </a:r>
            <a:r>
              <a:rPr lang="ru-RU" sz="1600" smtClean="0"/>
              <a:t>2</a:t>
            </a:r>
            <a:r>
              <a:rPr lang="ru-RU" sz="2000" smtClean="0"/>
              <a:t>, 	120 = 1111000</a:t>
            </a:r>
            <a:r>
              <a:rPr lang="ru-RU" sz="1600" smtClean="0"/>
              <a:t>2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1022350" y="766763"/>
            <a:ext cx="7839075" cy="1081087"/>
          </a:xfrm>
        </p:spPr>
        <p:txBody>
          <a:bodyPr/>
          <a:lstStyle/>
          <a:p>
            <a:pPr eaLnBrk="1" hangingPunct="1"/>
            <a:r>
              <a:rPr lang="ru-RU" b="1" smtClean="0"/>
              <a:t>Найди ошибку:</a:t>
            </a:r>
          </a:p>
        </p:txBody>
      </p:sp>
      <p:graphicFrame>
        <p:nvGraphicFramePr>
          <p:cNvPr id="17426" name="Group 18"/>
          <p:cNvGraphicFramePr>
            <a:graphicFrameLocks noGrp="1"/>
          </p:cNvGraphicFramePr>
          <p:nvPr/>
        </p:nvGraphicFramePr>
        <p:xfrm>
          <a:off x="1768475" y="1905000"/>
          <a:ext cx="6096000" cy="4064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126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=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111110110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=111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=1110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=111111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=100001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06" name="Group 126"/>
          <p:cNvGraphicFramePr>
            <a:graphicFrameLocks noGrp="1"/>
          </p:cNvGraphicFramePr>
          <p:nvPr>
            <p:ph idx="1"/>
          </p:nvPr>
        </p:nvGraphicFramePr>
        <p:xfrm>
          <a:off x="1365250" y="520700"/>
          <a:ext cx="6592888" cy="6072188"/>
        </p:xfrm>
        <a:graphic>
          <a:graphicData uri="http://schemas.openxmlformats.org/drawingml/2006/table">
            <a:tbl>
              <a:tblPr/>
              <a:tblGrid>
                <a:gridCol w="1557338"/>
                <a:gridCol w="1828800"/>
                <a:gridCol w="1824037"/>
                <a:gridCol w="1382713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 /DEC/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 /BIN/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 /OCT/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 /HEX/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0100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0101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0110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0111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1111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684213" y="1158875"/>
            <a:ext cx="7839075" cy="1338263"/>
          </a:xfrm>
        </p:spPr>
        <p:txBody>
          <a:bodyPr/>
          <a:lstStyle/>
          <a:p>
            <a:pPr algn="ctr" eaLnBrk="1" hangingPunct="1"/>
            <a:r>
              <a:rPr lang="ru-RU" sz="3200" b="1" i="1" smtClean="0"/>
              <a:t>№ 2. Сколько единиц в двоичной записи восьмеричного числа 1731</a:t>
            </a:r>
            <a:r>
              <a:rPr lang="ru-RU" sz="2000" b="1" i="1" smtClean="0"/>
              <a:t>8</a:t>
            </a:r>
            <a:r>
              <a:rPr lang="ru-RU" sz="3200" b="1" i="1" smtClean="0"/>
              <a:t>?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1252538" y="2738438"/>
            <a:ext cx="7289800" cy="3746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1. Перевести число в десятичную СС.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2. Перевести число в  двоичную СС.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3. Посчитать единицы.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solidFill>
                  <a:schemeClr val="accent2"/>
                </a:solidFill>
              </a:rPr>
              <a:t>?? </a:t>
            </a:r>
            <a:r>
              <a:rPr lang="ru-RU" smtClean="0"/>
              <a:t>Засекаем время /калькулятор – нет/</a:t>
            </a:r>
            <a:endParaRPr lang="ru-RU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684213" y="449263"/>
            <a:ext cx="7839075" cy="1338262"/>
          </a:xfrm>
        </p:spPr>
        <p:txBody>
          <a:bodyPr/>
          <a:lstStyle/>
          <a:p>
            <a:pPr algn="ctr" eaLnBrk="1" hangingPunct="1"/>
            <a:r>
              <a:rPr lang="ru-RU" b="1" smtClean="0"/>
              <a:t>Перевод триадами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750888" y="1928813"/>
            <a:ext cx="7791450" cy="4570412"/>
          </a:xfrm>
        </p:spPr>
        <p:txBody>
          <a:bodyPr/>
          <a:lstStyle/>
          <a:p>
            <a:pPr marL="533400" indent="-533400" algn="ctr" eaLnBrk="1" hangingPunct="1">
              <a:buFont typeface="Arial" charset="0"/>
              <a:buNone/>
            </a:pPr>
            <a:r>
              <a:rPr lang="ru-RU" smtClean="0"/>
              <a:t> </a:t>
            </a:r>
            <a:r>
              <a:rPr lang="ru-RU" sz="4000" smtClean="0"/>
              <a:t>1 7 3 1</a:t>
            </a:r>
            <a:r>
              <a:rPr lang="ru-RU" sz="2000" smtClean="0"/>
              <a:t>8</a:t>
            </a:r>
          </a:p>
          <a:p>
            <a:pPr marL="533400" indent="-533400" algn="ctr" eaLnBrk="1" hangingPunct="1">
              <a:buFont typeface="Arial" charset="0"/>
              <a:buNone/>
            </a:pPr>
            <a:endParaRPr lang="ru-RU" sz="2000" smtClean="0"/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z="4000" smtClean="0"/>
              <a:t>001 111 011 001</a:t>
            </a:r>
            <a:r>
              <a:rPr lang="ru-RU" sz="2000" smtClean="0"/>
              <a:t>2</a:t>
            </a:r>
          </a:p>
          <a:p>
            <a:pPr marL="533400" indent="-533400" algn="ctr" eaLnBrk="1" hangingPunct="1">
              <a:buFont typeface="Arial" charset="0"/>
              <a:buNone/>
            </a:pPr>
            <a:endParaRPr lang="ru-RU" sz="2000" smtClean="0"/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z="4000" smtClean="0">
                <a:solidFill>
                  <a:srgbClr val="FF0000"/>
                </a:solidFill>
              </a:rPr>
              <a:t>00</a:t>
            </a:r>
            <a:r>
              <a:rPr lang="ru-RU" sz="4000" smtClean="0"/>
              <a:t>1111110001011,11011</a:t>
            </a:r>
            <a:r>
              <a:rPr lang="ru-RU" sz="4000" smtClean="0">
                <a:solidFill>
                  <a:srgbClr val="FF0000"/>
                </a:solidFill>
              </a:rPr>
              <a:t>0</a:t>
            </a:r>
            <a:endParaRPr lang="ru-RU" sz="4000" smtClean="0"/>
          </a:p>
          <a:p>
            <a:pPr marL="533400" indent="-533400" eaLnBrk="1" hangingPunct="1">
              <a:buFont typeface="Arial" charset="0"/>
              <a:buNone/>
            </a:pPr>
            <a:r>
              <a:rPr lang="ru-RU" sz="4000" smtClean="0"/>
              <a:t>           </a:t>
            </a:r>
            <a:r>
              <a:rPr lang="ru-RU" sz="4000" smtClean="0">
                <a:solidFill>
                  <a:srgbClr val="173A8D"/>
                </a:solidFill>
              </a:rPr>
              <a:t>1      7    6    1     3,</a:t>
            </a:r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z="4000" smtClean="0"/>
              <a:t>                                   </a:t>
            </a:r>
            <a:r>
              <a:rPr lang="ru-RU" sz="4000" b="1" smtClean="0">
                <a:solidFill>
                  <a:srgbClr val="173A8D"/>
                </a:solidFill>
              </a:rPr>
              <a:t>6   6</a:t>
            </a:r>
          </a:p>
          <a:p>
            <a:pPr marL="533400" indent="-533400" algn="ctr" eaLnBrk="1" hangingPunct="1">
              <a:buFont typeface="Arial" charset="0"/>
              <a:buNone/>
            </a:pPr>
            <a:endParaRPr lang="ru-RU" sz="2000" smtClean="0"/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 flipH="1">
            <a:off x="3335338" y="2498725"/>
            <a:ext cx="695325" cy="617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>
            <a:off x="4159250" y="2498725"/>
            <a:ext cx="231775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4752975" y="2486025"/>
            <a:ext cx="231775" cy="617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5189538" y="2459038"/>
            <a:ext cx="631825" cy="63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857875" y="4700588"/>
            <a:ext cx="825500" cy="258762"/>
          </a:xfrm>
          <a:prstGeom prst="curvedUpArrow">
            <a:avLst>
              <a:gd name="adj1" fmla="val 63804"/>
              <a:gd name="adj2" fmla="val 12760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AutoShape 9"/>
          <p:cNvSpPr>
            <a:spLocks noChangeArrowheads="1"/>
          </p:cNvSpPr>
          <p:nvPr/>
        </p:nvSpPr>
        <p:spPr bwMode="auto">
          <a:xfrm>
            <a:off x="6654800" y="4737100"/>
            <a:ext cx="825500" cy="258763"/>
          </a:xfrm>
          <a:prstGeom prst="curvedUpArrow">
            <a:avLst>
              <a:gd name="adj1" fmla="val 63804"/>
              <a:gd name="adj2" fmla="val 12760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AutoShape 10"/>
          <p:cNvSpPr>
            <a:spLocks noChangeArrowheads="1"/>
          </p:cNvSpPr>
          <p:nvPr/>
        </p:nvSpPr>
        <p:spPr bwMode="auto">
          <a:xfrm rot="10800000">
            <a:off x="4876800" y="3873500"/>
            <a:ext cx="825500" cy="258763"/>
          </a:xfrm>
          <a:prstGeom prst="curvedUpArrow">
            <a:avLst>
              <a:gd name="adj1" fmla="val 63804"/>
              <a:gd name="adj2" fmla="val 12760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AutoShape 11"/>
          <p:cNvSpPr>
            <a:spLocks noChangeArrowheads="1"/>
          </p:cNvSpPr>
          <p:nvPr/>
        </p:nvSpPr>
        <p:spPr bwMode="auto">
          <a:xfrm rot="10800000">
            <a:off x="4079875" y="3886200"/>
            <a:ext cx="825500" cy="258763"/>
          </a:xfrm>
          <a:prstGeom prst="curvedUpArrow">
            <a:avLst>
              <a:gd name="adj1" fmla="val 63804"/>
              <a:gd name="adj2" fmla="val 12760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1" name="AutoShape 12"/>
          <p:cNvSpPr>
            <a:spLocks noChangeArrowheads="1"/>
          </p:cNvSpPr>
          <p:nvPr/>
        </p:nvSpPr>
        <p:spPr bwMode="auto">
          <a:xfrm rot="10800000">
            <a:off x="3321050" y="3913188"/>
            <a:ext cx="825500" cy="258762"/>
          </a:xfrm>
          <a:prstGeom prst="curvedUpArrow">
            <a:avLst>
              <a:gd name="adj1" fmla="val 63804"/>
              <a:gd name="adj2" fmla="val 12760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 rot="10800000">
            <a:off x="2574925" y="3911600"/>
            <a:ext cx="825500" cy="258763"/>
          </a:xfrm>
          <a:prstGeom prst="curvedUpArrow">
            <a:avLst>
              <a:gd name="adj1" fmla="val 63804"/>
              <a:gd name="adj2" fmla="val 12760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3" name="AutoShape 14"/>
          <p:cNvSpPr>
            <a:spLocks noChangeArrowheads="1"/>
          </p:cNvSpPr>
          <p:nvPr/>
        </p:nvSpPr>
        <p:spPr bwMode="auto">
          <a:xfrm rot="10800000">
            <a:off x="1697038" y="3897313"/>
            <a:ext cx="825500" cy="258762"/>
          </a:xfrm>
          <a:prstGeom prst="curvedUpArrow">
            <a:avLst>
              <a:gd name="adj1" fmla="val 63804"/>
              <a:gd name="adj2" fmla="val 12760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711200" y="811213"/>
            <a:ext cx="7839075" cy="1338262"/>
          </a:xfrm>
        </p:spPr>
        <p:txBody>
          <a:bodyPr/>
          <a:lstStyle/>
          <a:p>
            <a:pPr algn="ctr" eaLnBrk="1" hangingPunct="1"/>
            <a:r>
              <a:rPr lang="ru-RU" b="1" smtClean="0"/>
              <a:t>Перевод тетрадами /тетрами/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646113" y="2651125"/>
            <a:ext cx="7869237" cy="4206875"/>
          </a:xfrm>
        </p:spPr>
        <p:txBody>
          <a:bodyPr/>
          <a:lstStyle/>
          <a:p>
            <a:pPr marL="533400" indent="-533400" algn="ctr" eaLnBrk="1" hangingPunct="1">
              <a:buFont typeface="Arial" charset="0"/>
              <a:buNone/>
            </a:pPr>
            <a:r>
              <a:rPr lang="en-US" sz="4000" smtClean="0"/>
              <a:t>F</a:t>
            </a:r>
            <a:r>
              <a:rPr lang="ru-RU" sz="4000" smtClean="0"/>
              <a:t> </a:t>
            </a:r>
            <a:r>
              <a:rPr lang="en-US" sz="4000" smtClean="0"/>
              <a:t>8</a:t>
            </a:r>
            <a:r>
              <a:rPr lang="en-US" sz="2000" smtClean="0"/>
              <a:t>16</a:t>
            </a:r>
            <a:endParaRPr lang="ru-RU" sz="2000" smtClean="0"/>
          </a:p>
          <a:p>
            <a:pPr marL="533400" indent="-533400" algn="ctr" eaLnBrk="1" hangingPunct="1">
              <a:buFont typeface="Arial" charset="0"/>
              <a:buNone/>
            </a:pPr>
            <a:endParaRPr lang="en-US" sz="4000" smtClean="0"/>
          </a:p>
          <a:p>
            <a:pPr marL="533400" indent="-533400" algn="ctr" eaLnBrk="1" hangingPunct="1">
              <a:buFont typeface="Arial" charset="0"/>
              <a:buAutoNum type="arabicPlain" startAt="1111"/>
            </a:pPr>
            <a:r>
              <a:rPr lang="en-US" sz="4000" smtClean="0"/>
              <a:t>1000</a:t>
            </a:r>
            <a:r>
              <a:rPr lang="en-US" sz="2000" smtClean="0"/>
              <a:t>2</a:t>
            </a:r>
            <a:r>
              <a:rPr lang="ru-RU" sz="4000" smtClean="0"/>
              <a:t> </a:t>
            </a:r>
          </a:p>
          <a:p>
            <a:pPr marL="533400" indent="-533400" algn="ctr" eaLnBrk="1" hangingPunct="1">
              <a:buFont typeface="Arial" charset="0"/>
              <a:buNone/>
            </a:pPr>
            <a:endParaRPr lang="ru-RU" sz="4000" smtClean="0"/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z="4000" smtClean="0">
                <a:solidFill>
                  <a:srgbClr val="FF0000"/>
                </a:solidFill>
              </a:rPr>
              <a:t>0</a:t>
            </a:r>
            <a:r>
              <a:rPr lang="ru-RU" sz="4000" smtClean="0"/>
              <a:t>11001010111,10</a:t>
            </a:r>
            <a:r>
              <a:rPr lang="ru-RU" sz="4000" smtClean="0">
                <a:solidFill>
                  <a:srgbClr val="FF0000"/>
                </a:solidFill>
              </a:rPr>
              <a:t>00</a:t>
            </a:r>
            <a:r>
              <a:rPr lang="ru-RU" sz="1600" smtClean="0"/>
              <a:t>2</a:t>
            </a:r>
            <a:endParaRPr lang="ru-RU" sz="1600" smtClean="0">
              <a:solidFill>
                <a:srgbClr val="FF0000"/>
              </a:solidFill>
            </a:endParaRPr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6        5        7,      8</a:t>
            </a:r>
            <a:r>
              <a:rPr lang="ru-RU" sz="2000" b="1" smtClean="0"/>
              <a:t>16</a:t>
            </a:r>
          </a:p>
          <a:p>
            <a:pPr marL="533400" indent="-533400" algn="ctr" eaLnBrk="1" hangingPunct="1">
              <a:buFont typeface="Arial" charset="0"/>
              <a:buNone/>
            </a:pPr>
            <a:endParaRPr lang="ru-RU" sz="4000" b="1" smtClean="0"/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 flipH="1">
            <a:off x="3927475" y="3168650"/>
            <a:ext cx="25717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4675188" y="3155950"/>
            <a:ext cx="503237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AutoShape 6"/>
          <p:cNvSpPr>
            <a:spLocks noChangeArrowheads="1"/>
          </p:cNvSpPr>
          <p:nvPr/>
        </p:nvSpPr>
        <p:spPr bwMode="auto">
          <a:xfrm>
            <a:off x="5756275" y="5189538"/>
            <a:ext cx="1095375" cy="219075"/>
          </a:xfrm>
          <a:prstGeom prst="curvedDownArrow">
            <a:avLst>
              <a:gd name="adj1" fmla="val 24884"/>
              <a:gd name="adj2" fmla="val 114560"/>
              <a:gd name="adj3" fmla="val 42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AutoShape 8"/>
          <p:cNvSpPr>
            <a:spLocks noChangeArrowheads="1"/>
          </p:cNvSpPr>
          <p:nvPr/>
        </p:nvSpPr>
        <p:spPr bwMode="auto">
          <a:xfrm rot="5400000">
            <a:off x="4803775" y="4714875"/>
            <a:ext cx="331788" cy="1081088"/>
          </a:xfrm>
          <a:prstGeom prst="curvedRightArrow">
            <a:avLst>
              <a:gd name="adj1" fmla="val 33474"/>
              <a:gd name="adj2" fmla="val 108145"/>
              <a:gd name="adj3" fmla="val 22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1" name="AutoShape 9"/>
          <p:cNvSpPr>
            <a:spLocks noChangeArrowheads="1"/>
          </p:cNvSpPr>
          <p:nvPr/>
        </p:nvSpPr>
        <p:spPr bwMode="auto">
          <a:xfrm rot="5400000">
            <a:off x="3784600" y="4673600"/>
            <a:ext cx="331788" cy="1081088"/>
          </a:xfrm>
          <a:prstGeom prst="curvedRightArrow">
            <a:avLst>
              <a:gd name="adj1" fmla="val 33474"/>
              <a:gd name="adj2" fmla="val 108145"/>
              <a:gd name="adj3" fmla="val 22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AutoShape 10"/>
          <p:cNvSpPr>
            <a:spLocks noChangeArrowheads="1"/>
          </p:cNvSpPr>
          <p:nvPr/>
        </p:nvSpPr>
        <p:spPr bwMode="auto">
          <a:xfrm rot="5400000">
            <a:off x="2703513" y="4660900"/>
            <a:ext cx="331788" cy="1081087"/>
          </a:xfrm>
          <a:prstGeom prst="curvedRightArrow">
            <a:avLst>
              <a:gd name="adj1" fmla="val 33474"/>
              <a:gd name="adj2" fmla="val 108145"/>
              <a:gd name="adj3" fmla="val 22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1158875"/>
            <a:ext cx="7839075" cy="1338263"/>
          </a:xfrm>
        </p:spPr>
        <p:txBody>
          <a:bodyPr/>
          <a:lstStyle/>
          <a:p>
            <a:pPr algn="ctr" eaLnBrk="1" hangingPunct="1"/>
            <a:r>
              <a:rPr lang="ru-RU" sz="3200" b="1" i="1" smtClean="0"/>
              <a:t>№ 2. Сколько единиц в двоичной записи восьмеричного числа 1731</a:t>
            </a:r>
            <a:r>
              <a:rPr lang="ru-RU" sz="2000" b="1" i="1" smtClean="0"/>
              <a:t>8</a:t>
            </a:r>
            <a:r>
              <a:rPr lang="ru-RU" sz="3200" b="1" i="1" smtClean="0"/>
              <a:t>?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1252538" y="2738438"/>
            <a:ext cx="7289800" cy="3746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1. Перевести число в десятичную СС.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2. Перевести число в  двоичную СС.</a:t>
            </a:r>
          </a:p>
          <a:p>
            <a:pPr eaLnBrk="1" hangingPunct="1">
              <a:buFont typeface="Arial" charset="0"/>
              <a:buNone/>
            </a:pPr>
            <a:r>
              <a:rPr lang="ru-RU" smtClean="0"/>
              <a:t>3. Посчитать единицы.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solidFill>
                  <a:schemeClr val="accent2"/>
                </a:solidFill>
              </a:rPr>
              <a:t>?? </a:t>
            </a:r>
            <a:r>
              <a:rPr lang="ru-RU" smtClean="0"/>
              <a:t>Засекаем время /калькулятор – нет/</a:t>
            </a:r>
            <a:endParaRPr lang="ru-RU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525</TotalTime>
  <Words>389</Words>
  <Application>Microsoft Office PowerPoint</Application>
  <PresentationFormat>Экран (4:3)</PresentationFormat>
  <Paragraphs>144</Paragraphs>
  <Slides>15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 Light</vt:lpstr>
      <vt:lpstr>Calibri</vt:lpstr>
      <vt:lpstr>Symbol</vt:lpstr>
      <vt:lpstr>Times New Roman</vt:lpstr>
      <vt:lpstr>Office Theme</vt:lpstr>
      <vt:lpstr>Слайд 1</vt:lpstr>
      <vt:lpstr>Этапы урока</vt:lpstr>
      <vt:lpstr>Вспомним, что в двоичной системе:</vt:lpstr>
      <vt:lpstr>Найди ошибку:</vt:lpstr>
      <vt:lpstr>Слайд 5</vt:lpstr>
      <vt:lpstr>№ 2. Сколько единиц в двоичной записи восьмеричного числа 17318?</vt:lpstr>
      <vt:lpstr>Перевод триадами</vt:lpstr>
      <vt:lpstr>Перевод тетрадами /тетрами/</vt:lpstr>
      <vt:lpstr>№ 2. Сколько единиц в двоичной записи восьмеричного числа 17318?</vt:lpstr>
      <vt:lpstr>Даны 4 числа, они записаны с использованием различных систем счисления. Укажите среди этих чисел то, в двоичной записи которого содержится ровно 6 единиц. Если таких чисел несколько, укажите наибольшее из них.  </vt:lpstr>
      <vt:lpstr>Слайд 11</vt:lpstr>
      <vt:lpstr>Слайд 12</vt:lpstr>
      <vt:lpstr>Слайд 13</vt:lpstr>
      <vt:lpstr>Слайд 14</vt:lpstr>
      <vt:lpstr>Сколько единиц в двоичной записи десятичного числа 519? 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ПСВ</cp:lastModifiedBy>
  <cp:revision>54</cp:revision>
  <dcterms:created xsi:type="dcterms:W3CDTF">2016-11-18T14:12:19Z</dcterms:created>
  <dcterms:modified xsi:type="dcterms:W3CDTF">2018-04-11T18:53:41Z</dcterms:modified>
</cp:coreProperties>
</file>