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264" r:id="rId3"/>
    <p:sldId id="315" r:id="rId4"/>
    <p:sldId id="265" r:id="rId5"/>
    <p:sldId id="310" r:id="rId6"/>
    <p:sldId id="334" r:id="rId7"/>
    <p:sldId id="258" r:id="rId8"/>
    <p:sldId id="263" r:id="rId9"/>
    <p:sldId id="313" r:id="rId10"/>
    <p:sldId id="314" r:id="rId11"/>
    <p:sldId id="333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12192000" cy="6858000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EDF1F9"/>
    <a:srgbClr val="F5F5F5"/>
    <a:srgbClr val="FFFFFF"/>
    <a:srgbClr val="F9F9F1"/>
    <a:srgbClr val="F9F1F1"/>
    <a:srgbClr val="D2C4C9"/>
    <a:srgbClr val="DFB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6F95B7-1A48-40A7-8CDA-3494D7444930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5C9D89-41E5-436E-96BA-0A4C639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CC74AC-EA38-40E7-9AAE-8E8A0AF6EAF3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2A5768-94D0-44CC-99C1-D21379C10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E31123-B307-406C-A57B-AB58A5CB4DF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0F1B5-E6D5-4CA2-A40D-93A611F16A7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BF09E7-EBB6-4287-9454-846E8C3DB61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8ACB4E-9EA5-46EE-AB04-781C2A518B5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FB8C68-6245-419B-A429-F4122C79782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4DEC66-DFFD-43B9-9728-142467394E8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9F12C-020C-40D8-8C73-36CBB5E737D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37BFD5-4A18-424C-8EA4-99888A9EBF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B50DC9-39A3-41DF-8B05-F6E6A469D85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8CE4BE-5A4A-47F7-89D5-329B4971BAE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11C84-04E7-42C7-AEEE-25F23F9061C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DE4713-4385-41D7-AA5D-67DFC73ACD2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047E31-3B98-48EA-AB3D-AB8D1CA4AFC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2ECD2-8082-4226-813E-EF2A2D5CA87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B65DFB-B64E-48E8-A736-53B279FAB87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9C2C-7696-413C-9C68-F824088A94F5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2465-EFFC-4601-BFF8-018164668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FCE2-99F6-4224-A49C-537CE4939D48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56F0-95E3-4BF1-B038-F66AE38BD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7E97-0A8C-48A1-94AD-7AE627E38A08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2FD9-4875-4078-B474-4F89FCA5F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3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67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AB85B3-8C56-4CB4-864A-C1AAF4E1668B}" type="datetimeFigureOut">
              <a:rPr lang="en-US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A10452-08D7-4D30-8110-EF646317A6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736E-2551-4F7F-B75C-F7A9045E33C1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6120-671E-4CE9-BB42-48D8E341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7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D3B9-E662-4887-ABAE-2EA7E03F9FFE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4C5F-D176-4173-8E5A-D6FA6596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6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35AB-567F-4A83-9127-89362F1410D0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A9BE-8938-4DF1-A6B8-28DF3040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7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0474-4D65-4198-AD6E-31E129DCC1F9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28C9-477B-4C6B-A80E-7902DB195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1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70EA-C9CE-4B22-83D2-11D92D5DB724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B2C7-1773-4D2B-B302-EDD80A3A8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5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B33B-F853-4A19-8DBD-8A5EEFA21B44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AC74-0C93-4AE0-A9CC-B793C1F6F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FB19-B9FB-4CD8-9427-44891B9181BE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76C7-1A7F-48CC-807B-ABBE6D6D4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5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DCA2-FF6D-4D2F-8C50-AEABE2493AC0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43AB-D9D4-4E9C-A0CB-3F59195E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1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F7F07-A13E-4C69-AE4A-AA12B0A54C24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51482A-2B9A-46F0-83D8-D393E77DC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42kc9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ro23.info/images/d/d8/KIP_metod_recomendacii.pdf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iro23.info/images/d/d8/KIP_metod_recomendacii.pdf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iro23.info/images/d/d8/KIP_metod_recomendacii.pdf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nio@iro23.info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4gjhd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4gjZV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clck.ru/34gkU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12" Type="http://schemas.openxmlformats.org/officeDocument/2006/relationships/hyperlink" Target="https://clck.ru/34gmEZ" TargetMode="External"/><Relationship Id="rId17" Type="http://schemas.openxmlformats.org/officeDocument/2006/relationships/hyperlink" Target="https://clck.ru/34hPvM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lck.ru/34hPt4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hyperlink" Target="https://clck.ru/34gksd" TargetMode="External"/><Relationship Id="rId5" Type="http://schemas.openxmlformats.org/officeDocument/2006/relationships/image" Target="../media/image14.jpeg"/><Relationship Id="rId15" Type="http://schemas.openxmlformats.org/officeDocument/2006/relationships/image" Target="../media/image17.png"/><Relationship Id="rId10" Type="http://schemas.openxmlformats.org/officeDocument/2006/relationships/hyperlink" Target="https://clck.ru/34gki5" TargetMode="External"/><Relationship Id="rId4" Type="http://schemas.openxmlformats.org/officeDocument/2006/relationships/image" Target="../media/image12.emf"/><Relationship Id="rId9" Type="http://schemas.openxmlformats.org/officeDocument/2006/relationships/image" Target="../media/image16.jpeg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4gnks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11" Type="http://schemas.openxmlformats.org/officeDocument/2006/relationships/hyperlink" Target="http://wiki.iro23.info/images/3/3d/Nominacii_konkursa_IP_2023.pdf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8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clck.ru/34hPv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34goY2" TargetMode="External"/><Relationship Id="rId5" Type="http://schemas.openxmlformats.org/officeDocument/2006/relationships/hyperlink" Target="https://clck.ru/34goVU" TargetMode="External"/><Relationship Id="rId4" Type="http://schemas.openxmlformats.org/officeDocument/2006/relationships/hyperlink" Target="https://clck.ru/34goTm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wiki.iro23.info/images/7/7e/Dorozhnaya_karta2023.pdf" TargetMode="Externa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/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803" y="198403"/>
              <a:ext cx="4074643" cy="21590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5123" name="object 6"/>
          <p:cNvSpPr>
            <a:spLocks noGrp="1"/>
          </p:cNvSpPr>
          <p:nvPr>
            <p:ph type="title"/>
          </p:nvPr>
        </p:nvSpPr>
        <p:spPr>
          <a:xfrm>
            <a:off x="163513" y="2079625"/>
            <a:ext cx="12026900" cy="2667000"/>
          </a:xfrm>
        </p:spPr>
        <p:txBody>
          <a:bodyPr tIns="7316">
            <a:spAutoFit/>
          </a:bodyPr>
          <a:lstStyle/>
          <a:p>
            <a:pPr algn="ctr" eaLnBrk="1" hangingPunct="1"/>
            <a:r>
              <a:rPr lang="ru-RU" alt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И ОРГАНИЗАЦИЯ ПОДГОТОВКИ УЧАСТНИКОВ КОНКУРСА «ИННОВАЦИОННЫЙ ПОИСК»</a:t>
            </a:r>
            <a:br>
              <a:rPr lang="ru-RU" alt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br>
              <a:rPr lang="ru-RU" alt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75" y="257175"/>
            <a:ext cx="1089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97200" y="317500"/>
            <a:ext cx="7242175" cy="87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8" b="1" spc="12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профессионального образования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8" b="1" spc="12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образования» Краснодарского края </a:t>
            </a:r>
            <a:endParaRPr lang="ru-RU" sz="1698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750" y="5287963"/>
            <a:ext cx="7207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Центр методической поддержки и инновационного развития системы образования ГБОУ ИРО Краснодарского края</a:t>
            </a:r>
          </a:p>
        </p:txBody>
      </p: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203200" y="6216650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81717"/>
                </a:solidFill>
                <a:cs typeface="Times New Roman" panose="02020603050405020304" pitchFamily="18" charset="0"/>
              </a:rPr>
              <a:t>15 июня 2023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155575"/>
            <a:ext cx="757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575"/>
            <a:ext cx="1508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14500" y="214313"/>
            <a:ext cx="9418638" cy="758825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6263" y="1031875"/>
          <a:ext cx="11329987" cy="5754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602">
                  <a:extLst>
                    <a:ext uri="{9D8B030D-6E8A-4147-A177-3AD203B41FA5}">
                      <a16:colId xmlns:a16="http://schemas.microsoft.com/office/drawing/2014/main" val="624605567"/>
                    </a:ext>
                  </a:extLst>
                </a:gridCol>
                <a:gridCol w="5196833">
                  <a:extLst>
                    <a:ext uri="{9D8B030D-6E8A-4147-A177-3AD203B41FA5}">
                      <a16:colId xmlns:a16="http://schemas.microsoft.com/office/drawing/2014/main" val="1665073130"/>
                    </a:ext>
                  </a:extLst>
                </a:gridCol>
                <a:gridCol w="5145552">
                  <a:extLst>
                    <a:ext uri="{9D8B030D-6E8A-4147-A177-3AD203B41FA5}">
                      <a16:colId xmlns:a16="http://schemas.microsoft.com/office/drawing/2014/main" val="816532720"/>
                    </a:ext>
                  </a:extLst>
                </a:gridCol>
              </a:tblGrid>
              <a:tr h="2609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есяц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продукты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Статьи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861431"/>
                  </a:ext>
                </a:extLst>
              </a:tr>
              <a:tr h="521866">
                <a:tc rowSpan="1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МО г. Краснодар «Детский сад комбинированного вида № 234»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гимназии № 1 г. Армавира (3)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18123"/>
                  </a:ext>
                </a:extLst>
              </a:tr>
              <a:tr h="7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57 станицы Троицкой МО Крымский район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МО г. Краснодар «Детский сад комбинированного вида № 187»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0069"/>
                  </a:ext>
                </a:extLst>
              </a:tr>
              <a:tr h="5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детский сад № 16 МО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(РИС)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начальная общеобразовательная школа-детский сад № 85 г. Сочи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84732"/>
                  </a:ext>
                </a:extLst>
              </a:tr>
              <a:tr h="5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ГБПОУ «Крымский индустриально-строительный техникум»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12775"/>
                  </a:ext>
                </a:extLst>
              </a:tr>
              <a:tr h="27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СОШ № 1 имени В.И. Фадеева ст. Калининской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78812"/>
                  </a:ext>
                </a:extLst>
              </a:tr>
              <a:tr h="260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МАДОУ ЦРР – ДС № 49 «Березка» МО г. Новороссийск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5630"/>
                  </a:ext>
                </a:extLst>
              </a:tr>
              <a:tr h="5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МДАОУ «Детский сад комбинированного вида № 60», Красноармейский район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71974"/>
                  </a:ext>
                </a:extLst>
              </a:tr>
              <a:tr h="260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19 г. Тимашевск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95316"/>
                  </a:ext>
                </a:extLst>
              </a:tr>
              <a:tr h="5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«Центр компетенций «Ориентир» МО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09998"/>
                  </a:ext>
                </a:extLst>
              </a:tr>
              <a:tr h="260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ДО МО г. Краснодар «ДМЦ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(РИС)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89612"/>
                  </a:ext>
                </a:extLst>
              </a:tr>
              <a:tr h="5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СОШ № 17 имени Эдуарда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Есаяна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г-к. Геленджик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14262"/>
                  </a:ext>
                </a:extLst>
              </a:tr>
              <a:tr h="52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ГБОУ КК специальная (коррекционная) школа № 21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Краснодара</a:t>
                      </a: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565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9775" y="214313"/>
            <a:ext cx="2287428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(аудит) </a:t>
            </a:r>
            <a:r>
              <a:rPr lang="ru-RU" alt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15.06.2023</a:t>
            </a:r>
          </a:p>
          <a:p>
            <a:pPr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155575"/>
            <a:ext cx="757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575"/>
            <a:ext cx="1508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14500" y="214313"/>
            <a:ext cx="9418638" cy="758825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7000" y="1238250"/>
          <a:ext cx="6037263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576">
                  <a:extLst>
                    <a:ext uri="{9D8B030D-6E8A-4147-A177-3AD203B41FA5}">
                      <a16:colId xmlns:a16="http://schemas.microsoft.com/office/drawing/2014/main" val="624605567"/>
                    </a:ext>
                  </a:extLst>
                </a:gridCol>
                <a:gridCol w="5118687">
                  <a:extLst>
                    <a:ext uri="{9D8B030D-6E8A-4147-A177-3AD203B41FA5}">
                      <a16:colId xmlns:a16="http://schemas.microsoft.com/office/drawing/2014/main" val="1665073130"/>
                    </a:ext>
                  </a:extLst>
                </a:gridCol>
              </a:tblGrid>
              <a:tr h="2609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есяц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Активное участие в краевых мероприятиях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861431"/>
                  </a:ext>
                </a:extLst>
              </a:tr>
              <a:tr h="52183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средняя общеобразовательная школа № 1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имени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В.И. Фадеева ст.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Калининской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24271"/>
                  </a:ext>
                </a:extLst>
              </a:tr>
              <a:tr h="52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Центр развития ребенка – детский сад № 37         МО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Абинский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24498"/>
                  </a:ext>
                </a:extLst>
              </a:tr>
              <a:tr h="546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МАДОУ Центр развития ребенка детский сад № 4 станицы Павловской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70976"/>
                  </a:ext>
                </a:extLst>
              </a:tr>
              <a:tr h="7039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«Информационно-методический центр в системе дополнительного образования» МО Темрюкский район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02015"/>
                  </a:ext>
                </a:extLst>
              </a:tr>
              <a:tr h="52183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50" marR="33150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центр развития ребенка – детский сад № 4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МО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Новороссийск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18123"/>
                  </a:ext>
                </a:extLst>
              </a:tr>
              <a:tr h="52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– центр развития ребенка – детский сад № 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МО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60338"/>
                  </a:ext>
                </a:extLst>
              </a:tr>
              <a:tr h="78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детский сад общеразвивающего вида № 8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МО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Ленинградский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9281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9775" y="214313"/>
            <a:ext cx="2287428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(аудит) </a:t>
            </a:r>
            <a:r>
              <a:rPr lang="ru-RU" alt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15.06.2023</a:t>
            </a: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1743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5499100"/>
            <a:ext cx="16176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968500"/>
            <a:ext cx="5532438" cy="34147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1" name="Прямоугольник 10"/>
          <p:cNvSpPr>
            <a:spLocks noChangeArrowheads="1"/>
          </p:cNvSpPr>
          <p:nvPr/>
        </p:nvSpPr>
        <p:spPr bwMode="auto">
          <a:xfrm>
            <a:off x="8213725" y="5519738"/>
            <a:ext cx="229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6"/>
              </a:rPr>
              <a:t>https://clck.ru/342kc9</a:t>
            </a:r>
            <a:r>
              <a:rPr lang="ru-RU" altLang="ru-RU" sz="1800"/>
              <a:t> </a:t>
            </a:r>
          </a:p>
        </p:txBody>
      </p:sp>
      <p:sp>
        <p:nvSpPr>
          <p:cNvPr id="17442" name="Прямоугольник 2"/>
          <p:cNvSpPr>
            <a:spLocks noChangeArrowheads="1"/>
          </p:cNvSpPr>
          <p:nvPr/>
        </p:nvSpPr>
        <p:spPr bwMode="auto">
          <a:xfrm>
            <a:off x="6996113" y="1458913"/>
            <a:ext cx="438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стажировкам и мероприятиям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Заявка на конкурс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33363" y="825500"/>
            <a:ext cx="490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Сроки подачи заявки: до 01 сентября 2023 года</a:t>
            </a:r>
          </a:p>
        </p:txBody>
      </p:sp>
      <p:pic>
        <p:nvPicPr>
          <p:cNvPr id="18438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95388"/>
            <a:ext cx="4178300" cy="54054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1771650"/>
            <a:ext cx="3530600" cy="49942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009650"/>
            <a:ext cx="3706812" cy="5241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233363" y="1181100"/>
            <a:ext cx="758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2 «Ромашка» МО Приморско-Ахтарский район</a:t>
            </a:r>
            <a:endParaRPr lang="ru-RU" altLang="ru-RU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7AFF7-4CE3-4791-9595-7C652986D3A9}"/>
              </a:ext>
            </a:extLst>
          </p:cNvPr>
          <p:cNvSpPr txBox="1"/>
          <p:nvPr/>
        </p:nvSpPr>
        <p:spPr>
          <a:xfrm>
            <a:off x="220663" y="1619250"/>
            <a:ext cx="1175067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п. 1.6. </a:t>
            </a:r>
            <a:r>
              <a:rPr lang="ru-RU" sz="2400" b="1" dirty="0">
                <a:latin typeface="+mn-lt"/>
              </a:rPr>
              <a:t>Решение органа самоуправления организации-соискателя на участие в реализации проекта</a:t>
            </a:r>
          </a:p>
        </p:txBody>
      </p:sp>
      <p:sp>
        <p:nvSpPr>
          <p:cNvPr id="20487" name="Прямоугольник 5"/>
          <p:cNvSpPr>
            <a:spLocks noChangeArrowheads="1"/>
          </p:cNvSpPr>
          <p:nvPr/>
        </p:nvSpPr>
        <p:spPr bwMode="auto">
          <a:xfrm>
            <a:off x="1333500" y="2647950"/>
            <a:ext cx="106378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ts val="600"/>
              </a:spcBef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Высшим </a:t>
            </a:r>
            <a:r>
              <a:rPr lang="ru-RU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органом</a:t>
            </a:r>
            <a:r>
              <a:rPr lang="ru-RU" altLang="ru-RU" sz="20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000" b="1">
                <a:ea typeface="Calibri" panose="020F0502020204030204" pitchFamily="34" charset="0"/>
                <a:cs typeface="Times New Roman" panose="02020603050405020304" pitchFamily="18" charset="0"/>
              </a:rPr>
              <a:t>самоуправления</a:t>
            </a:r>
            <a:r>
              <a:rPr lang="ru-RU" altLang="ru-RU" sz="2000">
                <a:ea typeface="Calibri" panose="020F0502020204030204" pitchFamily="34" charset="0"/>
                <a:cs typeface="Times New Roman" panose="02020603050405020304" pitchFamily="18" charset="0"/>
              </a:rPr>
              <a:t> учреждения дошкольного образования является педсовет, возглавляемый заведующим этой организации.</a:t>
            </a: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заполнения данного раздела необходимо провести педсовет и принять решение на реализацию проекта.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данном разделе Заявки указывается ссылка на размещенный на сайте инновационного проекта документ (выписка из протокола заседания педагогического совета) в формате pdf. 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Документ должен содержать все реквизиты:</a:t>
            </a:r>
          </a:p>
          <a:p>
            <a:pPr lvl="1" algn="just" eaLnBrk="1" hangingPunct="1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проведения, </a:t>
            </a:r>
          </a:p>
          <a:p>
            <a:pPr lvl="1" algn="just" eaLnBrk="1" hangingPunct="1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подпись председателя, </a:t>
            </a:r>
          </a:p>
          <a:p>
            <a:pPr lvl="1" algn="just" eaLnBrk="1" hangingPunct="1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печать (если предусмотрена правилами делопроизводства) синего цвета.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4BDE34-D595-41B4-BF0A-B6C5ABA6D971}"/>
              </a:ext>
            </a:extLst>
          </p:cNvPr>
          <p:cNvSpPr txBox="1"/>
          <p:nvPr/>
        </p:nvSpPr>
        <p:spPr>
          <a:xfrm>
            <a:off x="92075" y="898525"/>
            <a:ext cx="11971338" cy="70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п. 2.6.5. </a:t>
            </a:r>
            <a:r>
              <a:rPr lang="ru-RU" sz="2000" b="1" dirty="0">
                <a:latin typeface="+mn-lt"/>
              </a:rPr>
              <a:t>Корреляция проекта с национальными целями и стратегическими задачами, предусмотренными Указами Президента Российской Федерации от 7 мая 2018 г. № 204 и от 21 июля 2020 г. № 474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819900" y="1855788"/>
            <a:ext cx="52435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/>
              <a:t>Выбрать из </a:t>
            </a:r>
            <a:r>
              <a:rPr lang="ru-RU" altLang="ru-RU" sz="2000" b="1"/>
              <a:t>п. 5</a:t>
            </a:r>
            <a:r>
              <a:rPr lang="ru-RU" altLang="ru-RU" sz="2000"/>
              <a:t> Указа Президента РФ № 204 и </a:t>
            </a:r>
            <a:r>
              <a:rPr lang="ru-RU" altLang="ru-RU" sz="2000" b="1"/>
              <a:t>п. 2 </a:t>
            </a:r>
            <a:r>
              <a:rPr lang="ru-RU" altLang="ru-RU" sz="2000"/>
              <a:t>Указа Президента РФ № 474 положения, соответствующие теме и содержанию реализуемого проекта.</a:t>
            </a:r>
          </a:p>
        </p:txBody>
      </p:sp>
      <p:pic>
        <p:nvPicPr>
          <p:cNvPr id="22535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343275"/>
            <a:ext cx="21431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035175"/>
            <a:ext cx="3124200" cy="44196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2" descr="Увеличит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035175"/>
            <a:ext cx="3135312" cy="443388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1157288" y="1670050"/>
            <a:ext cx="950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№ </a:t>
            </a:r>
            <a:r>
              <a:rPr lang="ru-RU" altLang="ru-RU" sz="1800" b="1"/>
              <a:t>204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4511675" y="1679575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№ </a:t>
            </a:r>
            <a:r>
              <a:rPr lang="ru-RU" altLang="ru-RU" sz="1800" b="1"/>
              <a:t>474</a:t>
            </a: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9242425" y="3343275"/>
            <a:ext cx="294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на с. 7-8</a:t>
            </a:r>
            <a:r>
              <a:rPr lang="ru-RU" altLang="ru-RU" sz="1800"/>
              <a:t>: формулировка п. 5 Указа Президента РФ № 204</a:t>
            </a:r>
          </a:p>
        </p:txBody>
      </p:sp>
      <p:sp>
        <p:nvSpPr>
          <p:cNvPr id="22541" name="TextBox 18"/>
          <p:cNvSpPr txBox="1">
            <a:spLocks noChangeArrowheads="1"/>
          </p:cNvSpPr>
          <p:nvPr/>
        </p:nvSpPr>
        <p:spPr bwMode="auto">
          <a:xfrm>
            <a:off x="9242425" y="4164013"/>
            <a:ext cx="294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на с. 9</a:t>
            </a:r>
            <a:r>
              <a:rPr lang="ru-RU" altLang="ru-RU" sz="1800"/>
              <a:t>: формулировка п. 2 Указа Президента РФ № 474</a:t>
            </a: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9242425" y="5078413"/>
            <a:ext cx="294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на с. 32-33</a:t>
            </a:r>
            <a:r>
              <a:rPr lang="ru-RU" altLang="ru-RU" sz="1800"/>
              <a:t>: примеры заполнения п. 2.6.5 Заявки</a:t>
            </a:r>
          </a:p>
        </p:txBody>
      </p:sp>
      <p:sp>
        <p:nvSpPr>
          <p:cNvPr id="22543" name="Прямоугольник 17"/>
          <p:cNvSpPr>
            <a:spLocks noChangeArrowheads="1"/>
          </p:cNvSpPr>
          <p:nvPr/>
        </p:nvSpPr>
        <p:spPr bwMode="auto">
          <a:xfrm>
            <a:off x="6394450" y="6477000"/>
            <a:ext cx="609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hlinkClick r:id="rId8"/>
              </a:rPr>
              <a:t>http://wiki.iro23.info/images/d/d8/KIP_metod_recomendacii.pdf</a:t>
            </a:r>
            <a:r>
              <a:rPr lang="ru-RU" altLang="ru-RU" sz="1600" b="1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2457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840DBE-6AEE-4B91-B00D-557272D23E5F}"/>
              </a:ext>
            </a:extLst>
          </p:cNvPr>
          <p:cNvSpPr/>
          <p:nvPr/>
        </p:nvSpPr>
        <p:spPr>
          <a:xfrm>
            <a:off x="233363" y="990600"/>
            <a:ext cx="11707812" cy="5024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коррелирует с национальными целями и стратегическими задачами, предусмотренными: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7030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Президента Российской Федерации от 7 мая 2018 г. № 204, в частности с целями в области образования: … (переписать нужное из Указа № 204);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7030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Президента Российской Федерации от 21 июля 2020 г. № 474: … (переписать нужное из Указа № 474) как национальная цель развития Российской Федерации на период до 2030 года».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045845" algn="l"/>
              </a:tabLst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коррелирует с национальными целями и стратегическими задачами, предусмотренными указами Президента Российской Федерации от 7 мая 2018 г. № 204 и от 21 июля 2020 г. № 474, где в пункте 5, касающемся разработки национального проекта в сфере образования, говорится о … (переписать нужное из Указа № 204); в пункте 2, касающемся национальной цели, указывается … (переписать нужное из Указа № 474).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5A305C-499B-4333-8474-BAC13C0195E5}"/>
              </a:ext>
            </a:extLst>
          </p:cNvPr>
          <p:cNvSpPr txBox="1"/>
          <p:nvPr/>
        </p:nvSpPr>
        <p:spPr>
          <a:xfrm>
            <a:off x="312738" y="1089025"/>
            <a:ext cx="11750675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п. 2.13. </a:t>
            </a:r>
            <a:r>
              <a:rPr lang="ru-RU" sz="2000" b="1" dirty="0">
                <a:latin typeface="+mn-lt"/>
              </a:rPr>
              <a:t>Организации-соисполнители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C6EBB94-8563-4025-BEC2-096CE84210DB}"/>
              </a:ext>
            </a:extLst>
          </p:cNvPr>
          <p:cNvGraphicFramePr>
            <a:graphicFrameLocks noGrp="1"/>
          </p:cNvGraphicFramePr>
          <p:nvPr/>
        </p:nvGraphicFramePr>
        <p:xfrm>
          <a:off x="155575" y="2020888"/>
          <a:ext cx="11880850" cy="977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1401">
                  <a:extLst>
                    <a:ext uri="{9D8B030D-6E8A-4147-A177-3AD203B41FA5}">
                      <a16:colId xmlns:a16="http://schemas.microsoft.com/office/drawing/2014/main" val="2906891677"/>
                    </a:ext>
                  </a:extLst>
                </a:gridCol>
                <a:gridCol w="5430247">
                  <a:extLst>
                    <a:ext uri="{9D8B030D-6E8A-4147-A177-3AD203B41FA5}">
                      <a16:colId xmlns:a16="http://schemas.microsoft.com/office/drawing/2014/main" val="2382531839"/>
                    </a:ext>
                  </a:extLst>
                </a:gridCol>
                <a:gridCol w="5769202">
                  <a:extLst>
                    <a:ext uri="{9D8B030D-6E8A-4147-A177-3AD203B41FA5}">
                      <a16:colId xmlns:a16="http://schemas.microsoft.com/office/drawing/2014/main" val="3485635842"/>
                    </a:ext>
                  </a:extLst>
                </a:gridCol>
              </a:tblGrid>
              <a:tr h="346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r>
                        <a:rPr lang="ru-RU" sz="1800" spc="1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организации-соисполнителя</a:t>
                      </a:r>
                      <a:r>
                        <a:rPr lang="ru-RU" sz="1800" spc="-28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3290" algn="l"/>
                          <a:tab pos="1691005" algn="l"/>
                        </a:tabLst>
                      </a:pPr>
                      <a:r>
                        <a:rPr lang="ru-RU" sz="1800" dirty="0">
                          <a:effectLst/>
                        </a:rPr>
                        <a:t>Основные функции организации-</a:t>
                      </a:r>
                      <a:r>
                        <a:rPr lang="ru-RU" sz="1800" spc="-28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соисполнителя</a:t>
                      </a:r>
                      <a:r>
                        <a:rPr lang="ru-RU" sz="1800" spc="-2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2083230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4148146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39230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EBCC461-F247-4F35-9724-8E360BF4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560513"/>
            <a:ext cx="1175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Заполняется таблица:</a:t>
            </a:r>
            <a:endParaRPr lang="ru-RU" altLang="ru-RU" sz="2000" dirty="0">
              <a:latin typeface="+mn-lt"/>
            </a:endParaRPr>
          </a:p>
        </p:txBody>
      </p:sp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11113" y="3336925"/>
            <a:ext cx="1202531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461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61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61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6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6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6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6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6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6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таблице могут указываться как федеральные, так и региональные или муниципальные образовательные организации.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описании функций следует давать ссылку на мероприятия, подпроекты, виды взаимодействия, предусмотренные проектом.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 оценивается заявка, если в качестве соисполнителя выступает организация, имеющая статус федеральной или краевой инновационной площадки.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организаций-соисполнителей осуществляется </a:t>
            </a:r>
            <a:r>
              <a:rPr lang="ru-RU" altLang="ru-RU" sz="2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взаимовыгодной основе</a:t>
            </a: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по личной договоренности, лучше, если с организацией-соисполнителем будет заключен договор о сотрудничестве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2867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2FD91-DA86-4D77-87D2-4F3A8B194172}"/>
              </a:ext>
            </a:extLst>
          </p:cNvPr>
          <p:cNvSpPr txBox="1"/>
          <p:nvPr/>
        </p:nvSpPr>
        <p:spPr>
          <a:xfrm>
            <a:off x="233363" y="1303338"/>
            <a:ext cx="6070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Возможные функции организации-соисполнителя</a:t>
            </a:r>
            <a:r>
              <a:rPr lang="ru-RU" sz="2000" dirty="0"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проведение апробации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проведение экспертизы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участие в качестве жюри конкурсов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организация мастер-классов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проведение массовых мероприятий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рецензирование инновационных продуктов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консультирование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участие в сетевом взаимодействии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проведение диагностики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участие в мониторинге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проведение независимого аудита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реализация экскурсионных программ …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предоставление … ресурсов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 др.</a:t>
            </a:r>
          </a:p>
        </p:txBody>
      </p:sp>
      <p:pic>
        <p:nvPicPr>
          <p:cNvPr id="28678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746250"/>
            <a:ext cx="214471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8710613" y="1746250"/>
            <a:ext cx="2951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на с. 46</a:t>
            </a:r>
            <a:r>
              <a:rPr lang="ru-RU" altLang="ru-RU" sz="1800"/>
              <a:t>: пример заполнения п. 2.13</a:t>
            </a:r>
          </a:p>
        </p:txBody>
      </p:sp>
      <p:sp>
        <p:nvSpPr>
          <p:cNvPr id="28680" name="Прямоугольник 12"/>
          <p:cNvSpPr>
            <a:spLocks noChangeArrowheads="1"/>
          </p:cNvSpPr>
          <p:nvPr/>
        </p:nvSpPr>
        <p:spPr bwMode="auto">
          <a:xfrm>
            <a:off x="5862638" y="4879975"/>
            <a:ext cx="6096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hlinkClick r:id="rId6"/>
              </a:rPr>
              <a:t>http://wiki.iro23.info/images/d/d8/KIP_metod_recomendacii.pdf</a:t>
            </a:r>
            <a:r>
              <a:rPr lang="ru-RU" altLang="ru-RU" sz="1600" b="1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3072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E17F8-72AD-4100-A6B1-17C9C3CC5FCE}"/>
              </a:ext>
            </a:extLst>
          </p:cNvPr>
          <p:cNvSpPr txBox="1"/>
          <p:nvPr/>
        </p:nvSpPr>
        <p:spPr>
          <a:xfrm>
            <a:off x="111125" y="966788"/>
            <a:ext cx="11969750" cy="70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п. 2.17. </a:t>
            </a:r>
            <a:r>
              <a:rPr lang="ru-RU" sz="2000" b="1" dirty="0">
                <a:latin typeface="+mn-lt"/>
              </a:rPr>
              <a:t>Обоснование устойчивости результатов проекта после окончания его реализации, включая механизмы его ресурсного обеспечения</a:t>
            </a: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1816100"/>
            <a:ext cx="2032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9925050" y="1876425"/>
            <a:ext cx="226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на с. 52-53</a:t>
            </a:r>
            <a:r>
              <a:rPr lang="ru-RU" altLang="ru-RU" sz="1800"/>
              <a:t>: примеры заполнения п. 2.17</a:t>
            </a:r>
          </a:p>
        </p:txBody>
      </p:sp>
      <p:sp>
        <p:nvSpPr>
          <p:cNvPr id="30728" name="Прямоугольник 8"/>
          <p:cNvSpPr>
            <a:spLocks noChangeArrowheads="1"/>
          </p:cNvSpPr>
          <p:nvPr/>
        </p:nvSpPr>
        <p:spPr bwMode="auto">
          <a:xfrm>
            <a:off x="7893050" y="4908550"/>
            <a:ext cx="418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hlinkClick r:id="rId6"/>
              </a:rPr>
              <a:t>http://wiki.iro23.info/images/d/d8/KIP_metod_recomendacii.pdf</a:t>
            </a:r>
            <a:r>
              <a:rPr lang="ru-RU" altLang="ru-RU" sz="1600" b="1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E75D22-4852-490F-8315-177B4FD29D99}"/>
              </a:ext>
            </a:extLst>
          </p:cNvPr>
          <p:cNvSpPr/>
          <p:nvPr/>
        </p:nvSpPr>
        <p:spPr>
          <a:xfrm>
            <a:off x="111125" y="1735138"/>
            <a:ext cx="7534275" cy="5026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данном разделе следует указать на эффекты, которые возникли при реализации проекта, и будут проявляться после его окончания, обеспечивая устойчивость достигнутых результатов. К таким эффектам могут быть отнесены: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достигнутый уровень качества образования;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потребителей образовательными услугами;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активность педагогов;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кадровый потенциал;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выполнения организацией социальных функций;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трансформация образовательной инфраструктуры;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взаимодействия и др.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каждому из указанных эффектов следует дать пояснение, как они обеспечат стабильность сохранения результатов.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3277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E17F8-72AD-4100-A6B1-17C9C3CC5FCE}"/>
              </a:ext>
            </a:extLst>
          </p:cNvPr>
          <p:cNvSpPr txBox="1"/>
          <p:nvPr/>
        </p:nvSpPr>
        <p:spPr>
          <a:xfrm>
            <a:off x="107950" y="917575"/>
            <a:ext cx="5830888" cy="101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п. 2.17. </a:t>
            </a:r>
            <a:r>
              <a:rPr lang="ru-RU" sz="2000" b="1" dirty="0">
                <a:latin typeface="+mn-lt"/>
              </a:rPr>
              <a:t>Обоснование устойчивости результатов проекта после окончания его реализации, включая механизмы его ресурсного обеспечения</a:t>
            </a:r>
          </a:p>
        </p:txBody>
      </p:sp>
      <p:sp>
        <p:nvSpPr>
          <p:cNvPr id="32774" name="Прямоугольник 1"/>
          <p:cNvSpPr>
            <a:spLocks noChangeArrowheads="1"/>
          </p:cNvSpPr>
          <p:nvPr/>
        </p:nvSpPr>
        <p:spPr bwMode="auto">
          <a:xfrm>
            <a:off x="6062663" y="858838"/>
            <a:ext cx="61293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44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на основные механизмы ресурсного обеспечения, созданные в рамках проекта и используемые после окончания его реализации.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12B742-AC7D-4B81-88CF-5C87F0EF2B39}"/>
              </a:ext>
            </a:extLst>
          </p:cNvPr>
          <p:cNvSpPr/>
          <p:nvPr/>
        </p:nvSpPr>
        <p:spPr>
          <a:xfrm>
            <a:off x="233363" y="2089150"/>
            <a:ext cx="11958637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К механизмам ресурсного обеспечения может быть отнесены: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успешный опыт разработки и реализации образовательных программ, проектов, грантов, </a:t>
            </a:r>
            <a:r>
              <a:rPr lang="ru-RU" sz="2000" dirty="0" err="1">
                <a:latin typeface="+mn-lt"/>
              </a:rPr>
              <a:t>госзаданий</a:t>
            </a:r>
            <a:r>
              <a:rPr lang="ru-RU" sz="2000" dirty="0">
                <a:latin typeface="+mn-lt"/>
              </a:rPr>
              <a:t> и др.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высококвалифицированный кадровый состав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многолетний опыт работы в области, связанной с тематикой проекта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разработанные и внедренные инновационные методические продукты (программы, технологии, учебники и учебные пособия, методические комплексы и др.)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достижения и победы в конкурсах и соревнованиях международного, всероссийского, регионального уровней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прохождение педагогами уникальных курсов повышения квалификации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участие в форумах международного, всероссийского, регионального уровней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достаточная материально-техническая база, позволяющей эффективно работать после окончания проекта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надежные источники финансирования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</a:rPr>
              <a:t>информационное обеспечение и др.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63750" y="214313"/>
            <a:ext cx="9069388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Сроки проведения конкурса и отчетов 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9683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9335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7565" y="1071880"/>
          <a:ext cx="11716869" cy="579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768">
                  <a:extLst>
                    <a:ext uri="{9D8B030D-6E8A-4147-A177-3AD203B41FA5}">
                      <a16:colId xmlns:a16="http://schemas.microsoft.com/office/drawing/2014/main" val="149543865"/>
                    </a:ext>
                  </a:extLst>
                </a:gridCol>
                <a:gridCol w="1391867">
                  <a:extLst>
                    <a:ext uri="{9D8B030D-6E8A-4147-A177-3AD203B41FA5}">
                      <a16:colId xmlns:a16="http://schemas.microsoft.com/office/drawing/2014/main" val="3550940540"/>
                    </a:ext>
                  </a:extLst>
                </a:gridCol>
                <a:gridCol w="1418805">
                  <a:extLst>
                    <a:ext uri="{9D8B030D-6E8A-4147-A177-3AD203B41FA5}">
                      <a16:colId xmlns:a16="http://schemas.microsoft.com/office/drawing/2014/main" val="1830442335"/>
                    </a:ext>
                  </a:extLst>
                </a:gridCol>
                <a:gridCol w="2930312">
                  <a:extLst>
                    <a:ext uri="{9D8B030D-6E8A-4147-A177-3AD203B41FA5}">
                      <a16:colId xmlns:a16="http://schemas.microsoft.com/office/drawing/2014/main" val="2846083000"/>
                    </a:ext>
                  </a:extLst>
                </a:gridCol>
                <a:gridCol w="1418805">
                  <a:extLst>
                    <a:ext uri="{9D8B030D-6E8A-4147-A177-3AD203B41FA5}">
                      <a16:colId xmlns:a16="http://schemas.microsoft.com/office/drawing/2014/main" val="3993892192"/>
                    </a:ext>
                  </a:extLst>
                </a:gridCol>
                <a:gridCol w="2930312">
                  <a:extLst>
                    <a:ext uri="{9D8B030D-6E8A-4147-A177-3AD203B41FA5}">
                      <a16:colId xmlns:a16="http://schemas.microsoft.com/office/drawing/2014/main" val="351615970"/>
                    </a:ext>
                  </a:extLst>
                </a:gridCol>
              </a:tblGrid>
              <a:tr h="206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 «Инновационный поиск»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Отчеты КИП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68420"/>
                  </a:ext>
                </a:extLst>
              </a:tr>
              <a:tr h="345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Мероприятие 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роки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роки 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ероприятие</a:t>
                      </a:r>
                      <a:endParaRPr lang="ru-RU" sz="1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00573"/>
                  </a:ext>
                </a:extLst>
              </a:tr>
              <a:tr h="6633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Подача заявки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01 сентября 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бумажный вариант + электронный на сайт)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до 10 сентября </a:t>
                      </a:r>
                      <a:r>
                        <a:rPr lang="ru-RU" sz="1600" dirty="0">
                          <a:effectLst/>
                        </a:rPr>
                        <a:t>(письменный вариант);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10 октября </a:t>
                      </a:r>
                      <a:r>
                        <a:rPr lang="ru-RU" sz="1600" dirty="0">
                          <a:effectLst/>
                        </a:rPr>
                        <a:t>(электронный вариант на сайт)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Подача отчета</a:t>
                      </a: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83271"/>
                  </a:ext>
                </a:extLst>
              </a:tr>
              <a:tr h="1071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15 сентября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фестиваля «</a:t>
                      </a:r>
                      <a:r>
                        <a:rPr lang="ru-RU" sz="16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Инноватика</a:t>
                      </a: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Образование. Мастерство» для КИП, завершающих деятельность в 2023 г.</a:t>
                      </a: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765834"/>
                  </a:ext>
                </a:extLst>
              </a:tr>
              <a:tr h="1071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Проведение экспертизы заявок 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заявок, аудит работниками </a:t>
                      </a:r>
                      <a:r>
                        <a:rPr lang="ru-RU" sz="1600" dirty="0" err="1">
                          <a:effectLst/>
                        </a:rPr>
                        <a:t>ЦМПиИРСО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 сентября по 10 октября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техническая экспертиза, аудит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отчетов, аудит работниками </a:t>
                      </a:r>
                      <a:r>
                        <a:rPr lang="ru-RU" sz="1600" dirty="0" err="1">
                          <a:effectLst/>
                        </a:rPr>
                        <a:t>ЦМПиИРСО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экспертизы отчетов</a:t>
                      </a: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68170"/>
                  </a:ext>
                </a:extLst>
              </a:tr>
              <a:tr h="422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экспертных групп (по приказу ИРО)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10 октября по 30 октября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содержательная экспертиза заявок и отчетов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экспертных групп (по приказу ИРО)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5537"/>
                  </a:ext>
                </a:extLst>
              </a:tr>
              <a:tr h="639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Проведение очной защиты проектов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14 ноября по 17 ноября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очный этап конкурса и отчетов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очной защиты отчетов </a:t>
                      </a:r>
                      <a:endParaRPr lang="ru-RU" sz="16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КИП 2022-2024, 2023-2025 гг.)</a:t>
                      </a: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81564"/>
                  </a:ext>
                </a:extLst>
              </a:tr>
              <a:tr h="639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Подготовка заключения на КС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 декабря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подготовка заключения на присвоение статуса КИП, на подтверждение статуса КИП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заключения на КС</a:t>
                      </a:r>
                    </a:p>
                  </a:txBody>
                  <a:tcPr marL="59419" marR="594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2408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3481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233363" y="1181100"/>
            <a:ext cx="3808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МКУ «КРО Туапсинского района»</a:t>
            </a:r>
            <a:endParaRPr lang="ru-RU" altLang="ru-RU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7AFF7-4CE3-4791-9595-7C652986D3A9}"/>
              </a:ext>
            </a:extLst>
          </p:cNvPr>
          <p:cNvSpPr txBox="1"/>
          <p:nvPr/>
        </p:nvSpPr>
        <p:spPr>
          <a:xfrm>
            <a:off x="220663" y="1619250"/>
            <a:ext cx="11750675" cy="1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1. Может ли заявка на КИП включать только «внедрение» методики, технологии подготовки педагогических кадров, без «разработки и апробации» - она уже разработана (Институт воспитания РФ) и прошла апробацию в других регионах? Но в ОО Краснодарского края не внедрена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BD3A43-461A-4E1C-960A-2833AE0497E0}"/>
              </a:ext>
            </a:extLst>
          </p:cNvPr>
          <p:cNvSpPr/>
          <p:nvPr/>
        </p:nvSpPr>
        <p:spPr>
          <a:xfrm>
            <a:off x="495300" y="3248025"/>
            <a:ext cx="11260138" cy="2857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НЕТ не может: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Статус инновационной площадки предусматривает полный цикл инновационной деятельности по созданию и внедрению чего-то нового (авторского) 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Если берется чужое и только внедряется, то авторства не будет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Только внедрение существенно обеднит проект, который рассчитывается на 3 и более лет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Даже, если за предыдущие годы организацией что-то авторское разработано, то выносить только внедрение не стоит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3686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7AFF7-4CE3-4791-9595-7C652986D3A9}"/>
              </a:ext>
            </a:extLst>
          </p:cNvPr>
          <p:cNvSpPr txBox="1"/>
          <p:nvPr/>
        </p:nvSpPr>
        <p:spPr>
          <a:xfrm>
            <a:off x="312738" y="1020763"/>
            <a:ext cx="11750675" cy="70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 Если у ОО нет успешного опыта участия в федеральных, региональных, целевых государственных, международных программах (п.1.8) есть ли смысл подавать на конкурс?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BD3A43-461A-4E1C-960A-2833AE0497E0}"/>
              </a:ext>
            </a:extLst>
          </p:cNvPr>
          <p:cNvSpPr/>
          <p:nvPr/>
        </p:nvSpPr>
        <p:spPr>
          <a:xfrm>
            <a:off x="557213" y="2216150"/>
            <a:ext cx="11506200" cy="3133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ДА, стоит подавать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Решение о присвоении статуса краевой или федеральной инновационной площадки принимается в соответствии с уровневой шкалой и набранными баллами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больших заслуг приведет лишь к снижению баллов лишь по данному пункту, а по другим пунктам могут быть максимальные оценки, что на общей сумме может сказаться не существенно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Даже если нет больших успехов, данный раздел требует ОБЯЗАТЕЛЬНОГО заполнения с указанием любого проекта или программы, которые реализовывались с участием организации-соискателя (можно указывать, например, любые проекты ИРО)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3891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7AFF7-4CE3-4791-9595-7C652986D3A9}"/>
              </a:ext>
            </a:extLst>
          </p:cNvPr>
          <p:cNvSpPr txBox="1"/>
          <p:nvPr/>
        </p:nvSpPr>
        <p:spPr>
          <a:xfrm>
            <a:off x="312738" y="1020763"/>
            <a:ext cx="11750675" cy="1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3. В требованиях в соответствии с п. 1.5 к периоду подачи заявки должен быть оформлен раздел/страница на сайте с материалами конкурса, но при этом в показателях оценивания этого критерия нет. Критично, если этого не будет?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BD3A43-461A-4E1C-960A-2833AE0497E0}"/>
              </a:ext>
            </a:extLst>
          </p:cNvPr>
          <p:cNvSpPr/>
          <p:nvPr/>
        </p:nvSpPr>
        <p:spPr>
          <a:xfrm>
            <a:off x="233363" y="2216150"/>
            <a:ext cx="11830050" cy="4503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ДА, критично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Требование наличия сайта предусмотрено формой заявки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Каждая заявка сначала проходит техническую экспертизу: если какой-либо пункт заявки не будет содержать информации, дальнейшее рассмотрение проекта не проводится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критериях оценивания есть «Соответствие представленного проекта требуемой структуре», предусматривающий проверку заполнения всех разделов заявки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момент подачи заявки на официальном сайте организации должна быть вкладка КИП, где могут быть размещено:</a:t>
            </a:r>
          </a:p>
          <a:p>
            <a:pPr marL="800100" lvl="1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решение органа самоуправления на участие в реализации проекта</a:t>
            </a:r>
          </a:p>
          <a:p>
            <a:pPr marL="800100" lvl="1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заявка, паспорт заявки</a:t>
            </a:r>
          </a:p>
          <a:p>
            <a:pPr marL="800100" lvl="1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любые документы, продукты, материалы по теме проекта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3538" y="184150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</a:t>
            </a:r>
          </a:p>
        </p:txBody>
      </p:sp>
      <p:pic>
        <p:nvPicPr>
          <p:cNvPr id="4096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7AFF7-4CE3-4791-9595-7C652986D3A9}"/>
              </a:ext>
            </a:extLst>
          </p:cNvPr>
          <p:cNvSpPr txBox="1"/>
          <p:nvPr/>
        </p:nvSpPr>
        <p:spPr>
          <a:xfrm>
            <a:off x="312738" y="1020763"/>
            <a:ext cx="11750675" cy="70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4. Если у ОО нет научных или учебно-методических разработок по теме проекта – есть ли смысл подавать заявку? Но есть, например, публикации по другой теме?</a:t>
            </a:r>
            <a:endParaRPr lang="ru-RU" sz="2000" b="1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BD3A43-461A-4E1C-960A-2833AE0497E0}"/>
              </a:ext>
            </a:extLst>
          </p:cNvPr>
          <p:cNvSpPr/>
          <p:nvPr/>
        </p:nvSpPr>
        <p:spPr>
          <a:xfrm>
            <a:off x="233363" y="2036763"/>
            <a:ext cx="11830050" cy="2855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ДА, стоит подавать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Баллы могут быть снижены только по данному пункту, а общая сумма баллов может оказаться достаточной для признания организации КИП/ФИП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Можно предпринять следующее:</a:t>
            </a:r>
          </a:p>
          <a:p>
            <a:pPr marL="914400" lvl="1" indent="-4572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подкорректировать тему и предмет проекта так, чтобы «захватить» проблематику, отраженную в публикациях;</a:t>
            </a:r>
          </a:p>
          <a:p>
            <a:pPr marL="914400" lvl="1" indent="-457200" algn="just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tabLst>
                <a:tab pos="1045845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 подачи заявки постараться подготовить публикацию/разработку строго по теме проекта</a:t>
            </a:r>
            <a:endParaRPr lang="ru-RU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7513" y="195263"/>
            <a:ext cx="9571037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 КИП</a:t>
            </a:r>
          </a:p>
        </p:txBody>
      </p:sp>
      <p:pic>
        <p:nvPicPr>
          <p:cNvPr id="430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96838"/>
            <a:ext cx="615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6838"/>
            <a:ext cx="1263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74613" y="1076325"/>
            <a:ext cx="11825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Отчетный период</a:t>
            </a:r>
            <a:r>
              <a:rPr lang="ru-RU" altLang="ru-RU" sz="1800"/>
              <a:t>: с октября предыдущего календарного года до сентября текущего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F6B56-10B4-4C86-BE02-ED961057E114}"/>
              </a:ext>
            </a:extLst>
          </p:cNvPr>
          <p:cNvSpPr txBox="1"/>
          <p:nvPr/>
        </p:nvSpPr>
        <p:spPr>
          <a:xfrm>
            <a:off x="74613" y="1592263"/>
            <a:ext cx="603408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Предоставляется</a:t>
            </a:r>
            <a:r>
              <a:rPr lang="ru-RU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бумажная копия отчета (с подписью руководителя и печатью организации) в </a:t>
            </a:r>
            <a:r>
              <a:rPr lang="ru-RU" dirty="0" err="1">
                <a:latin typeface="+mn-lt"/>
              </a:rPr>
              <a:t>ЦМПиИРСО</a:t>
            </a:r>
            <a:r>
              <a:rPr lang="ru-RU" dirty="0">
                <a:latin typeface="+mn-lt"/>
              </a:rPr>
              <a:t> (ауд. 204) – до 10 сентября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электронная версия отчета на сайт – до 10 октября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FC499-50ED-4FA0-BA70-0DB6936919C5}"/>
              </a:ext>
            </a:extLst>
          </p:cNvPr>
          <p:cNvSpPr txBox="1"/>
          <p:nvPr/>
        </p:nvSpPr>
        <p:spPr>
          <a:xfrm>
            <a:off x="74613" y="2968625"/>
            <a:ext cx="5367337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Проводится</a:t>
            </a:r>
            <a:r>
              <a:rPr lang="ru-RU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аудит выполнения плана взаимодействия с ИРО – с 1 по 10 сентября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техническая экспертиза отчета – с 10 сентября по 10 октября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содержательная экспертиза отчета – с 10 по 30 октября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очная защита результатов работы КИП для всех, кроме завершающих в текущем году – с 14 по 17 ноября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n-lt"/>
              </a:rPr>
              <a:t>КИП, завершающие свою деятельность в текущем году участвуют в фестивале «Инноватика. Образование. Мастерство» – 15 сентября </a:t>
            </a:r>
          </a:p>
        </p:txBody>
      </p:sp>
      <p:pic>
        <p:nvPicPr>
          <p:cNvPr id="43016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2149475"/>
            <a:ext cx="3529012" cy="456723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628775"/>
            <a:ext cx="3379788" cy="43735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object 2"/>
          <p:cNvGrpSpPr>
            <a:grpSpLocks/>
          </p:cNvGrpSpPr>
          <p:nvPr/>
        </p:nvGrpSpPr>
        <p:grpSpPr bwMode="auto">
          <a:xfrm>
            <a:off x="1588" y="0"/>
            <a:ext cx="12190412" cy="6858000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409" y="1052117"/>
              <a:ext cx="3276944" cy="1786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pic>
        <p:nvPicPr>
          <p:cNvPr id="450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8" y="476250"/>
            <a:ext cx="90011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9975" y="4233863"/>
            <a:ext cx="5176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(861) 203 55 51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0213" y="3429000"/>
            <a:ext cx="43195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nio@iro23.info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3122613"/>
            <a:ext cx="2235200" cy="31607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63750" y="214313"/>
            <a:ext cx="9069388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Нормативная база проведения Конкурса и отчетов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9683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6838"/>
            <a:ext cx="16525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021013"/>
            <a:ext cx="2211387" cy="3128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506413" y="6224588"/>
            <a:ext cx="229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6"/>
              </a:rPr>
              <a:t>https://clck.ru/34gjZV</a:t>
            </a:r>
            <a:r>
              <a:rPr lang="ru-RU" altLang="ru-RU" sz="1800"/>
              <a:t> </a:t>
            </a: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95250" y="1022350"/>
            <a:ext cx="36385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признания организаций, осуществляющих образовательную деятельность, и иных действующих в сфере образования организаций, а также их объединений, расположенных на территории Краснодарского края, краевыми инновационными площадками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МОНиМП КК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18.04.2023 № 1100)</a:t>
            </a:r>
            <a:endParaRPr lang="ru-RU" altLang="ru-RU" sz="1400" b="1">
              <a:solidFill>
                <a:srgbClr val="1F4E79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C00000"/>
              </a:solidFill>
            </a:endParaRPr>
          </a:p>
        </p:txBody>
      </p:sp>
      <p:pic>
        <p:nvPicPr>
          <p:cNvPr id="9225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086100"/>
            <a:ext cx="2120900" cy="3000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Прямоугольник 9"/>
          <p:cNvSpPr>
            <a:spLocks noChangeArrowheads="1"/>
          </p:cNvSpPr>
          <p:nvPr/>
        </p:nvSpPr>
        <p:spPr bwMode="auto">
          <a:xfrm>
            <a:off x="3733800" y="1452563"/>
            <a:ext cx="3644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краевой инновационной площадке в системе образования Краснодарского края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МОНиМП КК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10.05.2023 № 1301)</a:t>
            </a:r>
            <a:endParaRPr lang="ru-RU" altLang="ru-RU" sz="1400" b="1">
              <a:solidFill>
                <a:srgbClr val="1F4E79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C00000"/>
              </a:solidFill>
            </a:endParaRPr>
          </a:p>
        </p:txBody>
      </p:sp>
      <p:sp>
        <p:nvSpPr>
          <p:cNvPr id="9227" name="Прямоугольник 11"/>
          <p:cNvSpPr>
            <a:spLocks noChangeArrowheads="1"/>
          </p:cNvSpPr>
          <p:nvPr/>
        </p:nvSpPr>
        <p:spPr bwMode="auto">
          <a:xfrm>
            <a:off x="4583113" y="6224588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8"/>
              </a:rPr>
              <a:t>https://clck.ru/34gjhd</a:t>
            </a:r>
            <a:r>
              <a:rPr lang="ru-RU" altLang="ru-RU" sz="1800"/>
              <a:t> 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7378700" y="1063625"/>
            <a:ext cx="41592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присвоения статуса краевой экспериментальной площадки организациям, осуществляющим образовательную деятельность. Расположенным на территории  Краснодарского края, а также об утверждении положения о краевой экспериментальной площадке в системе образования Краснодарского края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МОНиМП КК от 02.06.2023 № 1546)</a:t>
            </a:r>
            <a:endParaRPr lang="ru-RU" altLang="ru-RU" sz="1400" b="1">
              <a:solidFill>
                <a:srgbClr val="1F4E79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8361363" y="6383338"/>
            <a:ext cx="2370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9"/>
              </a:rPr>
              <a:t>https://clck.ru/34gkU2</a:t>
            </a:r>
            <a:r>
              <a:rPr lang="ru-RU" altLang="ru-RU" sz="1800"/>
              <a:t> </a:t>
            </a:r>
          </a:p>
        </p:txBody>
      </p:sp>
      <p:pic>
        <p:nvPicPr>
          <p:cNvPr id="9230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88" y="5459413"/>
            <a:ext cx="16605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19"/>
          <p:cNvGraphicFramePr>
            <a:graphicFrameLocks noChangeAspect="1"/>
          </p:cNvGraphicFramePr>
          <p:nvPr/>
        </p:nvGraphicFramePr>
        <p:xfrm>
          <a:off x="8797925" y="3263900"/>
          <a:ext cx="20701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Acrobat Document" r:id="rId3" imgW="5829156" imgH="7543672" progId="Acrobat.Document.DC">
                  <p:embed/>
                </p:oleObj>
              </mc:Choice>
              <mc:Fallback>
                <p:oleObj name="Acrobat Document" r:id="rId3" imgW="5829156" imgH="7543672" progId="Acrobat.Document.DC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925" y="3263900"/>
                        <a:ext cx="2070100" cy="2679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F4E7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481263" y="3278188"/>
            <a:ext cx="1817687" cy="2339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63750" y="214313"/>
            <a:ext cx="9069388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Нормативная база проведения Конкурса и отчетов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9683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6838"/>
            <a:ext cx="16525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6607175" y="1628775"/>
            <a:ext cx="1981200" cy="27416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163513" y="2032000"/>
            <a:ext cx="2006600" cy="26622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249" name="Прямоугольник 9"/>
          <p:cNvSpPr>
            <a:spLocks noChangeArrowheads="1"/>
          </p:cNvSpPr>
          <p:nvPr/>
        </p:nvSpPr>
        <p:spPr bwMode="auto">
          <a:xfrm>
            <a:off x="52388" y="1031875"/>
            <a:ext cx="3640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образовательном конкурсе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«Инновационный поиск»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ГБОУ ИРО КК от 06.06.2023 № 323)</a:t>
            </a:r>
          </a:p>
        </p:txBody>
      </p:sp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180975" y="4756150"/>
            <a:ext cx="203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10"/>
              </a:rPr>
              <a:t>https://clck.ru/34gki5</a:t>
            </a:r>
            <a:r>
              <a:rPr lang="ru-RU" altLang="ru-RU" sz="1600"/>
              <a:t> </a:t>
            </a:r>
          </a:p>
        </p:txBody>
      </p:sp>
      <p:sp>
        <p:nvSpPr>
          <p:cNvPr id="10251" name="Прямоугольник 12"/>
          <p:cNvSpPr>
            <a:spLocks noChangeArrowheads="1"/>
          </p:cNvSpPr>
          <p:nvPr/>
        </p:nvSpPr>
        <p:spPr bwMode="auto">
          <a:xfrm>
            <a:off x="2216150" y="2044700"/>
            <a:ext cx="254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конкурса «Инновационный поиск»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ГБОУ ИРО КК от 08.06.2023 № 336)</a:t>
            </a:r>
          </a:p>
        </p:txBody>
      </p:sp>
      <p:sp>
        <p:nvSpPr>
          <p:cNvPr id="10252" name="Прямоугольник 13"/>
          <p:cNvSpPr>
            <a:spLocks noChangeArrowheads="1"/>
          </p:cNvSpPr>
          <p:nvPr/>
        </p:nvSpPr>
        <p:spPr bwMode="auto">
          <a:xfrm>
            <a:off x="2366963" y="5746750"/>
            <a:ext cx="2071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11"/>
              </a:rPr>
              <a:t>https://clck.ru/34gksd</a:t>
            </a:r>
            <a:r>
              <a:rPr lang="ru-RU" altLang="ru-RU" sz="1600"/>
              <a:t> </a:t>
            </a:r>
          </a:p>
        </p:txBody>
      </p:sp>
      <p:sp>
        <p:nvSpPr>
          <p:cNvPr id="10253" name="Прямоугольник 14"/>
          <p:cNvSpPr>
            <a:spLocks noChangeArrowheads="1"/>
          </p:cNvSpPr>
          <p:nvPr/>
        </p:nvSpPr>
        <p:spPr bwMode="auto">
          <a:xfrm>
            <a:off x="5710238" y="1042988"/>
            <a:ext cx="377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экспертизе деятельности КИП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ГБОУ ИРО КК от 08.06.2023 № 3383)</a:t>
            </a:r>
          </a:p>
        </p:txBody>
      </p:sp>
      <p:sp>
        <p:nvSpPr>
          <p:cNvPr id="10254" name="Прямоугольник 15"/>
          <p:cNvSpPr>
            <a:spLocks noChangeArrowheads="1"/>
          </p:cNvSpPr>
          <p:nvPr/>
        </p:nvSpPr>
        <p:spPr bwMode="auto">
          <a:xfrm>
            <a:off x="6597650" y="4452938"/>
            <a:ext cx="215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12"/>
              </a:rPr>
              <a:t>https://clck.ru/34gmEZ</a:t>
            </a:r>
            <a:r>
              <a:rPr lang="ru-RU" altLang="ru-RU" sz="1600"/>
              <a:t> </a:t>
            </a:r>
          </a:p>
        </p:txBody>
      </p:sp>
      <p:graphicFrame>
        <p:nvGraphicFramePr>
          <p:cNvPr id="10255" name="Объект 17"/>
          <p:cNvGraphicFramePr>
            <a:graphicFrameLocks noChangeAspect="1"/>
          </p:cNvGraphicFramePr>
          <p:nvPr/>
        </p:nvGraphicFramePr>
        <p:xfrm>
          <a:off x="4576763" y="4108450"/>
          <a:ext cx="1743075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Acrobat Document" r:id="rId13" imgW="5829156" imgH="7543672" progId="Acrobat.Document.DC">
                  <p:embed/>
                </p:oleObj>
              </mc:Choice>
              <mc:Fallback>
                <p:oleObj name="Acrobat Document" r:id="rId13" imgW="5829156" imgH="7543672" progId="Acrobat.Document.DC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4108450"/>
                        <a:ext cx="1743075" cy="2255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F4E7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Прямоугольник 18"/>
          <p:cNvSpPr>
            <a:spLocks noChangeArrowheads="1"/>
          </p:cNvSpPr>
          <p:nvPr/>
        </p:nvSpPr>
        <p:spPr bwMode="auto">
          <a:xfrm>
            <a:off x="4100513" y="2800350"/>
            <a:ext cx="27781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конкурса «Инновационный поиск»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ГБОУ ИРО КК от 13.06.2023 № 01-20/2937)</a:t>
            </a:r>
          </a:p>
        </p:txBody>
      </p:sp>
      <p:pic>
        <p:nvPicPr>
          <p:cNvPr id="1025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5" y="5594350"/>
            <a:ext cx="15128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Прямоугольник 20"/>
          <p:cNvSpPr>
            <a:spLocks noChangeArrowheads="1"/>
          </p:cNvSpPr>
          <p:nvPr/>
        </p:nvSpPr>
        <p:spPr bwMode="auto">
          <a:xfrm>
            <a:off x="8593138" y="2152650"/>
            <a:ext cx="2401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экспертизе деятельности КИП в 2023 году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 ГБОУ ИРО КК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13.06.2023 № 01-20/2927)</a:t>
            </a:r>
          </a:p>
        </p:txBody>
      </p:sp>
      <p:sp>
        <p:nvSpPr>
          <p:cNvPr id="10259" name="Прямоугольник 1"/>
          <p:cNvSpPr>
            <a:spLocks noChangeArrowheads="1"/>
          </p:cNvSpPr>
          <p:nvPr/>
        </p:nvSpPr>
        <p:spPr bwMode="auto">
          <a:xfrm>
            <a:off x="8864600" y="5967413"/>
            <a:ext cx="2130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16"/>
              </a:rPr>
              <a:t>https://clck.ru/34hPt4</a:t>
            </a:r>
            <a:r>
              <a:rPr lang="ru-RU" altLang="ru-RU" sz="1600"/>
              <a:t>  </a:t>
            </a:r>
          </a:p>
        </p:txBody>
      </p:sp>
      <p:sp>
        <p:nvSpPr>
          <p:cNvPr id="10260" name="Прямоугольник 5"/>
          <p:cNvSpPr>
            <a:spLocks noChangeArrowheads="1"/>
          </p:cNvSpPr>
          <p:nvPr/>
        </p:nvSpPr>
        <p:spPr bwMode="auto">
          <a:xfrm>
            <a:off x="4452938" y="6364288"/>
            <a:ext cx="2178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17"/>
              </a:rPr>
              <a:t>https://clck.ru/34hPvM</a:t>
            </a:r>
            <a:r>
              <a:rPr lang="ru-RU" altLang="ru-RU" sz="16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001963"/>
            <a:ext cx="2820988" cy="37671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8675" y="188913"/>
            <a:ext cx="9069388" cy="639762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Заявка на участие в конкурсе «Инновационный поиск»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9683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9335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730500"/>
            <a:ext cx="2647950" cy="3743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788988" y="830263"/>
            <a:ext cx="90312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Документы на образовательный конкурс направляются: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вариант (подлинники) по адресу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Краснодар. ул. Сормовская, 167, каб. 204.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вариант (формат </a:t>
            </a:r>
            <a:r>
              <a:rPr lang="en-US" altLang="ru-RU" sz="1600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altLang="ru-RU" sz="1400">
              <a:solidFill>
                <a:srgbClr val="7F6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ГБОУ ИРО Краснодарского края в разделе «Инновационный поиск»</a:t>
            </a:r>
          </a:p>
        </p:txBody>
      </p:sp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>
            <a:off x="0" y="2311400"/>
            <a:ext cx="327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паспорта заявки</a:t>
            </a:r>
          </a:p>
        </p:txBody>
      </p:sp>
      <p:sp>
        <p:nvSpPr>
          <p:cNvPr id="11273" name="Прямоугольник 11"/>
          <p:cNvSpPr>
            <a:spLocks noChangeArrowheads="1"/>
          </p:cNvSpPr>
          <p:nvPr/>
        </p:nvSpPr>
        <p:spPr bwMode="auto">
          <a:xfrm>
            <a:off x="2992438" y="2127250"/>
            <a:ext cx="3275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заявки на получение статуса КИП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>
                <a:solidFill>
                  <a:srgbClr val="7F6000"/>
                </a:solidFill>
              </a:rPr>
              <a:t>объем от 30 до 40 страниц)</a:t>
            </a:r>
            <a:endParaRPr lang="ru-RU" altLang="ru-RU" sz="1800" b="1">
              <a:solidFill>
                <a:srgbClr val="7F6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7F6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7778750" y="876300"/>
            <a:ext cx="4094163" cy="21463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8937625" y="3048000"/>
            <a:ext cx="20843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https://clck.ru/34gnks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11276" name="Объект 16"/>
          <p:cNvGraphicFramePr>
            <a:graphicFrameLocks noChangeAspect="1"/>
          </p:cNvGraphicFramePr>
          <p:nvPr/>
        </p:nvGraphicFramePr>
        <p:xfrm>
          <a:off x="6648450" y="3492500"/>
          <a:ext cx="226060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Acrobat Document" r:id="rId9" imgW="5667363" imgH="8020022" progId="Acrobat.Document.DC">
                  <p:embed/>
                </p:oleObj>
              </mc:Choice>
              <mc:Fallback>
                <p:oleObj name="Acrobat Document" r:id="rId9" imgW="5667363" imgH="8020022" progId="Acrobat.Document.DC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3492500"/>
                        <a:ext cx="2260600" cy="3198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Прямоугольник 15"/>
          <p:cNvSpPr>
            <a:spLocks noChangeArrowheads="1"/>
          </p:cNvSpPr>
          <p:nvPr/>
        </p:nvSpPr>
        <p:spPr bwMode="auto">
          <a:xfrm>
            <a:off x="9034463" y="6059488"/>
            <a:ext cx="3241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11"/>
              </a:rPr>
              <a:t>http://wiki.iro23.info/images/3/3d/Nominacii_konkursa_IP_2023.pdf</a:t>
            </a:r>
            <a:r>
              <a:rPr lang="ru-RU" altLang="ru-RU" sz="160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666288" y="4414838"/>
            <a:ext cx="27336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NewRomanPS-BoldMT"/>
              </a:rPr>
              <a:t>НОМИНАЦИИ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NewRomanPS-BoldMT"/>
              </a:rPr>
              <a:t>2023 года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9182100" y="4624388"/>
            <a:ext cx="796925" cy="361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8675" y="188913"/>
            <a:ext cx="9069388" cy="639762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Критерии конкурса «Инновационный поиск»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9683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9335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8200" y="6045200"/>
            <a:ext cx="237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https://clck.ru/34hPvM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296863" y="1071563"/>
            <a:ext cx="32813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конкурса «Инновационный поиск»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ГБОУ ИРО КК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13.06.2023 № 01-20/2937 (стр.10-13)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2366963"/>
            <a:ext cx="2795588" cy="36195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775075" y="904875"/>
          <a:ext cx="8218488" cy="2360613"/>
        </p:xfrm>
        <a:graphic>
          <a:graphicData uri="http://schemas.openxmlformats.org/drawingml/2006/table">
            <a:tbl>
              <a:tblPr/>
              <a:tblGrid>
                <a:gridCol w="8218488">
                  <a:extLst>
                    <a:ext uri="{9D8B030D-6E8A-4147-A177-3AD203B41FA5}">
                      <a16:colId xmlns:a16="http://schemas.microsoft.com/office/drawing/2014/main" val="3920529859"/>
                    </a:ext>
                  </a:extLst>
                </a:gridCol>
              </a:tblGrid>
              <a:tr h="274315">
                <a:tc>
                  <a:txBody>
                    <a:bodyPr/>
                    <a:lstStyle>
                      <a:lvl1pPr marL="777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77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экспертиза (критерии)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42247"/>
                  </a:ext>
                </a:extLst>
              </a:tr>
              <a:tr h="277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Указано наименование организации-соискателя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86886"/>
                  </a:ext>
                </a:extLst>
              </a:tr>
              <a:tr h="277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Указано корректное место нахождения организации-соискателя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25798"/>
                  </a:ext>
                </a:extLst>
              </a:tr>
              <a:tr h="277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Указаны контактные телефоны организации- соискателя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54379"/>
                  </a:ext>
                </a:extLst>
              </a:tr>
              <a:tr h="4876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всех документов организации-соискателя, предусмотренных условиями конкурса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09829"/>
                  </a:ext>
                </a:extLst>
              </a:tr>
              <a:tr h="4876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представленного проекта требуемой структуре (заполнение всех пунктов заявки)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84922"/>
                  </a:ext>
                </a:extLst>
              </a:tr>
              <a:tr h="277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492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представленного проекта требуемому объему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52525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74816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775075" y="4878388"/>
            <a:ext cx="80645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диапазоны оценки заявок 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  <a:defRPr/>
            </a:pPr>
            <a:r>
              <a:rPr lang="ru-RU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lang="ru-RU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(от 38 до 47 баллов): рекомендован для присвоения статуса краевой инновационной площадки.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  <a:defRPr/>
            </a:pPr>
            <a:r>
              <a:rPr lang="ru-RU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</a:t>
            </a:r>
            <a:r>
              <a:rPr lang="ru-RU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(от 28 до 37, 99 баллов): может быть рассмотрен для присвоения статуса краевой инновационной площадки.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  <a:defRPr/>
            </a:pPr>
            <a:r>
              <a:rPr lang="ru-RU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(27,99 баллов и менее): проект отклоняется.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775075" y="3419475"/>
          <a:ext cx="8218488" cy="144621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218488">
                  <a:extLst>
                    <a:ext uri="{9D8B030D-6E8A-4147-A177-3AD203B41FA5}">
                      <a16:colId xmlns:a16="http://schemas.microsoft.com/office/drawing/2014/main" val="44975836"/>
                    </a:ext>
                  </a:extLst>
                </a:gridCol>
              </a:tblGrid>
              <a:tr h="268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Экспертиза содержания проекта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8" marR="53978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436899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Методология проекта (максимум 10 баллов)</a:t>
                      </a:r>
                      <a:endParaRPr lang="ru-RU" sz="16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8" marR="53978" marT="0" marB="0"/>
                </a:tc>
                <a:extLst>
                  <a:ext uri="{0D108BD9-81ED-4DB2-BD59-A6C34878D82A}">
                    <a16:rowId xmlns:a16="http://schemas.microsoft.com/office/drawing/2014/main" val="3360659630"/>
                  </a:ext>
                </a:extLst>
              </a:tr>
              <a:tr h="2780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проекта (максимум 24 балла)</a:t>
                      </a:r>
                      <a:endParaRPr lang="ru-RU" sz="16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8" marR="53978" marT="0" marB="0"/>
                </a:tc>
                <a:extLst>
                  <a:ext uri="{0D108BD9-81ED-4DB2-BD59-A6C34878D82A}">
                    <a16:rowId xmlns:a16="http://schemas.microsoft.com/office/drawing/2014/main" val="1021285571"/>
                  </a:ext>
                </a:extLst>
              </a:tr>
              <a:tr h="2785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реализации проекта (максимум 13 баллов)</a:t>
                      </a:r>
                      <a:endParaRPr lang="ru-RU" sz="16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8" marR="53978" marT="0" marB="0"/>
                </a:tc>
                <a:extLst>
                  <a:ext uri="{0D108BD9-81ED-4DB2-BD59-A6C34878D82A}">
                    <a16:rowId xmlns:a16="http://schemas.microsoft.com/office/drawing/2014/main" val="1394484659"/>
                  </a:ext>
                </a:extLst>
              </a:tr>
              <a:tr h="31585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tabLst>
                          <a:tab pos="450215" algn="l"/>
                        </a:tabLst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Того максимум 47 баллов</a:t>
                      </a:r>
                      <a:endParaRPr lang="ru-RU" sz="16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78" marR="53978" marT="0" marB="0"/>
                </a:tc>
                <a:extLst>
                  <a:ext uri="{0D108BD9-81ED-4DB2-BD59-A6C34878D82A}">
                    <a16:rowId xmlns:a16="http://schemas.microsoft.com/office/drawing/2014/main" val="11115847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63750" y="214313"/>
            <a:ext cx="9069388" cy="641350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Отчеты КИП в 2023 году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55575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19335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600075" y="1071563"/>
            <a:ext cx="11341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КИП направляются: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вариант (подлинники) по адресу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Краснодар. ул. Сормовская, 167, каб. 204.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вариант (формат </a:t>
            </a:r>
            <a:r>
              <a:rPr lang="en-US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800" b="1">
                <a:solidFill>
                  <a:srgbClr val="7F6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altLang="ru-RU" sz="1600" b="1">
              <a:solidFill>
                <a:srgbClr val="7F6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ГБОУ ИРО Краснодарского края в разделе «Инновационный поиск»: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https://clck.ru/34goTm</a:t>
            </a:r>
            <a:r>
              <a:rPr lang="ru-RU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(КИП-2021-2023 г.г.)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https://clck.ru/34goVU</a:t>
            </a:r>
            <a:r>
              <a:rPr lang="ru-RU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(КИП-2022-2024 г.г.),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https://clck.ru/34goY2</a:t>
            </a:r>
            <a:r>
              <a:rPr lang="ru-RU" altLang="ru-RU" sz="18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(КИП-2023-2025 г.г.)</a:t>
            </a:r>
          </a:p>
        </p:txBody>
      </p:sp>
      <p:pic>
        <p:nvPicPr>
          <p:cNvPr id="13318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22" r="-266"/>
          <a:stretch>
            <a:fillRect/>
          </a:stretch>
        </p:blipFill>
        <p:spPr bwMode="auto">
          <a:xfrm>
            <a:off x="-573088" y="3546475"/>
            <a:ext cx="6140451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474788"/>
            <a:ext cx="3578225" cy="46307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5441950"/>
            <a:ext cx="16811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155575"/>
            <a:ext cx="757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575"/>
            <a:ext cx="1508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14500" y="214313"/>
            <a:ext cx="9418638" cy="758825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Дорожная карта (аудит)</a:t>
            </a: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022350"/>
            <a:ext cx="4254500" cy="26574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8023225" y="3706813"/>
            <a:ext cx="3352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hlinkClick r:id="rId5"/>
              </a:rPr>
              <a:t>http://wiki.iro23.info/images/7/7e/Dorozhnaya_karta2023.pdf</a:t>
            </a:r>
            <a:r>
              <a:rPr lang="ru-RU" altLang="ru-RU" sz="160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017" y="1756409"/>
            <a:ext cx="6326326" cy="52295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33</a:t>
            </a:r>
            <a:r>
              <a:rPr lang="ru-RU" dirty="0">
                <a:latin typeface="+mn-lt"/>
              </a:rPr>
              <a:t> стажировки и </a:t>
            </a:r>
            <a:r>
              <a:rPr lang="ru-RU" sz="2400" b="1" dirty="0">
                <a:latin typeface="+mn-lt"/>
              </a:rPr>
              <a:t>10 </a:t>
            </a:r>
            <a:r>
              <a:rPr lang="ru-RU" dirty="0">
                <a:latin typeface="+mn-lt"/>
              </a:rPr>
              <a:t>мероприятий 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(выполнено – 100 %)</a:t>
            </a:r>
          </a:p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C2D2E"/>
              </a:solidFill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C2D2E"/>
              </a:solidFill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46</a:t>
            </a: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b="1" dirty="0">
              <a:latin typeface="+mn-lt"/>
            </a:endParaRP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41 </a:t>
            </a:r>
            <a:r>
              <a:rPr lang="ru-RU" dirty="0">
                <a:latin typeface="+mn-lt"/>
              </a:rPr>
              <a:t>методических продуктов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(выполнено – 75 %)</a:t>
            </a:r>
          </a:p>
          <a:p>
            <a:pPr marL="342900" indent="-3429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31</a:t>
            </a:r>
            <a:r>
              <a:rPr lang="ru-RU" dirty="0">
                <a:latin typeface="+mn-lt"/>
              </a:rPr>
              <a:t> научных статей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(выполнено – 65 %).</a:t>
            </a:r>
          </a:p>
          <a:p>
            <a:pPr marL="285750" indent="-28575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44 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КИП приняли участие в </a:t>
            </a:r>
            <a:r>
              <a:rPr lang="ru-RU" sz="2400" b="1" dirty="0">
                <a:latin typeface="+mn-lt"/>
              </a:rPr>
              <a:t>29</a:t>
            </a:r>
            <a:r>
              <a:rPr lang="ru-RU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мероприятиях ГБОУ ИРО Краснодарского края.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0800" y="1160463"/>
            <a:ext cx="36718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 на 15.06.2023</a:t>
            </a:r>
          </a:p>
        </p:txBody>
      </p:sp>
      <p:sp>
        <p:nvSpPr>
          <p:cNvPr id="14345" name="Прямоугольник 12"/>
          <p:cNvSpPr>
            <a:spLocks noChangeArrowheads="1"/>
          </p:cNvSpPr>
          <p:nvPr/>
        </p:nvSpPr>
        <p:spPr bwMode="auto">
          <a:xfrm>
            <a:off x="8642350" y="4159250"/>
            <a:ext cx="225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всего </a:t>
            </a:r>
            <a:r>
              <a:rPr lang="ru-RU" altLang="ru-RU" b="1"/>
              <a:t>205</a:t>
            </a:r>
            <a:r>
              <a:rPr lang="ru-RU" altLang="ru-RU" sz="1800"/>
              <a:t> позиций:</a:t>
            </a:r>
          </a:p>
        </p:txBody>
      </p:sp>
      <p:sp>
        <p:nvSpPr>
          <p:cNvPr id="14346" name="Прямоугольник 15"/>
          <p:cNvSpPr>
            <a:spLocks noChangeArrowheads="1"/>
          </p:cNvSpPr>
          <p:nvPr/>
        </p:nvSpPr>
        <p:spPr bwMode="auto">
          <a:xfrm>
            <a:off x="6992938" y="4495800"/>
            <a:ext cx="50720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400" b="1"/>
              <a:t>43</a:t>
            </a:r>
            <a:r>
              <a:rPr lang="ru-RU" altLang="ru-RU" sz="1800"/>
              <a:t> тематических стажировки и мероприятий КИП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b="1"/>
              <a:t>59 </a:t>
            </a:r>
            <a:r>
              <a:rPr lang="ru-RU" altLang="ru-RU" sz="1800"/>
              <a:t>пунктов по участию КИП в </a:t>
            </a:r>
            <a:r>
              <a:rPr lang="ru-RU" altLang="ru-RU" b="1"/>
              <a:t>34 </a:t>
            </a:r>
            <a:r>
              <a:rPr lang="ru-RU" altLang="ru-RU" sz="1800"/>
              <a:t>мероприятиях ИРО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b="1"/>
              <a:t>55</a:t>
            </a:r>
            <a:r>
              <a:rPr lang="ru-RU" altLang="ru-RU" sz="3200" b="1"/>
              <a:t> </a:t>
            </a:r>
            <a:r>
              <a:rPr lang="ru-RU" altLang="ru-RU" sz="1800"/>
              <a:t>методических продуктов КИП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b="1"/>
              <a:t>48 </a:t>
            </a:r>
            <a:r>
              <a:rPr lang="ru-RU" altLang="ru-RU" sz="1800"/>
              <a:t>статей КИП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050" y="2214563"/>
            <a:ext cx="3609975" cy="31384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Ленинградский район – 30,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г. Краснодар – 27,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Павловский район,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Ейский</a:t>
            </a:r>
            <a:r>
              <a:rPr lang="ru-RU" dirty="0">
                <a:latin typeface="+mn-lt"/>
              </a:rPr>
              <a:t> район – 23,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Северский район – 19,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Крымский район,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Темрюкский район,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Тимашевский</a:t>
            </a:r>
            <a:r>
              <a:rPr lang="ru-RU" dirty="0">
                <a:latin typeface="+mn-lt"/>
              </a:rPr>
              <a:t> район – 17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Гулькевичский</a:t>
            </a:r>
            <a:r>
              <a:rPr lang="ru-RU" dirty="0">
                <a:latin typeface="+mn-lt"/>
              </a:rPr>
              <a:t> район,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+mn-lt"/>
              </a:rPr>
              <a:t>Отрадненский</a:t>
            </a:r>
            <a:r>
              <a:rPr lang="ru-RU" dirty="0">
                <a:latin typeface="+mn-lt"/>
              </a:rPr>
              <a:t> район – 0  </a:t>
            </a:r>
          </a:p>
        </p:txBody>
      </p:sp>
      <p:pic>
        <p:nvPicPr>
          <p:cNvPr id="1434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5499100"/>
            <a:ext cx="16176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155575"/>
            <a:ext cx="757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575"/>
            <a:ext cx="1508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14500" y="214313"/>
            <a:ext cx="9418638" cy="758825"/>
          </a:xfrm>
          <a:prstGeom prst="rect">
            <a:avLst/>
          </a:prstGeom>
          <a:solidFill>
            <a:srgbClr val="F2E2E2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274763"/>
          <a:ext cx="11430000" cy="5076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607">
                  <a:extLst>
                    <a:ext uri="{9D8B030D-6E8A-4147-A177-3AD203B41FA5}">
                      <a16:colId xmlns:a16="http://schemas.microsoft.com/office/drawing/2014/main" val="624605567"/>
                    </a:ext>
                  </a:extLst>
                </a:gridCol>
                <a:gridCol w="4352481">
                  <a:extLst>
                    <a:ext uri="{9D8B030D-6E8A-4147-A177-3AD203B41FA5}">
                      <a16:colId xmlns:a16="http://schemas.microsoft.com/office/drawing/2014/main" val="1665073130"/>
                    </a:ext>
                  </a:extLst>
                </a:gridCol>
                <a:gridCol w="6153912">
                  <a:extLst>
                    <a:ext uri="{9D8B030D-6E8A-4147-A177-3AD203B41FA5}">
                      <a16:colId xmlns:a16="http://schemas.microsoft.com/office/drawing/2014/main" val="816532720"/>
                    </a:ext>
                  </a:extLst>
                </a:gridCol>
              </a:tblGrid>
              <a:tr h="2816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есяц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продукты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Статьи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861431"/>
                  </a:ext>
                </a:extLst>
              </a:tr>
              <a:tr h="2699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евраль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«ЦРО»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города Новороссийска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1824"/>
                  </a:ext>
                </a:extLst>
              </a:tr>
              <a:tr h="319217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МО Северский район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«ИМЦ»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925435"/>
                  </a:ext>
                </a:extLst>
              </a:tr>
              <a:tr h="18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МО Динской район «Средняя общеобразовательная школа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№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имени Героя Российской Федерации Туркина Андрея Алексеевича»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19612"/>
                  </a:ext>
                </a:extLst>
              </a:tr>
              <a:tr h="6494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007764"/>
                  </a:ext>
                </a:extLst>
              </a:tr>
              <a:tr h="674354">
                <a:tc row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развития образования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центр развития ребенка – детский сад № 4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г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Новороссийск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72033"/>
                  </a:ext>
                </a:extLst>
              </a:tr>
              <a:tr h="309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МО Северский район «Информационно- методический центр»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детский сад № 7 МО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43043"/>
                  </a:ext>
                </a:extLst>
              </a:tr>
              <a:tr h="309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МО Динской район «СОШ № 6»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31101"/>
                  </a:ext>
                </a:extLst>
              </a:tr>
              <a:tr h="539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МО г. Краснодар «Детский сад комбинированного вида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№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234»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2663"/>
                  </a:ext>
                </a:extLst>
              </a:tr>
              <a:tr h="384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МАДОУ детский сад № 7 «Колокольчик» МО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г.-к.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Анапа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80900"/>
                  </a:ext>
                </a:extLst>
              </a:tr>
              <a:tr h="539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МО г. Краснодар «Детский сад комбинированного вида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№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85»</a:t>
                      </a: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69839"/>
                  </a:ext>
                </a:extLst>
              </a:tr>
              <a:tr h="310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МО г. Краснодар гимназия № 87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33251"/>
                  </a:ext>
                </a:extLst>
              </a:tr>
              <a:tr h="300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КНМЦ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148" marR="33148" marT="0" marB="0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3924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9775" y="214313"/>
            <a:ext cx="2287428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(аудит</a:t>
            </a:r>
            <a:r>
              <a:rPr lang="ru-RU" sz="28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800" b="1" dirty="0" smtClean="0">
                <a:solidFill>
                  <a:srgbClr val="790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15.06.2023</a:t>
            </a:r>
            <a:endParaRPr lang="ru-RU" altLang="ru-RU" sz="2800" b="1" dirty="0">
              <a:solidFill>
                <a:srgbClr val="7905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2541</Words>
  <Application>Microsoft Office PowerPoint</Application>
  <PresentationFormat>Широкоэкранный</PresentationFormat>
  <Paragraphs>372</Paragraphs>
  <Slides>25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Calibri</vt:lpstr>
      <vt:lpstr>Arial</vt:lpstr>
      <vt:lpstr>Calibri Light</vt:lpstr>
      <vt:lpstr>Times New Roman</vt:lpstr>
      <vt:lpstr>TimesNewRomanPS-BoldMT</vt:lpstr>
      <vt:lpstr>Batang</vt:lpstr>
      <vt:lpstr>+mj-lt</vt:lpstr>
      <vt:lpstr>Wingdings</vt:lpstr>
      <vt:lpstr>Symbol</vt:lpstr>
      <vt:lpstr>Тема Office</vt:lpstr>
      <vt:lpstr>Acrobat Document</vt:lpstr>
      <vt:lpstr>ОСНОВНЫЕ ТРЕБОВАНИЯ И ОРГАНИЗАЦИЯ ПОДГОТОВКИ УЧАСТНИКОВ КОНКУРСА «ИННОВАЦИОННЫЙ ПОИСК» в 2023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«Задачи и общие требования к реализации регионального проекта «Инновационный поиск»</dc:title>
  <dc:creator>Светлана Н. Фильчакова</dc:creator>
  <cp:lastModifiedBy>Burger</cp:lastModifiedBy>
  <cp:revision>155</cp:revision>
  <cp:lastPrinted>2023-06-15T11:53:10Z</cp:lastPrinted>
  <dcterms:created xsi:type="dcterms:W3CDTF">2023-03-24T05:24:19Z</dcterms:created>
  <dcterms:modified xsi:type="dcterms:W3CDTF">2023-06-15T13:50:38Z</dcterms:modified>
</cp:coreProperties>
</file>