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0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79040"/>
            <a:ext cx="4800600" cy="172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734816"/>
            <a:ext cx="6858000" cy="12435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572000"/>
            <a:ext cx="4800600" cy="1016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612055"/>
            <a:ext cx="971550" cy="57573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1625599"/>
            <a:ext cx="3886200" cy="5689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3251201"/>
            <a:ext cx="4800600" cy="4064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579283"/>
            <a:ext cx="6858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4547023"/>
            <a:ext cx="4686300" cy="1941831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850" y="2004907"/>
            <a:ext cx="4686300" cy="2089149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579283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028700" y="3251200"/>
            <a:ext cx="234315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486150" y="3251200"/>
            <a:ext cx="234315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028700" y="3759200"/>
            <a:ext cx="234315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6150" y="3759200"/>
            <a:ext cx="234315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149601"/>
            <a:ext cx="2344341" cy="60178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3145536"/>
            <a:ext cx="2345531" cy="59740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1" y="2235200"/>
            <a:ext cx="2114549" cy="799253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1" y="3034453"/>
            <a:ext cx="2114549" cy="38743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28700" y="2235200"/>
            <a:ext cx="2457450" cy="467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097280" y="2462784"/>
            <a:ext cx="2318004" cy="4120896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0" y="2235200"/>
            <a:ext cx="2114550" cy="799253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2540000"/>
            <a:ext cx="2228850" cy="39624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0" y="3035808"/>
            <a:ext cx="2114550" cy="383370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1727200"/>
            <a:ext cx="48006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743201"/>
            <a:ext cx="48006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228600" y="8475134"/>
            <a:ext cx="1600200" cy="4868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228850" y="8475134"/>
            <a:ext cx="24003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5006340" y="8485633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7" y="2651787"/>
            <a:ext cx="5487765" cy="1016000"/>
          </a:xfrm>
        </p:spPr>
        <p:txBody>
          <a:bodyPr>
            <a:noAutofit/>
          </a:bodyPr>
          <a:lstStyle/>
          <a:p>
            <a:r>
              <a:rPr lang="ru-RU" sz="4000" i="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Итальянский бал 18 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641" y="1499659"/>
            <a:ext cx="67617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семейной фотографии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кулинарное путешествие во времени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«Разговор о правильном питании</a:t>
            </a:r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6952" y="4668011"/>
            <a:ext cx="31115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pPr algn="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Propisi" pitchFamily="2" charset="0"/>
              </a:rPr>
              <a:t>ученица 4 класса 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Propisi" pitchFamily="2" charset="0"/>
                <a:cs typeface="Times New Roman" pitchFamily="18" charset="0"/>
              </a:rPr>
              <a:t>Б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i="1" dirty="0">
              <a:solidFill>
                <a:schemeClr val="bg2">
                  <a:lumMod val="10000"/>
                </a:schemeClr>
              </a:solidFill>
              <a:latin typeface="Propisi" pitchFamily="2" charset="0"/>
            </a:endParaRPr>
          </a:p>
          <a:p>
            <a:pPr algn="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Propisi" pitchFamily="2" charset="0"/>
              </a:rPr>
              <a:t>МБОУ гимназии №3, г. Краснодара</a:t>
            </a:r>
          </a:p>
          <a:p>
            <a:pPr algn="r"/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Propisi" pitchFamily="2" charset="0"/>
              </a:rPr>
              <a:t>Софианиди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Propisi" pitchFamily="2" charset="0"/>
              </a:rPr>
              <a:t> Елена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Propisi" pitchFamily="2" charset="0"/>
            </a:endParaRPr>
          </a:p>
          <a:p>
            <a:pPr algn="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Propisi" pitchFamily="2" charset="0"/>
              </a:rPr>
              <a:t>Петренко Л. В.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Propisi" pitchFamily="2" charset="0"/>
            </a:endParaRPr>
          </a:p>
        </p:txBody>
      </p:sp>
      <p:pic>
        <p:nvPicPr>
          <p:cNvPr id="1026" name="Picture 2" descr="&amp;Scy;&amp;kcy;&amp;acy;&amp;chcy;&amp;acy;&amp;tcy;&amp;softcy; &amp;ocy;&amp;bcy;&amp;ocy;&amp;icy; &amp;ucy;&amp;zcy;&amp;ocy;&amp;rcy;&amp;ycy;, &amp;tcy;&amp;kcy;&amp;acy;&amp;ncy;&amp;softcy;, &amp;chcy;&amp;iecy;&amp;rcy;&amp;ncy;&amp;ycy;&amp;jcy; &amp;fcy;&amp;ocy;&amp;ncy;, &amp;Mcy;&amp;acy;&amp;scy;&amp;kcy;&amp;acy;, &amp;lcy;&amp;iecy;&amp;ncy;&amp;tcy;&amp;ycy; - &amp;kcy;&amp;acy;&amp;rcy;&amp;tcy;&amp;icy;&amp;ncy;…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414"/>
          <a:stretch/>
        </p:blipFill>
        <p:spPr bwMode="auto">
          <a:xfrm>
            <a:off x="548188" y="4668009"/>
            <a:ext cx="2995786" cy="2972553"/>
          </a:xfrm>
          <a:prstGeom prst="bracePair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31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МОУ гимназия №3\Desktop\Прав питание\Софианиди гимназия №3\IMG_556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64"/>
          <a:stretch/>
        </p:blipFill>
        <p:spPr bwMode="auto">
          <a:xfrm>
            <a:off x="1135380" y="866457"/>
            <a:ext cx="4587240" cy="7411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665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4704" y="1475656"/>
            <a:ext cx="5328592" cy="413543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Маска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маска, я тебя знаю…»   Оказывается, карнавал придумали в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Венеции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это не могло быть иначе. Такой демократичный праздник, когда все в масках и все равны, мог родиться только в демократичной  Венеции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упоминание о карнавале относится к 1094 году. А  в 1296 году венецианцы ещё и официально узаконили его: Сенат Венецианской республики провозгласил последний день перед великим постом праздничным днем. Считается, что и  само слово «карнавал» произошло от латинского «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carne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vale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что означает «прощание с мясом».  Это каноническая церковная версия. Обыватели  - венецианцы считали иначе. Они переводили "карнавал" следующим образом: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carrus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navelis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 "потешная колесница, корабль праздничных процессий" и любили приурочить к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Festa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Marie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старинному празднику, посвященному спасению девушек, похищенных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истрийскими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пиратами.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Но, на самом деле, истоки венецианского карнавала уходят глубже – в древние римские Сатурналии – ежегодные праздники в честь бога Сатурна, которые справлялись  в декабре после уборки урожая во время зимнего солнцестояния и сопровождались массовыми гуляниями. Рабов сажали за общий стол, и чтобы сгладить неловкость необычной ситуации, все надевали маски.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4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704" y="1403648"/>
            <a:ext cx="5328592" cy="63367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христианские времена церковь использовала этот старинный праздник для подготовки христиан к Великому посту, чтобы люди смогли вдоволь повеселиться. И опять же, чтобы уравнять все социальные различия между жителями Венеции, в дни карнавала люди надевали костюмы и маски. Наивысшего расцвета Венецианские карнавалы достигли в 18 веке, когда танцы на площадях и роскошные карнавальные костюмы стали истинными образцами высокой моды, а главными действующими лицами праздника стали герои итальянской комедии. Отсюда же взяли начало полумаски, которые сейчас носят название венецианских масок. Надо сказать, что маска в комедии указывала на особые качества героя, каждый персонаж имел свою маску, характерную только для него. Это положило начало появлению на улицах города Арлекинов, Пьеро, Панталоне,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прелестная Коломбина стала эмблемой карнавала…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Итак, мы в Венеции … Через окна и балкончики  любопытные могут наблюдать за балом в Италии  18 века.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Прекрасно декорированный интерьер, ненавязчивая музыка, шелест длинных пышных платьев. Здесь — состоялся бал-маскарад. Здесь можно попробовать классические итальянские десерты: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панакоту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тирамису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блинчик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фаготино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фаршированный яблочно-коричным пюре, с ванильным мороженым, шоколадную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террину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 заварное пирожное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тартюфо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 ежевикой. А также воздушный фруктово-творожный пирог, как на нашей фотографии-реконструкции.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столом Прелестная </a:t>
            </a:r>
            <a:r>
              <a:rPr lang="ru-RU" sz="1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Колумбина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момент, когда она после продолжительных танцев решила отдохнуть и попробовать  десерт: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воздушный фруктово-творожный пирог.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Пирог приготовлено  из</a:t>
            </a:r>
            <a:r>
              <a:rPr lang="ru-RU" sz="1400" cap="all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ТВОРОЖНОГО СУФЛЕ, персиков и </a:t>
            </a:r>
            <a:r>
              <a:rPr lang="ru-RU" sz="1400" cap="all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БИСКВИТа</a:t>
            </a:r>
            <a:r>
              <a:rPr lang="ru-RU" sz="1400" cap="all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ЗАВАРНОГО КРЕМА.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9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Другая 1">
      <a:dk1>
        <a:srgbClr val="FFD15D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196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Кутюр</vt:lpstr>
      <vt:lpstr>  </vt:lpstr>
      <vt:lpstr>Слайд 2</vt:lpstr>
      <vt:lpstr> 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</dc:title>
  <dc:creator>МОУ гимназия №3</dc:creator>
  <cp:lastModifiedBy>Musick</cp:lastModifiedBy>
  <cp:revision>5</cp:revision>
  <cp:lastPrinted>2015-03-12T12:00:55Z</cp:lastPrinted>
  <dcterms:created xsi:type="dcterms:W3CDTF">2015-03-12T10:39:13Z</dcterms:created>
  <dcterms:modified xsi:type="dcterms:W3CDTF">2015-03-31T08:16:15Z</dcterms:modified>
</cp:coreProperties>
</file>