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64" r:id="rId10"/>
    <p:sldId id="273" r:id="rId11"/>
    <p:sldId id="266" r:id="rId12"/>
    <p:sldId id="267" r:id="rId13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5908"/>
    <a:srgbClr val="9D4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630" autoAdjust="0"/>
  </p:normalViewPr>
  <p:slideViewPr>
    <p:cSldViewPr>
      <p:cViewPr varScale="1">
        <p:scale>
          <a:sx n="52" d="100"/>
          <a:sy n="52" d="100"/>
        </p:scale>
        <p:origin x="304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3482171"/>
            <a:ext cx="12178283" cy="33758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emf"/><Relationship Id="rId4" Type="http://schemas.openxmlformats.org/officeDocument/2006/relationships/package" Target="../embeddings/Microsoft_PowerPoint_Slide.sld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png"/><Relationship Id="rId7" Type="http://schemas.openxmlformats.org/officeDocument/2006/relationships/image" Target="../media/image4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9530" y="0"/>
            <a:ext cx="12241530" cy="6858000"/>
            <a:chOff x="-49530" y="0"/>
            <a:chExt cx="1224153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49530" y="0"/>
              <a:ext cx="12192000" cy="6858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2089404"/>
              <a:ext cx="12192000" cy="2700655"/>
            </a:xfrm>
            <a:custGeom>
              <a:avLst/>
              <a:gdLst/>
              <a:ahLst/>
              <a:cxnLst/>
              <a:rect l="l" t="t" r="r" b="b"/>
              <a:pathLst>
                <a:path w="12192000" h="2700654">
                  <a:moveTo>
                    <a:pt x="12192000" y="0"/>
                  </a:moveTo>
                  <a:lnTo>
                    <a:pt x="0" y="0"/>
                  </a:lnTo>
                  <a:lnTo>
                    <a:pt x="0" y="2700528"/>
                  </a:lnTo>
                  <a:lnTo>
                    <a:pt x="12192000" y="270052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ru-RU" sz="28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Отчет краевой инновационной площадки-2020 за 2022 год</a:t>
              </a:r>
            </a:p>
            <a:p>
              <a:pPr algn="ctr"/>
              <a:endParaRPr lang="ru-RU" sz="2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ru-RU" sz="2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pPr algn="ctr"/>
              <a:endParaRPr lang="ru-RU" sz="280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  <a:p>
              <a:endParaRPr dirty="0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A8CC83-4B67-28A5-165E-F46933C44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34"/>
            <a:ext cx="2667205" cy="181780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724886-257F-9CF4-370D-B491F07A23C7}"/>
              </a:ext>
            </a:extLst>
          </p:cNvPr>
          <p:cNvSpPr txBox="1"/>
          <p:nvPr/>
        </p:nvSpPr>
        <p:spPr>
          <a:xfrm>
            <a:off x="2716735" y="459649"/>
            <a:ext cx="8672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Муниципальное бюджетное общеобразовательное учреждение лицей №4 имени профессора Евгения Александровича Котенко города Ейска муниципального образования Ейский район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3E98A0E-443A-F8FD-8E94-7F29C1AF8211}"/>
              </a:ext>
            </a:extLst>
          </p:cNvPr>
          <p:cNvSpPr txBox="1"/>
          <p:nvPr/>
        </p:nvSpPr>
        <p:spPr>
          <a:xfrm>
            <a:off x="217170" y="2819400"/>
            <a:ext cx="1165859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Событийный подход и сетевое взаимодействие с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организациями высшего и среднего профессионального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образования как основа создания эффективной системы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  <a:cs typeface="Times New Roman" pitchFamily="18" charset="0"/>
              </a:rPr>
              <a:t>профориентации и естественнонаучного образования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A4F5C5-DC6D-C6F5-83E5-3B8C3F898F7D}"/>
              </a:ext>
            </a:extLst>
          </p:cNvPr>
          <p:cNvSpPr txBox="1"/>
          <p:nvPr/>
        </p:nvSpPr>
        <p:spPr>
          <a:xfrm>
            <a:off x="457200" y="5198022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Команда проекта:</a:t>
            </a:r>
          </a:p>
          <a:p>
            <a:r>
              <a:rPr lang="ru-RU" dirty="0">
                <a:latin typeface="Arial Black" panose="020B0A04020102020204" pitchFamily="34" charset="0"/>
              </a:rPr>
              <a:t>МБОУ </a:t>
            </a:r>
            <a:r>
              <a:rPr lang="ru-RU" sz="1600" dirty="0">
                <a:latin typeface="Arial Black" panose="020B0A04020102020204" pitchFamily="34" charset="0"/>
              </a:rPr>
              <a:t>лицей</a:t>
            </a:r>
            <a:r>
              <a:rPr lang="ru-RU" dirty="0">
                <a:latin typeface="Arial Black" panose="020B0A04020102020204" pitchFamily="34" charset="0"/>
              </a:rPr>
              <a:t> № 4 г. Ейска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ГБПОУ «Ейский медицинский колледж»</a:t>
            </a:r>
            <a:endParaRPr lang="ru-RU" dirty="0">
              <a:latin typeface="Arial Black" panose="020B0A04020102020204" pitchFamily="34" charset="0"/>
            </a:endParaRPr>
          </a:p>
          <a:p>
            <a:r>
              <a:rPr lang="ru-RU" dirty="0">
                <a:latin typeface="Arial Black" panose="020B0A04020102020204" pitchFamily="34" charset="0"/>
              </a:rPr>
              <a:t>МКУ «ИМЦ» Ейский район</a:t>
            </a:r>
          </a:p>
        </p:txBody>
      </p:sp>
    </p:spTree>
    <p:extLst>
      <p:ext uri="{BB962C8B-B14F-4D97-AF65-F5344CB8AC3E}">
        <p14:creationId xmlns:p14="http://schemas.microsoft.com/office/powerpoint/2010/main" val="879257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12">
            <a:extLst>
              <a:ext uri="{FF2B5EF4-FFF2-40B4-BE49-F238E27FC236}">
                <a16:creationId xmlns:a16="http://schemas.microsoft.com/office/drawing/2014/main" id="{08DA2DF7-B2BD-AB35-26CB-9527F3988831}"/>
              </a:ext>
            </a:extLst>
          </p:cNvPr>
          <p:cNvGrpSpPr/>
          <p:nvPr/>
        </p:nvGrpSpPr>
        <p:grpSpPr>
          <a:xfrm>
            <a:off x="11178284" y="0"/>
            <a:ext cx="1059180" cy="884555"/>
            <a:chOff x="11133073" y="0"/>
            <a:chExt cx="1059180" cy="884555"/>
          </a:xfrm>
        </p:grpSpPr>
        <p:pic>
          <p:nvPicPr>
            <p:cNvPr id="6" name="object 13">
              <a:extLst>
                <a:ext uri="{FF2B5EF4-FFF2-40B4-BE49-F238E27FC236}">
                  <a16:creationId xmlns:a16="http://schemas.microsoft.com/office/drawing/2014/main" id="{B1C36AC6-6426-9D5E-5A74-04936ACC8EE9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48184" y="209471"/>
              <a:ext cx="856930" cy="537340"/>
            </a:xfrm>
            <a:prstGeom prst="rect">
              <a:avLst/>
            </a:prstGeom>
          </p:spPr>
        </p:pic>
        <p:pic>
          <p:nvPicPr>
            <p:cNvPr id="8" name="object 14">
              <a:extLst>
                <a:ext uri="{FF2B5EF4-FFF2-40B4-BE49-F238E27FC236}">
                  <a16:creationId xmlns:a16="http://schemas.microsoft.com/office/drawing/2014/main" id="{389631B3-4E7B-AC4A-CA01-6526478F938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3073" y="0"/>
              <a:ext cx="1058926" cy="884174"/>
            </a:xfrm>
            <a:prstGeom prst="rect">
              <a:avLst/>
            </a:prstGeom>
          </p:spPr>
        </p:pic>
      </p:grp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F89F030E-D93C-71AE-DE7F-FD3D59394F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252021"/>
              </p:ext>
            </p:extLst>
          </p:nvPr>
        </p:nvGraphicFramePr>
        <p:xfrm>
          <a:off x="1771199" y="194231"/>
          <a:ext cx="9220200" cy="69127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4" imgW="4584203" imgH="3438305" progId="PowerPoint.Slide.12">
                  <p:embed/>
                </p:oleObj>
              </mc:Choice>
              <mc:Fallback>
                <p:oleObj name="Slide" r:id="rId4" imgW="4584203" imgH="3438305" progId="PowerPoint.Slide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199" y="194231"/>
                        <a:ext cx="9220200" cy="69127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0891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196372" y="0"/>
            <a:ext cx="995680" cy="884555"/>
            <a:chOff x="11196372" y="0"/>
            <a:chExt cx="995680" cy="884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96372" y="209471"/>
              <a:ext cx="712467" cy="53734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15751" y="0"/>
              <a:ext cx="976249" cy="88417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62875" y="1513548"/>
            <a:ext cx="465264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ru-RU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Конференция по проектно-исследовательской деятельности</a:t>
            </a:r>
            <a:endParaRPr sz="1600" dirty="0">
              <a:latin typeface="Arial Black" panose="020B0A04020102020204" pitchFamily="34" charset="0"/>
              <a:cs typeface="Microsoft JhengHe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380" y="3808425"/>
            <a:ext cx="4676140" cy="170271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Лекция </a:t>
            </a:r>
            <a:r>
              <a:rPr lang="ru-RU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аместителя главного врача по медицинской части ГБУЗ «Ейская ЦРБ» МЗ КК на тему «Новости медицины»</a:t>
            </a:r>
          </a:p>
          <a:p>
            <a:pPr algn="just">
              <a:lnSpc>
                <a:spcPct val="115000"/>
              </a:lnSpc>
            </a:pPr>
            <a:endParaRPr lang="ru-RU" sz="16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600" b="1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Мастер-классы по химии, биологии, медицине</a:t>
            </a:r>
            <a:endParaRPr lang="ru-RU" sz="1600" dirty="0">
              <a:solidFill>
                <a:srgbClr val="000000"/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99098" y="3803119"/>
            <a:ext cx="47688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61410" algn="l"/>
              </a:tabLst>
            </a:pPr>
            <a:endParaRPr sz="1650" dirty="0">
              <a:latin typeface="Microsoft JhengHei Light"/>
              <a:cs typeface="Microsoft JhengHe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6131" y="1162238"/>
            <a:ext cx="5146675" cy="1256030"/>
          </a:xfrm>
          <a:custGeom>
            <a:avLst/>
            <a:gdLst/>
            <a:ahLst/>
            <a:cxnLst/>
            <a:rect l="l" t="t" r="r" b="b"/>
            <a:pathLst>
              <a:path w="5146675" h="1256030">
                <a:moveTo>
                  <a:pt x="0" y="209296"/>
                </a:moveTo>
                <a:lnTo>
                  <a:pt x="5528" y="161312"/>
                </a:lnTo>
                <a:lnTo>
                  <a:pt x="21274" y="117262"/>
                </a:lnTo>
                <a:lnTo>
                  <a:pt x="45982" y="78400"/>
                </a:lnTo>
                <a:lnTo>
                  <a:pt x="78395" y="45986"/>
                </a:lnTo>
                <a:lnTo>
                  <a:pt x="117256" y="21276"/>
                </a:lnTo>
                <a:lnTo>
                  <a:pt x="161308" y="5528"/>
                </a:lnTo>
                <a:lnTo>
                  <a:pt x="209296" y="0"/>
                </a:lnTo>
                <a:lnTo>
                  <a:pt x="4937252" y="0"/>
                </a:lnTo>
                <a:lnTo>
                  <a:pt x="4985235" y="5528"/>
                </a:lnTo>
                <a:lnTo>
                  <a:pt x="5029285" y="21276"/>
                </a:lnTo>
                <a:lnTo>
                  <a:pt x="5068147" y="45986"/>
                </a:lnTo>
                <a:lnTo>
                  <a:pt x="5100561" y="78400"/>
                </a:lnTo>
                <a:lnTo>
                  <a:pt x="5125271" y="117262"/>
                </a:lnTo>
                <a:lnTo>
                  <a:pt x="5141019" y="161312"/>
                </a:lnTo>
                <a:lnTo>
                  <a:pt x="5146547" y="209296"/>
                </a:lnTo>
                <a:lnTo>
                  <a:pt x="5146547" y="1046480"/>
                </a:lnTo>
                <a:lnTo>
                  <a:pt x="5141019" y="1094463"/>
                </a:lnTo>
                <a:lnTo>
                  <a:pt x="5125271" y="1138513"/>
                </a:lnTo>
                <a:lnTo>
                  <a:pt x="5100561" y="1177375"/>
                </a:lnTo>
                <a:lnTo>
                  <a:pt x="5068147" y="1209789"/>
                </a:lnTo>
                <a:lnTo>
                  <a:pt x="5029285" y="1234499"/>
                </a:lnTo>
                <a:lnTo>
                  <a:pt x="4985235" y="1250247"/>
                </a:lnTo>
                <a:lnTo>
                  <a:pt x="4937252" y="1255776"/>
                </a:lnTo>
                <a:lnTo>
                  <a:pt x="209296" y="1255776"/>
                </a:lnTo>
                <a:lnTo>
                  <a:pt x="161308" y="1250247"/>
                </a:lnTo>
                <a:lnTo>
                  <a:pt x="117256" y="1234499"/>
                </a:lnTo>
                <a:lnTo>
                  <a:pt x="78395" y="1209789"/>
                </a:lnTo>
                <a:lnTo>
                  <a:pt x="45982" y="1177375"/>
                </a:lnTo>
                <a:lnTo>
                  <a:pt x="21274" y="1138513"/>
                </a:lnTo>
                <a:lnTo>
                  <a:pt x="5528" y="1094463"/>
                </a:lnTo>
                <a:lnTo>
                  <a:pt x="0" y="1046480"/>
                </a:lnTo>
                <a:lnTo>
                  <a:pt x="0" y="209296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61710" y="896446"/>
            <a:ext cx="5334000" cy="3044036"/>
          </a:xfrm>
          <a:custGeom>
            <a:avLst/>
            <a:gdLst/>
            <a:ahLst/>
            <a:cxnLst/>
            <a:rect l="l" t="t" r="r" b="b"/>
            <a:pathLst>
              <a:path w="5334000" h="1256030">
                <a:moveTo>
                  <a:pt x="0" y="209296"/>
                </a:moveTo>
                <a:lnTo>
                  <a:pt x="5528" y="161312"/>
                </a:lnTo>
                <a:lnTo>
                  <a:pt x="21276" y="117262"/>
                </a:lnTo>
                <a:lnTo>
                  <a:pt x="45986" y="78400"/>
                </a:lnTo>
                <a:lnTo>
                  <a:pt x="78400" y="45986"/>
                </a:lnTo>
                <a:lnTo>
                  <a:pt x="117262" y="21276"/>
                </a:lnTo>
                <a:lnTo>
                  <a:pt x="161312" y="5528"/>
                </a:lnTo>
                <a:lnTo>
                  <a:pt x="209296" y="0"/>
                </a:lnTo>
                <a:lnTo>
                  <a:pt x="5124704" y="0"/>
                </a:lnTo>
                <a:lnTo>
                  <a:pt x="5172687" y="5528"/>
                </a:lnTo>
                <a:lnTo>
                  <a:pt x="5216737" y="21276"/>
                </a:lnTo>
                <a:lnTo>
                  <a:pt x="5255599" y="45986"/>
                </a:lnTo>
                <a:lnTo>
                  <a:pt x="5288013" y="78400"/>
                </a:lnTo>
                <a:lnTo>
                  <a:pt x="5312723" y="117262"/>
                </a:lnTo>
                <a:lnTo>
                  <a:pt x="5328471" y="161312"/>
                </a:lnTo>
                <a:lnTo>
                  <a:pt x="5334000" y="209296"/>
                </a:lnTo>
                <a:lnTo>
                  <a:pt x="5334000" y="1046480"/>
                </a:lnTo>
                <a:lnTo>
                  <a:pt x="5328471" y="1094463"/>
                </a:lnTo>
                <a:lnTo>
                  <a:pt x="5312723" y="1138513"/>
                </a:lnTo>
                <a:lnTo>
                  <a:pt x="5288013" y="1177375"/>
                </a:lnTo>
                <a:lnTo>
                  <a:pt x="5255599" y="1209789"/>
                </a:lnTo>
                <a:lnTo>
                  <a:pt x="5216737" y="1234499"/>
                </a:lnTo>
                <a:lnTo>
                  <a:pt x="5172687" y="1250247"/>
                </a:lnTo>
                <a:lnTo>
                  <a:pt x="5124704" y="1255776"/>
                </a:lnTo>
                <a:lnTo>
                  <a:pt x="209296" y="1255776"/>
                </a:lnTo>
                <a:lnTo>
                  <a:pt x="161312" y="1250247"/>
                </a:lnTo>
                <a:lnTo>
                  <a:pt x="117262" y="1234499"/>
                </a:lnTo>
                <a:lnTo>
                  <a:pt x="78400" y="1209789"/>
                </a:lnTo>
                <a:lnTo>
                  <a:pt x="45986" y="1177375"/>
                </a:lnTo>
                <a:lnTo>
                  <a:pt x="21276" y="1138513"/>
                </a:lnTo>
                <a:lnTo>
                  <a:pt x="5528" y="1094463"/>
                </a:lnTo>
                <a:lnTo>
                  <a:pt x="0" y="1046480"/>
                </a:lnTo>
                <a:lnTo>
                  <a:pt x="0" y="209296"/>
                </a:lnTo>
                <a:close/>
              </a:path>
            </a:pathLst>
          </a:custGeom>
          <a:ln w="12699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3407" y="3592670"/>
            <a:ext cx="5154295" cy="2004060"/>
          </a:xfrm>
          <a:custGeom>
            <a:avLst/>
            <a:gdLst/>
            <a:ahLst/>
            <a:cxnLst/>
            <a:rect l="l" t="t" r="r" b="b"/>
            <a:pathLst>
              <a:path w="5154295" h="2004060">
                <a:moveTo>
                  <a:pt x="0" y="334010"/>
                </a:moveTo>
                <a:lnTo>
                  <a:pt x="3621" y="284667"/>
                </a:lnTo>
                <a:lnTo>
                  <a:pt x="14141" y="237567"/>
                </a:lnTo>
                <a:lnTo>
                  <a:pt x="31044" y="193227"/>
                </a:lnTo>
                <a:lnTo>
                  <a:pt x="53811" y="152166"/>
                </a:lnTo>
                <a:lnTo>
                  <a:pt x="81928" y="114901"/>
                </a:lnTo>
                <a:lnTo>
                  <a:pt x="114877" y="81948"/>
                </a:lnTo>
                <a:lnTo>
                  <a:pt x="152141" y="53827"/>
                </a:lnTo>
                <a:lnTo>
                  <a:pt x="193205" y="31054"/>
                </a:lnTo>
                <a:lnTo>
                  <a:pt x="237550" y="14146"/>
                </a:lnTo>
                <a:lnTo>
                  <a:pt x="284662" y="3622"/>
                </a:lnTo>
                <a:lnTo>
                  <a:pt x="334022" y="0"/>
                </a:lnTo>
                <a:lnTo>
                  <a:pt x="4820158" y="0"/>
                </a:lnTo>
                <a:lnTo>
                  <a:pt x="4869500" y="3622"/>
                </a:lnTo>
                <a:lnTo>
                  <a:pt x="4916600" y="14146"/>
                </a:lnTo>
                <a:lnTo>
                  <a:pt x="4960940" y="31054"/>
                </a:lnTo>
                <a:lnTo>
                  <a:pt x="5002001" y="53827"/>
                </a:lnTo>
                <a:lnTo>
                  <a:pt x="5039266" y="81948"/>
                </a:lnTo>
                <a:lnTo>
                  <a:pt x="5072219" y="114901"/>
                </a:lnTo>
                <a:lnTo>
                  <a:pt x="5100340" y="152166"/>
                </a:lnTo>
                <a:lnTo>
                  <a:pt x="5123113" y="193227"/>
                </a:lnTo>
                <a:lnTo>
                  <a:pt x="5140021" y="237567"/>
                </a:lnTo>
                <a:lnTo>
                  <a:pt x="5150545" y="284667"/>
                </a:lnTo>
                <a:lnTo>
                  <a:pt x="5154168" y="334010"/>
                </a:lnTo>
                <a:lnTo>
                  <a:pt x="5154168" y="1670050"/>
                </a:lnTo>
                <a:lnTo>
                  <a:pt x="5150545" y="1719392"/>
                </a:lnTo>
                <a:lnTo>
                  <a:pt x="5140021" y="1766492"/>
                </a:lnTo>
                <a:lnTo>
                  <a:pt x="5123113" y="1810832"/>
                </a:lnTo>
                <a:lnTo>
                  <a:pt x="5100340" y="1851893"/>
                </a:lnTo>
                <a:lnTo>
                  <a:pt x="5072219" y="1889158"/>
                </a:lnTo>
                <a:lnTo>
                  <a:pt x="5039266" y="1922111"/>
                </a:lnTo>
                <a:lnTo>
                  <a:pt x="5002001" y="1950232"/>
                </a:lnTo>
                <a:lnTo>
                  <a:pt x="4960940" y="1973005"/>
                </a:lnTo>
                <a:lnTo>
                  <a:pt x="4916600" y="1989913"/>
                </a:lnTo>
                <a:lnTo>
                  <a:pt x="4869500" y="2000437"/>
                </a:lnTo>
                <a:lnTo>
                  <a:pt x="4820158" y="2004060"/>
                </a:lnTo>
                <a:lnTo>
                  <a:pt x="334022" y="2004060"/>
                </a:lnTo>
                <a:lnTo>
                  <a:pt x="284662" y="2000437"/>
                </a:lnTo>
                <a:lnTo>
                  <a:pt x="237550" y="1989913"/>
                </a:lnTo>
                <a:lnTo>
                  <a:pt x="193205" y="1973005"/>
                </a:lnTo>
                <a:lnTo>
                  <a:pt x="152141" y="1950232"/>
                </a:lnTo>
                <a:lnTo>
                  <a:pt x="114877" y="1922111"/>
                </a:lnTo>
                <a:lnTo>
                  <a:pt x="81928" y="1889158"/>
                </a:lnTo>
                <a:lnTo>
                  <a:pt x="53811" y="1851893"/>
                </a:lnTo>
                <a:lnTo>
                  <a:pt x="31044" y="1810832"/>
                </a:lnTo>
                <a:lnTo>
                  <a:pt x="14141" y="1766492"/>
                </a:lnTo>
                <a:lnTo>
                  <a:pt x="3621" y="1719392"/>
                </a:lnTo>
                <a:lnTo>
                  <a:pt x="0" y="1670050"/>
                </a:lnTo>
                <a:lnTo>
                  <a:pt x="0" y="334010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6000" y="4058933"/>
            <a:ext cx="5943599" cy="2852443"/>
          </a:xfrm>
          <a:custGeom>
            <a:avLst/>
            <a:gdLst/>
            <a:ahLst/>
            <a:cxnLst/>
            <a:rect l="l" t="t" r="r" b="b"/>
            <a:pathLst>
              <a:path w="5326380" h="2004060">
                <a:moveTo>
                  <a:pt x="0" y="334010"/>
                </a:moveTo>
                <a:lnTo>
                  <a:pt x="3622" y="284667"/>
                </a:lnTo>
                <a:lnTo>
                  <a:pt x="14146" y="237567"/>
                </a:lnTo>
                <a:lnTo>
                  <a:pt x="31054" y="193227"/>
                </a:lnTo>
                <a:lnTo>
                  <a:pt x="53827" y="152166"/>
                </a:lnTo>
                <a:lnTo>
                  <a:pt x="81948" y="114901"/>
                </a:lnTo>
                <a:lnTo>
                  <a:pt x="114901" y="81948"/>
                </a:lnTo>
                <a:lnTo>
                  <a:pt x="152166" y="53827"/>
                </a:lnTo>
                <a:lnTo>
                  <a:pt x="193227" y="31054"/>
                </a:lnTo>
                <a:lnTo>
                  <a:pt x="237567" y="14146"/>
                </a:lnTo>
                <a:lnTo>
                  <a:pt x="284667" y="3622"/>
                </a:lnTo>
                <a:lnTo>
                  <a:pt x="334010" y="0"/>
                </a:lnTo>
                <a:lnTo>
                  <a:pt x="4992370" y="0"/>
                </a:lnTo>
                <a:lnTo>
                  <a:pt x="5041712" y="3622"/>
                </a:lnTo>
                <a:lnTo>
                  <a:pt x="5088812" y="14146"/>
                </a:lnTo>
                <a:lnTo>
                  <a:pt x="5133152" y="31054"/>
                </a:lnTo>
                <a:lnTo>
                  <a:pt x="5174213" y="53827"/>
                </a:lnTo>
                <a:lnTo>
                  <a:pt x="5211478" y="81948"/>
                </a:lnTo>
                <a:lnTo>
                  <a:pt x="5244431" y="114901"/>
                </a:lnTo>
                <a:lnTo>
                  <a:pt x="5272552" y="152166"/>
                </a:lnTo>
                <a:lnTo>
                  <a:pt x="5295325" y="193227"/>
                </a:lnTo>
                <a:lnTo>
                  <a:pt x="5312233" y="237567"/>
                </a:lnTo>
                <a:lnTo>
                  <a:pt x="5322757" y="284667"/>
                </a:lnTo>
                <a:lnTo>
                  <a:pt x="5326380" y="334010"/>
                </a:lnTo>
                <a:lnTo>
                  <a:pt x="5326380" y="1670050"/>
                </a:lnTo>
                <a:lnTo>
                  <a:pt x="5322757" y="1719392"/>
                </a:lnTo>
                <a:lnTo>
                  <a:pt x="5312233" y="1766492"/>
                </a:lnTo>
                <a:lnTo>
                  <a:pt x="5295325" y="1810832"/>
                </a:lnTo>
                <a:lnTo>
                  <a:pt x="5272552" y="1851893"/>
                </a:lnTo>
                <a:lnTo>
                  <a:pt x="5244431" y="1889158"/>
                </a:lnTo>
                <a:lnTo>
                  <a:pt x="5211478" y="1922111"/>
                </a:lnTo>
                <a:lnTo>
                  <a:pt x="5174213" y="1950232"/>
                </a:lnTo>
                <a:lnTo>
                  <a:pt x="5133152" y="1973005"/>
                </a:lnTo>
                <a:lnTo>
                  <a:pt x="5088812" y="1989913"/>
                </a:lnTo>
                <a:lnTo>
                  <a:pt x="5041712" y="2000437"/>
                </a:lnTo>
                <a:lnTo>
                  <a:pt x="4992370" y="2004060"/>
                </a:lnTo>
                <a:lnTo>
                  <a:pt x="334010" y="2004060"/>
                </a:lnTo>
                <a:lnTo>
                  <a:pt x="284667" y="2000437"/>
                </a:lnTo>
                <a:lnTo>
                  <a:pt x="237567" y="1989913"/>
                </a:lnTo>
                <a:lnTo>
                  <a:pt x="193227" y="1973005"/>
                </a:lnTo>
                <a:lnTo>
                  <a:pt x="152166" y="1950232"/>
                </a:lnTo>
                <a:lnTo>
                  <a:pt x="114901" y="1922111"/>
                </a:lnTo>
                <a:lnTo>
                  <a:pt x="81948" y="1889158"/>
                </a:lnTo>
                <a:lnTo>
                  <a:pt x="53827" y="1851893"/>
                </a:lnTo>
                <a:lnTo>
                  <a:pt x="31054" y="1810832"/>
                </a:lnTo>
                <a:lnTo>
                  <a:pt x="14146" y="1766492"/>
                </a:lnTo>
                <a:lnTo>
                  <a:pt x="3622" y="1719392"/>
                </a:lnTo>
                <a:lnTo>
                  <a:pt x="0" y="1670050"/>
                </a:lnTo>
                <a:lnTo>
                  <a:pt x="0" y="334010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77470" y="1628244"/>
            <a:ext cx="264160" cy="462280"/>
          </a:xfrm>
          <a:custGeom>
            <a:avLst/>
            <a:gdLst/>
            <a:ahLst/>
            <a:cxnLst/>
            <a:rect l="l" t="t" r="r" b="b"/>
            <a:pathLst>
              <a:path w="264160" h="462280">
                <a:moveTo>
                  <a:pt x="131825" y="0"/>
                </a:moveTo>
                <a:lnTo>
                  <a:pt x="131825" y="115443"/>
                </a:lnTo>
                <a:lnTo>
                  <a:pt x="0" y="115443"/>
                </a:lnTo>
                <a:lnTo>
                  <a:pt x="0" y="346329"/>
                </a:lnTo>
                <a:lnTo>
                  <a:pt x="131825" y="346329"/>
                </a:lnTo>
                <a:lnTo>
                  <a:pt x="131825" y="461772"/>
                </a:lnTo>
                <a:lnTo>
                  <a:pt x="263651" y="230886"/>
                </a:lnTo>
                <a:lnTo>
                  <a:pt x="131825" y="0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34811" y="4504561"/>
            <a:ext cx="264160" cy="462280"/>
          </a:xfrm>
          <a:custGeom>
            <a:avLst/>
            <a:gdLst/>
            <a:ahLst/>
            <a:cxnLst/>
            <a:rect l="l" t="t" r="r" b="b"/>
            <a:pathLst>
              <a:path w="264160" h="462279">
                <a:moveTo>
                  <a:pt x="131825" y="0"/>
                </a:moveTo>
                <a:lnTo>
                  <a:pt x="131825" y="115443"/>
                </a:lnTo>
                <a:lnTo>
                  <a:pt x="0" y="115443"/>
                </a:lnTo>
                <a:lnTo>
                  <a:pt x="0" y="346328"/>
                </a:lnTo>
                <a:lnTo>
                  <a:pt x="131825" y="346328"/>
                </a:lnTo>
                <a:lnTo>
                  <a:pt x="131825" y="461771"/>
                </a:lnTo>
                <a:lnTo>
                  <a:pt x="263651" y="230886"/>
                </a:lnTo>
                <a:lnTo>
                  <a:pt x="131825" y="0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AF889C-AF02-D897-F7F3-4902E9AA3226}"/>
              </a:ext>
            </a:extLst>
          </p:cNvPr>
          <p:cNvSpPr txBox="1"/>
          <p:nvPr/>
        </p:nvSpPr>
        <p:spPr>
          <a:xfrm>
            <a:off x="-172430" y="135885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BC59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>
                <a:solidFill>
                  <a:srgbClr val="BC5908"/>
                </a:solidFill>
                <a:latin typeface="Arial Black" panose="020B0A04020102020204" pitchFamily="34" charset="0"/>
                <a:cs typeface="Times New Roman" pitchFamily="18" charset="0"/>
              </a:rPr>
              <a:t>Основное образовательное событие -</a:t>
            </a:r>
            <a:r>
              <a:rPr lang="ru-RU" sz="2000" dirty="0">
                <a:solidFill>
                  <a:srgbClr val="BC5908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профориентационный медицинский образовательный форум для школьников и студентов</a:t>
            </a:r>
            <a:endParaRPr lang="ru-RU" sz="2000" dirty="0">
              <a:solidFill>
                <a:srgbClr val="BC5908"/>
              </a:solidFill>
              <a:latin typeface="Arial Black" panose="020B0A040201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45CEC7-5CEF-AB23-6AD8-58D194478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33394" y="1157939"/>
            <a:ext cx="1500153" cy="100010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0ED7396-3554-0038-CA16-890A3F7B76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220067" y="4361453"/>
            <a:ext cx="1530712" cy="102047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5B23428-4FEA-B7DD-0E2C-FC08FC40FF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108" y="4320129"/>
            <a:ext cx="1891905" cy="126127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1EFD1C6F-7649-552F-A452-E4A5B47A2B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5231" y="1053599"/>
            <a:ext cx="1674558" cy="111637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8B635DD-A201-0977-2EE1-F88B055CDB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990742"/>
            <a:ext cx="1772616" cy="1181744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A312B862-5EDC-14C9-2E78-0432DA79D4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48970" y="2721753"/>
            <a:ext cx="1469001" cy="97933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E6E042C7-0636-736A-69EB-4FB80BCD7F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231" y="2526518"/>
            <a:ext cx="1737225" cy="115815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26C1B2BB-E812-5610-E649-083A21A8AEB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644" y="5758915"/>
            <a:ext cx="1691381" cy="112758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998357F-6FDC-B804-25E2-91B036364D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078" y="2539169"/>
            <a:ext cx="1737225" cy="1158150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C96D96B8-A368-2610-7731-64B331C7C33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300" y="5734040"/>
            <a:ext cx="1766004" cy="117733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E0CE771A-6572-B848-ECD2-648F44FAD3B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334" y="5699850"/>
            <a:ext cx="1817289" cy="1211526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4F763FE9-2A6D-C8EE-6DC2-D9940A42089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659" y="4286497"/>
            <a:ext cx="1890079" cy="126005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297955" y="0"/>
            <a:ext cx="784860" cy="884555"/>
            <a:chOff x="11297955" y="0"/>
            <a:chExt cx="784860" cy="8845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97955" y="214025"/>
              <a:ext cx="501759" cy="5282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19002" y="0"/>
              <a:ext cx="763524" cy="88417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055243" y="4042166"/>
            <a:ext cx="10789779" cy="2496324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indent="450215" algn="just">
              <a:lnSpc>
                <a:spcPct val="150000"/>
              </a:lnSpc>
              <a:tabLst>
                <a:tab pos="270510" algn="l"/>
                <a:tab pos="810260" algn="l"/>
              </a:tabLst>
            </a:pPr>
            <a:r>
              <a:rPr lang="ru-RU" sz="12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 лицее будет создана система профориентационной работы и естественнонаучного образования на уровне основного общего образования, направленная на выявление интересов и склонностей, способностей школьников; формирование практического опыта в различных сферах познавательной и профессиональной деятельности, ориентированной на выбор профиля обучения в старшей школе; а так же на создание в лицее условий, при которых школьники, достигнув определенного возраста, смогли бы сделать осознанный выбор собственного профессионального пути; условий для просвещения родителей (через сайт школы, общешкольные и классные родительские собрания) о современном рынке труда, на который ориентирована система предпрофильного и профильного обучения школьников в лицее, повышение уровень знаний учителей о современном рынке труда, на который должна быть ориентирована система предпрофильного и профильного обучения школьников.</a:t>
            </a:r>
          </a:p>
        </p:txBody>
      </p:sp>
      <p:sp>
        <p:nvSpPr>
          <p:cNvPr id="9" name="object 9"/>
          <p:cNvSpPr/>
          <p:nvPr/>
        </p:nvSpPr>
        <p:spPr>
          <a:xfrm>
            <a:off x="881346" y="3889872"/>
            <a:ext cx="11211402" cy="2797381"/>
          </a:xfrm>
          <a:custGeom>
            <a:avLst/>
            <a:gdLst/>
            <a:ahLst/>
            <a:cxnLst/>
            <a:rect l="l" t="t" r="r" b="b"/>
            <a:pathLst>
              <a:path w="5154295" h="2004060">
                <a:moveTo>
                  <a:pt x="0" y="334010"/>
                </a:moveTo>
                <a:lnTo>
                  <a:pt x="3621" y="284667"/>
                </a:lnTo>
                <a:lnTo>
                  <a:pt x="14141" y="237567"/>
                </a:lnTo>
                <a:lnTo>
                  <a:pt x="31044" y="193227"/>
                </a:lnTo>
                <a:lnTo>
                  <a:pt x="53811" y="152166"/>
                </a:lnTo>
                <a:lnTo>
                  <a:pt x="81928" y="114901"/>
                </a:lnTo>
                <a:lnTo>
                  <a:pt x="114877" y="81948"/>
                </a:lnTo>
                <a:lnTo>
                  <a:pt x="152141" y="53827"/>
                </a:lnTo>
                <a:lnTo>
                  <a:pt x="193205" y="31054"/>
                </a:lnTo>
                <a:lnTo>
                  <a:pt x="237550" y="14146"/>
                </a:lnTo>
                <a:lnTo>
                  <a:pt x="284662" y="3622"/>
                </a:lnTo>
                <a:lnTo>
                  <a:pt x="334022" y="0"/>
                </a:lnTo>
                <a:lnTo>
                  <a:pt x="4820158" y="0"/>
                </a:lnTo>
                <a:lnTo>
                  <a:pt x="4869500" y="3622"/>
                </a:lnTo>
                <a:lnTo>
                  <a:pt x="4916600" y="14146"/>
                </a:lnTo>
                <a:lnTo>
                  <a:pt x="4960940" y="31054"/>
                </a:lnTo>
                <a:lnTo>
                  <a:pt x="5002001" y="53827"/>
                </a:lnTo>
                <a:lnTo>
                  <a:pt x="5039266" y="81948"/>
                </a:lnTo>
                <a:lnTo>
                  <a:pt x="5072219" y="114901"/>
                </a:lnTo>
                <a:lnTo>
                  <a:pt x="5100340" y="152166"/>
                </a:lnTo>
                <a:lnTo>
                  <a:pt x="5123113" y="193227"/>
                </a:lnTo>
                <a:lnTo>
                  <a:pt x="5140021" y="237567"/>
                </a:lnTo>
                <a:lnTo>
                  <a:pt x="5150545" y="284667"/>
                </a:lnTo>
                <a:lnTo>
                  <a:pt x="5154168" y="334010"/>
                </a:lnTo>
                <a:lnTo>
                  <a:pt x="5154168" y="1670050"/>
                </a:lnTo>
                <a:lnTo>
                  <a:pt x="5150545" y="1719392"/>
                </a:lnTo>
                <a:lnTo>
                  <a:pt x="5140021" y="1766492"/>
                </a:lnTo>
                <a:lnTo>
                  <a:pt x="5123113" y="1810832"/>
                </a:lnTo>
                <a:lnTo>
                  <a:pt x="5100340" y="1851893"/>
                </a:lnTo>
                <a:lnTo>
                  <a:pt x="5072219" y="1889158"/>
                </a:lnTo>
                <a:lnTo>
                  <a:pt x="5039266" y="1922111"/>
                </a:lnTo>
                <a:lnTo>
                  <a:pt x="5002001" y="1950232"/>
                </a:lnTo>
                <a:lnTo>
                  <a:pt x="4960940" y="1973005"/>
                </a:lnTo>
                <a:lnTo>
                  <a:pt x="4916600" y="1989913"/>
                </a:lnTo>
                <a:lnTo>
                  <a:pt x="4869500" y="2000437"/>
                </a:lnTo>
                <a:lnTo>
                  <a:pt x="4820158" y="2004060"/>
                </a:lnTo>
                <a:lnTo>
                  <a:pt x="334022" y="2004060"/>
                </a:lnTo>
                <a:lnTo>
                  <a:pt x="284662" y="2000437"/>
                </a:lnTo>
                <a:lnTo>
                  <a:pt x="237550" y="1989913"/>
                </a:lnTo>
                <a:lnTo>
                  <a:pt x="193205" y="1973005"/>
                </a:lnTo>
                <a:lnTo>
                  <a:pt x="152141" y="1950232"/>
                </a:lnTo>
                <a:lnTo>
                  <a:pt x="114877" y="1922111"/>
                </a:lnTo>
                <a:lnTo>
                  <a:pt x="81928" y="1889158"/>
                </a:lnTo>
                <a:lnTo>
                  <a:pt x="53811" y="1851893"/>
                </a:lnTo>
                <a:lnTo>
                  <a:pt x="31044" y="1810832"/>
                </a:lnTo>
                <a:lnTo>
                  <a:pt x="14141" y="1766492"/>
                </a:lnTo>
                <a:lnTo>
                  <a:pt x="3621" y="1719392"/>
                </a:lnTo>
                <a:lnTo>
                  <a:pt x="0" y="1670050"/>
                </a:lnTo>
                <a:lnTo>
                  <a:pt x="0" y="334010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DCD333-E8EE-FD5D-295D-28B48ACE9AEB}"/>
              </a:ext>
            </a:extLst>
          </p:cNvPr>
          <p:cNvSpPr txBox="1"/>
          <p:nvPr/>
        </p:nvSpPr>
        <p:spPr>
          <a:xfrm>
            <a:off x="380118" y="233136"/>
            <a:ext cx="10560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BC5908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Участие во в</a:t>
            </a:r>
            <a:r>
              <a:rPr lang="ru-RU" dirty="0">
                <a:solidFill>
                  <a:srgbClr val="BC5908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сероссийском профориентационном проекте «Билет в будущее»</a:t>
            </a:r>
            <a:endParaRPr lang="ru-RU" dirty="0">
              <a:solidFill>
                <a:srgbClr val="BC5908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9" name="object 10">
            <a:extLst>
              <a:ext uri="{FF2B5EF4-FFF2-40B4-BE49-F238E27FC236}">
                <a16:creationId xmlns:a16="http://schemas.microsoft.com/office/drawing/2014/main" id="{46F8B3C2-88B5-8181-473A-EA0997F3FEB4}"/>
              </a:ext>
            </a:extLst>
          </p:cNvPr>
          <p:cNvGrpSpPr/>
          <p:nvPr/>
        </p:nvGrpSpPr>
        <p:grpSpPr>
          <a:xfrm>
            <a:off x="445808" y="4117813"/>
            <a:ext cx="266700" cy="265430"/>
            <a:chOff x="908303" y="2551176"/>
            <a:chExt cx="266700" cy="265430"/>
          </a:xfrm>
        </p:grpSpPr>
        <p:sp>
          <p:nvSpPr>
            <p:cNvPr id="20" name="object 11">
              <a:extLst>
                <a:ext uri="{FF2B5EF4-FFF2-40B4-BE49-F238E27FC236}">
                  <a16:creationId xmlns:a16="http://schemas.microsoft.com/office/drawing/2014/main" id="{FE741412-218C-F379-3E68-A6FA191872D8}"/>
                </a:ext>
              </a:extLst>
            </p:cNvPr>
            <p:cNvSpPr/>
            <p:nvPr/>
          </p:nvSpPr>
          <p:spPr>
            <a:xfrm>
              <a:off x="908303" y="2551176"/>
              <a:ext cx="128270" cy="265430"/>
            </a:xfrm>
            <a:custGeom>
              <a:avLst/>
              <a:gdLst/>
              <a:ahLst/>
              <a:cxnLst/>
              <a:rect l="l" t="t" r="r" b="b"/>
              <a:pathLst>
                <a:path w="128269" h="265430">
                  <a:moveTo>
                    <a:pt x="0" y="265175"/>
                  </a:moveTo>
                  <a:lnTo>
                    <a:pt x="128015" y="265175"/>
                  </a:lnTo>
                  <a:lnTo>
                    <a:pt x="128015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2">
              <a:extLst>
                <a:ext uri="{FF2B5EF4-FFF2-40B4-BE49-F238E27FC236}">
                  <a16:creationId xmlns:a16="http://schemas.microsoft.com/office/drawing/2014/main" id="{5355AC69-4662-9595-589F-A1D27CAB8883}"/>
                </a:ext>
              </a:extLst>
            </p:cNvPr>
            <p:cNvSpPr/>
            <p:nvPr/>
          </p:nvSpPr>
          <p:spPr>
            <a:xfrm>
              <a:off x="1036319" y="2551176"/>
              <a:ext cx="139065" cy="265430"/>
            </a:xfrm>
            <a:custGeom>
              <a:avLst/>
              <a:gdLst/>
              <a:ahLst/>
              <a:cxnLst/>
              <a:rect l="l" t="t" r="r" b="b"/>
              <a:pathLst>
                <a:path w="139065" h="265430">
                  <a:moveTo>
                    <a:pt x="138684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138684" y="265175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10">
            <a:extLst>
              <a:ext uri="{FF2B5EF4-FFF2-40B4-BE49-F238E27FC236}">
                <a16:creationId xmlns:a16="http://schemas.microsoft.com/office/drawing/2014/main" id="{B0055CB9-CD8E-3A4A-0019-A81D7AE62B08}"/>
              </a:ext>
            </a:extLst>
          </p:cNvPr>
          <p:cNvGrpSpPr/>
          <p:nvPr/>
        </p:nvGrpSpPr>
        <p:grpSpPr>
          <a:xfrm>
            <a:off x="476408" y="1371600"/>
            <a:ext cx="266700" cy="265430"/>
            <a:chOff x="908303" y="2551176"/>
            <a:chExt cx="266700" cy="265430"/>
          </a:xfrm>
        </p:grpSpPr>
        <p:sp>
          <p:nvSpPr>
            <p:cNvPr id="25" name="object 11">
              <a:extLst>
                <a:ext uri="{FF2B5EF4-FFF2-40B4-BE49-F238E27FC236}">
                  <a16:creationId xmlns:a16="http://schemas.microsoft.com/office/drawing/2014/main" id="{4D659A52-499E-A315-CF98-0AC3FF2D28F6}"/>
                </a:ext>
              </a:extLst>
            </p:cNvPr>
            <p:cNvSpPr/>
            <p:nvPr/>
          </p:nvSpPr>
          <p:spPr>
            <a:xfrm>
              <a:off x="908303" y="2551176"/>
              <a:ext cx="128270" cy="265430"/>
            </a:xfrm>
            <a:custGeom>
              <a:avLst/>
              <a:gdLst/>
              <a:ahLst/>
              <a:cxnLst/>
              <a:rect l="l" t="t" r="r" b="b"/>
              <a:pathLst>
                <a:path w="128269" h="265430">
                  <a:moveTo>
                    <a:pt x="0" y="265175"/>
                  </a:moveTo>
                  <a:lnTo>
                    <a:pt x="128015" y="265175"/>
                  </a:lnTo>
                  <a:lnTo>
                    <a:pt x="128015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4099B38E-1602-208E-B887-C861D6289C8D}"/>
                </a:ext>
              </a:extLst>
            </p:cNvPr>
            <p:cNvSpPr/>
            <p:nvPr/>
          </p:nvSpPr>
          <p:spPr>
            <a:xfrm>
              <a:off x="1036319" y="2551176"/>
              <a:ext cx="139065" cy="265430"/>
            </a:xfrm>
            <a:custGeom>
              <a:avLst/>
              <a:gdLst/>
              <a:ahLst/>
              <a:cxnLst/>
              <a:rect l="l" t="t" r="r" b="b"/>
              <a:pathLst>
                <a:path w="139065" h="265430">
                  <a:moveTo>
                    <a:pt x="138684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138684" y="265175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9">
            <a:extLst>
              <a:ext uri="{FF2B5EF4-FFF2-40B4-BE49-F238E27FC236}">
                <a16:creationId xmlns:a16="http://schemas.microsoft.com/office/drawing/2014/main" id="{6CE45CCC-4E03-4FD8-6544-0D10DE7C191C}"/>
              </a:ext>
            </a:extLst>
          </p:cNvPr>
          <p:cNvSpPr/>
          <p:nvPr/>
        </p:nvSpPr>
        <p:spPr>
          <a:xfrm>
            <a:off x="944944" y="1018401"/>
            <a:ext cx="5371239" cy="2722707"/>
          </a:xfrm>
          <a:custGeom>
            <a:avLst/>
            <a:gdLst/>
            <a:ahLst/>
            <a:cxnLst/>
            <a:rect l="l" t="t" r="r" b="b"/>
            <a:pathLst>
              <a:path w="5154295" h="2004060">
                <a:moveTo>
                  <a:pt x="0" y="334010"/>
                </a:moveTo>
                <a:lnTo>
                  <a:pt x="3621" y="284667"/>
                </a:lnTo>
                <a:lnTo>
                  <a:pt x="14141" y="237567"/>
                </a:lnTo>
                <a:lnTo>
                  <a:pt x="31044" y="193227"/>
                </a:lnTo>
                <a:lnTo>
                  <a:pt x="53811" y="152166"/>
                </a:lnTo>
                <a:lnTo>
                  <a:pt x="81928" y="114901"/>
                </a:lnTo>
                <a:lnTo>
                  <a:pt x="114877" y="81948"/>
                </a:lnTo>
                <a:lnTo>
                  <a:pt x="152141" y="53827"/>
                </a:lnTo>
                <a:lnTo>
                  <a:pt x="193205" y="31054"/>
                </a:lnTo>
                <a:lnTo>
                  <a:pt x="237550" y="14146"/>
                </a:lnTo>
                <a:lnTo>
                  <a:pt x="284662" y="3622"/>
                </a:lnTo>
                <a:lnTo>
                  <a:pt x="334022" y="0"/>
                </a:lnTo>
                <a:lnTo>
                  <a:pt x="4820158" y="0"/>
                </a:lnTo>
                <a:lnTo>
                  <a:pt x="4869500" y="3622"/>
                </a:lnTo>
                <a:lnTo>
                  <a:pt x="4916600" y="14146"/>
                </a:lnTo>
                <a:lnTo>
                  <a:pt x="4960940" y="31054"/>
                </a:lnTo>
                <a:lnTo>
                  <a:pt x="5002001" y="53827"/>
                </a:lnTo>
                <a:lnTo>
                  <a:pt x="5039266" y="81948"/>
                </a:lnTo>
                <a:lnTo>
                  <a:pt x="5072219" y="114901"/>
                </a:lnTo>
                <a:lnTo>
                  <a:pt x="5100340" y="152166"/>
                </a:lnTo>
                <a:lnTo>
                  <a:pt x="5123113" y="193227"/>
                </a:lnTo>
                <a:lnTo>
                  <a:pt x="5140021" y="237567"/>
                </a:lnTo>
                <a:lnTo>
                  <a:pt x="5150545" y="284667"/>
                </a:lnTo>
                <a:lnTo>
                  <a:pt x="5154168" y="334010"/>
                </a:lnTo>
                <a:lnTo>
                  <a:pt x="5154168" y="1670050"/>
                </a:lnTo>
                <a:lnTo>
                  <a:pt x="5150545" y="1719392"/>
                </a:lnTo>
                <a:lnTo>
                  <a:pt x="5140021" y="1766492"/>
                </a:lnTo>
                <a:lnTo>
                  <a:pt x="5123113" y="1810832"/>
                </a:lnTo>
                <a:lnTo>
                  <a:pt x="5100340" y="1851893"/>
                </a:lnTo>
                <a:lnTo>
                  <a:pt x="5072219" y="1889158"/>
                </a:lnTo>
                <a:lnTo>
                  <a:pt x="5039266" y="1922111"/>
                </a:lnTo>
                <a:lnTo>
                  <a:pt x="5002001" y="1950232"/>
                </a:lnTo>
                <a:lnTo>
                  <a:pt x="4960940" y="1973005"/>
                </a:lnTo>
                <a:lnTo>
                  <a:pt x="4916600" y="1989913"/>
                </a:lnTo>
                <a:lnTo>
                  <a:pt x="4869500" y="2000437"/>
                </a:lnTo>
                <a:lnTo>
                  <a:pt x="4820158" y="2004060"/>
                </a:lnTo>
                <a:lnTo>
                  <a:pt x="334022" y="2004060"/>
                </a:lnTo>
                <a:lnTo>
                  <a:pt x="284662" y="2000437"/>
                </a:lnTo>
                <a:lnTo>
                  <a:pt x="237550" y="1989913"/>
                </a:lnTo>
                <a:lnTo>
                  <a:pt x="193205" y="1973005"/>
                </a:lnTo>
                <a:lnTo>
                  <a:pt x="152141" y="1950232"/>
                </a:lnTo>
                <a:lnTo>
                  <a:pt x="114877" y="1922111"/>
                </a:lnTo>
                <a:lnTo>
                  <a:pt x="81928" y="1889158"/>
                </a:lnTo>
                <a:lnTo>
                  <a:pt x="53811" y="1851893"/>
                </a:lnTo>
                <a:lnTo>
                  <a:pt x="31044" y="1810832"/>
                </a:lnTo>
                <a:lnTo>
                  <a:pt x="14141" y="1766492"/>
                </a:lnTo>
                <a:lnTo>
                  <a:pt x="3621" y="1719392"/>
                </a:lnTo>
                <a:lnTo>
                  <a:pt x="0" y="1670050"/>
                </a:lnTo>
                <a:lnTo>
                  <a:pt x="0" y="334010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6E7DF1-F9D1-25A7-8575-4F635402AB67}"/>
              </a:ext>
            </a:extLst>
          </p:cNvPr>
          <p:cNvSpPr/>
          <p:nvPr/>
        </p:nvSpPr>
        <p:spPr>
          <a:xfrm>
            <a:off x="6781800" y="844503"/>
            <a:ext cx="5200162" cy="2911142"/>
          </a:xfrm>
          <a:custGeom>
            <a:avLst/>
            <a:gdLst/>
            <a:ahLst/>
            <a:cxnLst/>
            <a:rect l="l" t="t" r="r" b="b"/>
            <a:pathLst>
              <a:path w="5154295" h="2004060">
                <a:moveTo>
                  <a:pt x="0" y="334010"/>
                </a:moveTo>
                <a:lnTo>
                  <a:pt x="3621" y="284667"/>
                </a:lnTo>
                <a:lnTo>
                  <a:pt x="14141" y="237567"/>
                </a:lnTo>
                <a:lnTo>
                  <a:pt x="31044" y="193227"/>
                </a:lnTo>
                <a:lnTo>
                  <a:pt x="53811" y="152166"/>
                </a:lnTo>
                <a:lnTo>
                  <a:pt x="81928" y="114901"/>
                </a:lnTo>
                <a:lnTo>
                  <a:pt x="114877" y="81948"/>
                </a:lnTo>
                <a:lnTo>
                  <a:pt x="152141" y="53827"/>
                </a:lnTo>
                <a:lnTo>
                  <a:pt x="193205" y="31054"/>
                </a:lnTo>
                <a:lnTo>
                  <a:pt x="237550" y="14146"/>
                </a:lnTo>
                <a:lnTo>
                  <a:pt x="284662" y="3622"/>
                </a:lnTo>
                <a:lnTo>
                  <a:pt x="334022" y="0"/>
                </a:lnTo>
                <a:lnTo>
                  <a:pt x="4820158" y="0"/>
                </a:lnTo>
                <a:lnTo>
                  <a:pt x="4869500" y="3622"/>
                </a:lnTo>
                <a:lnTo>
                  <a:pt x="4916600" y="14146"/>
                </a:lnTo>
                <a:lnTo>
                  <a:pt x="4960940" y="31054"/>
                </a:lnTo>
                <a:lnTo>
                  <a:pt x="5002001" y="53827"/>
                </a:lnTo>
                <a:lnTo>
                  <a:pt x="5039266" y="81948"/>
                </a:lnTo>
                <a:lnTo>
                  <a:pt x="5072219" y="114901"/>
                </a:lnTo>
                <a:lnTo>
                  <a:pt x="5100340" y="152166"/>
                </a:lnTo>
                <a:lnTo>
                  <a:pt x="5123113" y="193227"/>
                </a:lnTo>
                <a:lnTo>
                  <a:pt x="5140021" y="237567"/>
                </a:lnTo>
                <a:lnTo>
                  <a:pt x="5150545" y="284667"/>
                </a:lnTo>
                <a:lnTo>
                  <a:pt x="5154168" y="334010"/>
                </a:lnTo>
                <a:lnTo>
                  <a:pt x="5154168" y="1670050"/>
                </a:lnTo>
                <a:lnTo>
                  <a:pt x="5150545" y="1719392"/>
                </a:lnTo>
                <a:lnTo>
                  <a:pt x="5140021" y="1766492"/>
                </a:lnTo>
                <a:lnTo>
                  <a:pt x="5123113" y="1810832"/>
                </a:lnTo>
                <a:lnTo>
                  <a:pt x="5100340" y="1851893"/>
                </a:lnTo>
                <a:lnTo>
                  <a:pt x="5072219" y="1889158"/>
                </a:lnTo>
                <a:lnTo>
                  <a:pt x="5039266" y="1922111"/>
                </a:lnTo>
                <a:lnTo>
                  <a:pt x="5002001" y="1950232"/>
                </a:lnTo>
                <a:lnTo>
                  <a:pt x="4960940" y="1973005"/>
                </a:lnTo>
                <a:lnTo>
                  <a:pt x="4916600" y="1989913"/>
                </a:lnTo>
                <a:lnTo>
                  <a:pt x="4869500" y="2000437"/>
                </a:lnTo>
                <a:lnTo>
                  <a:pt x="4820158" y="2004060"/>
                </a:lnTo>
                <a:lnTo>
                  <a:pt x="334022" y="2004060"/>
                </a:lnTo>
                <a:lnTo>
                  <a:pt x="284662" y="2000437"/>
                </a:lnTo>
                <a:lnTo>
                  <a:pt x="237550" y="1989913"/>
                </a:lnTo>
                <a:lnTo>
                  <a:pt x="193205" y="1973005"/>
                </a:lnTo>
                <a:lnTo>
                  <a:pt x="152141" y="1950232"/>
                </a:lnTo>
                <a:lnTo>
                  <a:pt x="114877" y="1922111"/>
                </a:lnTo>
                <a:lnTo>
                  <a:pt x="81928" y="1889158"/>
                </a:lnTo>
                <a:lnTo>
                  <a:pt x="53811" y="1851893"/>
                </a:lnTo>
                <a:lnTo>
                  <a:pt x="31044" y="1810832"/>
                </a:lnTo>
                <a:lnTo>
                  <a:pt x="14141" y="1766492"/>
                </a:lnTo>
                <a:lnTo>
                  <a:pt x="3621" y="1719392"/>
                </a:lnTo>
                <a:lnTo>
                  <a:pt x="0" y="1670050"/>
                </a:lnTo>
                <a:lnTo>
                  <a:pt x="0" y="334010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2">
            <a:extLst>
              <a:ext uri="{FF2B5EF4-FFF2-40B4-BE49-F238E27FC236}">
                <a16:creationId xmlns:a16="http://schemas.microsoft.com/office/drawing/2014/main" id="{C0DE1946-48AF-DA59-B432-023DF94EBB29}"/>
              </a:ext>
            </a:extLst>
          </p:cNvPr>
          <p:cNvSpPr/>
          <p:nvPr/>
        </p:nvSpPr>
        <p:spPr>
          <a:xfrm>
            <a:off x="6420400" y="1783890"/>
            <a:ext cx="264160" cy="462280"/>
          </a:xfrm>
          <a:custGeom>
            <a:avLst/>
            <a:gdLst/>
            <a:ahLst/>
            <a:cxnLst/>
            <a:rect l="l" t="t" r="r" b="b"/>
            <a:pathLst>
              <a:path w="264160" h="462280">
                <a:moveTo>
                  <a:pt x="131825" y="0"/>
                </a:moveTo>
                <a:lnTo>
                  <a:pt x="131825" y="115443"/>
                </a:lnTo>
                <a:lnTo>
                  <a:pt x="0" y="115443"/>
                </a:lnTo>
                <a:lnTo>
                  <a:pt x="0" y="346329"/>
                </a:lnTo>
                <a:lnTo>
                  <a:pt x="131825" y="346329"/>
                </a:lnTo>
                <a:lnTo>
                  <a:pt x="131825" y="461772"/>
                </a:lnTo>
                <a:lnTo>
                  <a:pt x="263651" y="230886"/>
                </a:lnTo>
                <a:lnTo>
                  <a:pt x="131825" y="0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98E612-44D6-7C29-3FE4-3B080A3E9FA2}"/>
              </a:ext>
            </a:extLst>
          </p:cNvPr>
          <p:cNvSpPr txBox="1"/>
          <p:nvPr/>
        </p:nvSpPr>
        <p:spPr>
          <a:xfrm>
            <a:off x="1026411" y="998841"/>
            <a:ext cx="508194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С 1 октября 2021 года в проекте приняли участие в онлайн-тестировании на платформе «Билет в будущее» 62 лицеиста 8-10 классов</a:t>
            </a:r>
          </a:p>
          <a:p>
            <a:pPr algn="just"/>
            <a:r>
              <a:rPr lang="ru-RU" sz="1200" dirty="0">
                <a:latin typeface="Arial Black" panose="020B0A04020102020204" pitchFamily="34" charset="0"/>
              </a:rPr>
              <a:t>Было проведено </a:t>
            </a:r>
            <a:r>
              <a:rPr lang="ru-RU" sz="12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6   уроков «Билет в будущее» для учащихся 6-11 классов</a:t>
            </a:r>
          </a:p>
          <a:p>
            <a:pPr algn="just"/>
            <a:r>
              <a:rPr lang="ru-RU" sz="12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7 октября 2021 года учащиеся </a:t>
            </a:r>
            <a:r>
              <a:rPr lang="ru-RU" sz="1200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риняли</a:t>
            </a:r>
            <a:r>
              <a:rPr lang="ru-RU" sz="12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 участие в профессиональных пробах, которые проходили на базе ГАПОУ КК Каневского аграрно-технологического колледжа в ст. </a:t>
            </a:r>
            <a:r>
              <a:rPr lang="ru-RU" sz="1200" dirty="0" err="1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Стародеревянковской</a:t>
            </a:r>
            <a:r>
              <a:rPr lang="ru-RU" sz="12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ru-RU" sz="12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27 апреля 2022 года участники проекта по ранней профессиональной ориентации «Билет в будущее»  приняли участие в профессиональных пробах Брюховецкого аграрного колледжа, который находится в станице Брюховецкой</a:t>
            </a:r>
            <a:endParaRPr lang="ru-RU" sz="1200" dirty="0">
              <a:latin typeface="Arial Black" panose="020B0A04020102020204" pitchFamily="34" charset="0"/>
            </a:endParaRPr>
          </a:p>
        </p:txBody>
      </p:sp>
      <p:graphicFrame>
        <p:nvGraphicFramePr>
          <p:cNvPr id="38" name="Объект 37">
            <a:extLst>
              <a:ext uri="{FF2B5EF4-FFF2-40B4-BE49-F238E27FC236}">
                <a16:creationId xmlns:a16="http://schemas.microsoft.com/office/drawing/2014/main" id="{E690AFBE-3086-4633-1AB4-E3D519EFA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656015"/>
              </p:ext>
            </p:extLst>
          </p:nvPr>
        </p:nvGraphicFramePr>
        <p:xfrm>
          <a:off x="6837262" y="1197608"/>
          <a:ext cx="1438275" cy="2035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777942" imgH="5346465" progId="Acrobat.Document.DC">
                  <p:embed/>
                </p:oleObj>
              </mc:Choice>
              <mc:Fallback>
                <p:oleObj name="Acrobat Document" r:id="rId4" imgW="3777942" imgH="534646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7262" y="1197608"/>
                        <a:ext cx="1438275" cy="20353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CB429AD-4DB7-826E-0BDD-B8A2A0EF0A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408" y="916982"/>
            <a:ext cx="1727200" cy="12954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81FEA11-97FE-238D-244A-430FA3DE44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963" y="2344313"/>
            <a:ext cx="1685139" cy="126385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BED09F80-F87D-8580-1C78-46CAF1EE3E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016" y="934201"/>
            <a:ext cx="1727200" cy="12954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4F01EED1-CE1C-7C76-86EA-E271C2FE3C9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016" y="2375198"/>
            <a:ext cx="1708698" cy="12815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462" y="416941"/>
            <a:ext cx="5478653" cy="79552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156233" y="1579610"/>
            <a:ext cx="10598150" cy="124328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just" eaLnBrk="1" hangingPunct="1">
              <a:buNone/>
            </a:pPr>
            <a:r>
              <a:rPr lang="ru-RU" sz="1600" dirty="0">
                <a:latin typeface="Arial Black" panose="020B0A04020102020204" pitchFamily="34" charset="0"/>
                <a:cs typeface="Times New Roman" pitchFamily="18" charset="0"/>
              </a:rPr>
              <a:t>Проблема ранней </a:t>
            </a:r>
            <a:r>
              <a:rPr lang="ru-RU" sz="1600" dirty="0" err="1">
                <a:latin typeface="Arial Black" panose="020B0A04020102020204" pitchFamily="34" charset="0"/>
                <a:cs typeface="Times New Roman" pitchFamily="18" charset="0"/>
              </a:rPr>
              <a:t>профилизации</a:t>
            </a:r>
            <a:r>
              <a:rPr lang="ru-RU" sz="1600" dirty="0">
                <a:latin typeface="Arial Black" panose="020B0A04020102020204" pitchFamily="34" charset="0"/>
                <a:cs typeface="Times New Roman" pitchFamily="18" charset="0"/>
              </a:rPr>
              <a:t> образования </a:t>
            </a:r>
            <a:endParaRPr lang="ru-RU" sz="1600" b="1" dirty="0">
              <a:latin typeface="Arial Black" panose="020B0A04020102020204" pitchFamily="34" charset="0"/>
              <a:cs typeface="Times New Roman" pitchFamily="18" charset="0"/>
            </a:endParaRPr>
          </a:p>
          <a:p>
            <a:pPr marL="12700">
              <a:lnSpc>
                <a:spcPts val="1910"/>
              </a:lnSpc>
              <a:spcBef>
                <a:spcPts val="1880"/>
              </a:spcBef>
              <a:tabLst>
                <a:tab pos="1263650" algn="l"/>
                <a:tab pos="1602105" algn="l"/>
                <a:tab pos="2655570" algn="l"/>
                <a:tab pos="3583304" algn="l"/>
                <a:tab pos="5397500" algn="l"/>
                <a:tab pos="6537325" algn="l"/>
                <a:tab pos="7831455" algn="l"/>
                <a:tab pos="8729345" algn="l"/>
                <a:tab pos="8968740" algn="l"/>
              </a:tabLst>
            </a:pPr>
            <a:r>
              <a:rPr lang="ru-RU" sz="1600" dirty="0">
                <a:latin typeface="Arial Black" panose="020B0A04020102020204" pitchFamily="34" charset="0"/>
                <a:cs typeface="Times New Roman" pitchFamily="18" charset="0"/>
              </a:rPr>
              <a:t>Проблема создания эффективной системы выявления, поддержки и развития способностей и талантов у детей и молодежи, направленной на самоопределение и профессиональную ориентацию всех обучающихся </a:t>
            </a:r>
            <a:r>
              <a:rPr sz="1600" spc="-5" dirty="0">
                <a:latin typeface="Microsoft JhengHei Light"/>
                <a:cs typeface="Microsoft JhengHei Light"/>
              </a:rPr>
              <a:t>	.</a:t>
            </a:r>
            <a:endParaRPr sz="1600" dirty="0">
              <a:latin typeface="Microsoft JhengHei Light"/>
              <a:cs typeface="Microsoft JhengHei Ligh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6759" y="1577339"/>
            <a:ext cx="234950" cy="234950"/>
            <a:chOff x="746759" y="1577339"/>
            <a:chExt cx="234950" cy="234950"/>
          </a:xfrm>
        </p:grpSpPr>
        <p:sp>
          <p:nvSpPr>
            <p:cNvPr id="20" name="object 20"/>
            <p:cNvSpPr/>
            <p:nvPr/>
          </p:nvSpPr>
          <p:spPr>
            <a:xfrm>
              <a:off x="746759" y="1577339"/>
              <a:ext cx="113030" cy="234950"/>
            </a:xfrm>
            <a:custGeom>
              <a:avLst/>
              <a:gdLst/>
              <a:ahLst/>
              <a:cxnLst/>
              <a:rect l="l" t="t" r="r" b="b"/>
              <a:pathLst>
                <a:path w="113030" h="234950">
                  <a:moveTo>
                    <a:pt x="0" y="234696"/>
                  </a:moveTo>
                  <a:lnTo>
                    <a:pt x="112776" y="234696"/>
                  </a:lnTo>
                  <a:lnTo>
                    <a:pt x="11277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9535" y="1577339"/>
              <a:ext cx="121920" cy="234950"/>
            </a:xfrm>
            <a:custGeom>
              <a:avLst/>
              <a:gdLst/>
              <a:ahLst/>
              <a:cxnLst/>
              <a:rect l="l" t="t" r="r" b="b"/>
              <a:pathLst>
                <a:path w="121919" h="234950">
                  <a:moveTo>
                    <a:pt x="121919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121919" y="234696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746759" y="2237232"/>
            <a:ext cx="234950" cy="234950"/>
            <a:chOff x="746759" y="2237232"/>
            <a:chExt cx="234950" cy="234950"/>
          </a:xfrm>
        </p:grpSpPr>
        <p:sp>
          <p:nvSpPr>
            <p:cNvPr id="23" name="object 23"/>
            <p:cNvSpPr/>
            <p:nvPr/>
          </p:nvSpPr>
          <p:spPr>
            <a:xfrm>
              <a:off x="746759" y="2237232"/>
              <a:ext cx="113030" cy="234950"/>
            </a:xfrm>
            <a:custGeom>
              <a:avLst/>
              <a:gdLst/>
              <a:ahLst/>
              <a:cxnLst/>
              <a:rect l="l" t="t" r="r" b="b"/>
              <a:pathLst>
                <a:path w="113030" h="234950">
                  <a:moveTo>
                    <a:pt x="0" y="234696"/>
                  </a:moveTo>
                  <a:lnTo>
                    <a:pt x="112776" y="234696"/>
                  </a:lnTo>
                  <a:lnTo>
                    <a:pt x="11277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59535" y="2237232"/>
              <a:ext cx="121920" cy="234950"/>
            </a:xfrm>
            <a:custGeom>
              <a:avLst/>
              <a:gdLst/>
              <a:ahLst/>
              <a:cxnLst/>
              <a:rect l="l" t="t" r="r" b="b"/>
              <a:pathLst>
                <a:path w="121919" h="234950">
                  <a:moveTo>
                    <a:pt x="121919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121919" y="234696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11215751" y="0"/>
            <a:ext cx="976630" cy="884555"/>
            <a:chOff x="11215751" y="0"/>
            <a:chExt cx="976630" cy="884555"/>
          </a:xfrm>
        </p:grpSpPr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30400" y="209471"/>
              <a:ext cx="669929" cy="537340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15751" y="0"/>
              <a:ext cx="976249" cy="884174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7A73A64-D72A-9066-6E4D-FC0DFBA8A84E}"/>
              </a:ext>
            </a:extLst>
          </p:cNvPr>
          <p:cNvSpPr txBox="1"/>
          <p:nvPr/>
        </p:nvSpPr>
        <p:spPr>
          <a:xfrm>
            <a:off x="304800" y="3044279"/>
            <a:ext cx="67512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800" b="1" dirty="0">
                <a:solidFill>
                  <a:srgbClr val="BC59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4400" b="1" dirty="0">
                <a:solidFill>
                  <a:srgbClr val="BC5908"/>
                </a:solidFill>
                <a:latin typeface="Arial Black" panose="020B0A04020102020204" pitchFamily="34" charset="0"/>
                <a:cs typeface="Times New Roman" pitchFamily="18" charset="0"/>
              </a:rPr>
              <a:t>ИННОВАЦИОНОСТЬ</a:t>
            </a:r>
            <a:endParaRPr lang="ru-RU" sz="4400" dirty="0">
              <a:solidFill>
                <a:srgbClr val="BC5908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4" name="object 22">
            <a:extLst>
              <a:ext uri="{FF2B5EF4-FFF2-40B4-BE49-F238E27FC236}">
                <a16:creationId xmlns:a16="http://schemas.microsoft.com/office/drawing/2014/main" id="{665F2F3E-7733-D30F-CFE3-A80D66422E95}"/>
              </a:ext>
            </a:extLst>
          </p:cNvPr>
          <p:cNvGrpSpPr/>
          <p:nvPr/>
        </p:nvGrpSpPr>
        <p:grpSpPr>
          <a:xfrm>
            <a:off x="746759" y="4069043"/>
            <a:ext cx="234950" cy="234950"/>
            <a:chOff x="746759" y="2237232"/>
            <a:chExt cx="234950" cy="234950"/>
          </a:xfrm>
        </p:grpSpPr>
        <p:sp>
          <p:nvSpPr>
            <p:cNvPr id="55" name="object 23">
              <a:extLst>
                <a:ext uri="{FF2B5EF4-FFF2-40B4-BE49-F238E27FC236}">
                  <a16:creationId xmlns:a16="http://schemas.microsoft.com/office/drawing/2014/main" id="{737F751D-65A9-D029-B677-0686F346BC04}"/>
                </a:ext>
              </a:extLst>
            </p:cNvPr>
            <p:cNvSpPr/>
            <p:nvPr/>
          </p:nvSpPr>
          <p:spPr>
            <a:xfrm>
              <a:off x="746759" y="2237232"/>
              <a:ext cx="113030" cy="234950"/>
            </a:xfrm>
            <a:custGeom>
              <a:avLst/>
              <a:gdLst/>
              <a:ahLst/>
              <a:cxnLst/>
              <a:rect l="l" t="t" r="r" b="b"/>
              <a:pathLst>
                <a:path w="113030" h="234950">
                  <a:moveTo>
                    <a:pt x="0" y="234696"/>
                  </a:moveTo>
                  <a:lnTo>
                    <a:pt x="112776" y="234696"/>
                  </a:lnTo>
                  <a:lnTo>
                    <a:pt x="11277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24">
              <a:extLst>
                <a:ext uri="{FF2B5EF4-FFF2-40B4-BE49-F238E27FC236}">
                  <a16:creationId xmlns:a16="http://schemas.microsoft.com/office/drawing/2014/main" id="{F6D80A05-E286-5B72-6125-9034B5A2493D}"/>
                </a:ext>
              </a:extLst>
            </p:cNvPr>
            <p:cNvSpPr/>
            <p:nvPr/>
          </p:nvSpPr>
          <p:spPr>
            <a:xfrm>
              <a:off x="859535" y="2237232"/>
              <a:ext cx="121920" cy="234950"/>
            </a:xfrm>
            <a:custGeom>
              <a:avLst/>
              <a:gdLst/>
              <a:ahLst/>
              <a:cxnLst/>
              <a:rect l="l" t="t" r="r" b="b"/>
              <a:pathLst>
                <a:path w="121919" h="234950">
                  <a:moveTo>
                    <a:pt x="121919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121919" y="234696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18">
            <a:extLst>
              <a:ext uri="{FF2B5EF4-FFF2-40B4-BE49-F238E27FC236}">
                <a16:creationId xmlns:a16="http://schemas.microsoft.com/office/drawing/2014/main" id="{17B6F4D2-307E-F031-6D20-F018398AFAD0}"/>
              </a:ext>
            </a:extLst>
          </p:cNvPr>
          <p:cNvSpPr txBox="1"/>
          <p:nvPr/>
        </p:nvSpPr>
        <p:spPr>
          <a:xfrm>
            <a:off x="1175307" y="4072217"/>
            <a:ext cx="10725021" cy="1253548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just"/>
            <a:r>
              <a:rPr lang="ru-RU" sz="1600" spc="-5" dirty="0">
                <a:latin typeface="Arial Black" panose="020B0A04020102020204" pitchFamily="34" charset="0"/>
                <a:cs typeface="Times New Roman" pitchFamily="18" charset="0"/>
              </a:rPr>
              <a:t>И</a:t>
            </a:r>
            <a:r>
              <a:rPr lang="ru-RU" sz="1600" dirty="0">
                <a:latin typeface="Arial Black" panose="020B0A04020102020204" pitchFamily="34" charset="0"/>
                <a:cs typeface="Times New Roman" pitchFamily="18" charset="0"/>
              </a:rPr>
              <a:t>спользование событийного подхода в проведении профориентационной работы, возможностей сетевого партнёрства с организациями высшего и среднего профессионального образования для построения эффективной системы профориентации и естественнонаучного образования, ориентация на атлас профессий будущего</a:t>
            </a:r>
          </a:p>
          <a:p>
            <a:pPr algn="just" eaLnBrk="1" hangingPunct="1">
              <a:buNone/>
            </a:pPr>
            <a:r>
              <a:rPr sz="1600" spc="-5" dirty="0">
                <a:latin typeface="Microsoft JhengHei Light"/>
                <a:cs typeface="Microsoft JhengHei Light"/>
              </a:rPr>
              <a:t>.</a:t>
            </a:r>
            <a:endParaRPr sz="1600" dirty="0">
              <a:latin typeface="Microsoft JhengHei Light"/>
              <a:cs typeface="Microsoft JhengHei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7473" y="4013646"/>
            <a:ext cx="11619203" cy="2402267"/>
            <a:chOff x="7459726" y="1918461"/>
            <a:chExt cx="3568700" cy="1951355"/>
          </a:xfrm>
        </p:grpSpPr>
        <p:sp>
          <p:nvSpPr>
            <p:cNvPr id="3" name="object 3"/>
            <p:cNvSpPr/>
            <p:nvPr/>
          </p:nvSpPr>
          <p:spPr>
            <a:xfrm>
              <a:off x="7466076" y="1924811"/>
              <a:ext cx="3556000" cy="1938655"/>
            </a:xfrm>
            <a:custGeom>
              <a:avLst/>
              <a:gdLst/>
              <a:ahLst/>
              <a:cxnLst/>
              <a:rect l="l" t="t" r="r" b="b"/>
              <a:pathLst>
                <a:path w="3556000" h="1938654">
                  <a:moveTo>
                    <a:pt x="3232404" y="0"/>
                  </a:moveTo>
                  <a:lnTo>
                    <a:pt x="323088" y="0"/>
                  </a:lnTo>
                  <a:lnTo>
                    <a:pt x="275344" y="3503"/>
                  </a:lnTo>
                  <a:lnTo>
                    <a:pt x="229776" y="13679"/>
                  </a:lnTo>
                  <a:lnTo>
                    <a:pt x="186882" y="30028"/>
                  </a:lnTo>
                  <a:lnTo>
                    <a:pt x="147163" y="52051"/>
                  </a:lnTo>
                  <a:lnTo>
                    <a:pt x="111119" y="79248"/>
                  </a:lnTo>
                  <a:lnTo>
                    <a:pt x="79248" y="111119"/>
                  </a:lnTo>
                  <a:lnTo>
                    <a:pt x="52051" y="147163"/>
                  </a:lnTo>
                  <a:lnTo>
                    <a:pt x="30028" y="186882"/>
                  </a:lnTo>
                  <a:lnTo>
                    <a:pt x="13679" y="229776"/>
                  </a:lnTo>
                  <a:lnTo>
                    <a:pt x="3503" y="275344"/>
                  </a:lnTo>
                  <a:lnTo>
                    <a:pt x="0" y="323088"/>
                  </a:lnTo>
                  <a:lnTo>
                    <a:pt x="0" y="1615439"/>
                  </a:lnTo>
                  <a:lnTo>
                    <a:pt x="3503" y="1663183"/>
                  </a:lnTo>
                  <a:lnTo>
                    <a:pt x="13679" y="1708751"/>
                  </a:lnTo>
                  <a:lnTo>
                    <a:pt x="30028" y="1751645"/>
                  </a:lnTo>
                  <a:lnTo>
                    <a:pt x="52051" y="1791364"/>
                  </a:lnTo>
                  <a:lnTo>
                    <a:pt x="79248" y="1827408"/>
                  </a:lnTo>
                  <a:lnTo>
                    <a:pt x="111119" y="1859279"/>
                  </a:lnTo>
                  <a:lnTo>
                    <a:pt x="147163" y="1886476"/>
                  </a:lnTo>
                  <a:lnTo>
                    <a:pt x="186882" y="1908499"/>
                  </a:lnTo>
                  <a:lnTo>
                    <a:pt x="229776" y="1924848"/>
                  </a:lnTo>
                  <a:lnTo>
                    <a:pt x="275344" y="1935024"/>
                  </a:lnTo>
                  <a:lnTo>
                    <a:pt x="323088" y="1938527"/>
                  </a:lnTo>
                  <a:lnTo>
                    <a:pt x="3232404" y="1938527"/>
                  </a:lnTo>
                  <a:lnTo>
                    <a:pt x="3280147" y="1935024"/>
                  </a:lnTo>
                  <a:lnTo>
                    <a:pt x="3325715" y="1924848"/>
                  </a:lnTo>
                  <a:lnTo>
                    <a:pt x="3368609" y="1908499"/>
                  </a:lnTo>
                  <a:lnTo>
                    <a:pt x="3408328" y="1886476"/>
                  </a:lnTo>
                  <a:lnTo>
                    <a:pt x="3444372" y="1859279"/>
                  </a:lnTo>
                  <a:lnTo>
                    <a:pt x="3476243" y="1827408"/>
                  </a:lnTo>
                  <a:lnTo>
                    <a:pt x="3503440" y="1791364"/>
                  </a:lnTo>
                  <a:lnTo>
                    <a:pt x="3525463" y="1751645"/>
                  </a:lnTo>
                  <a:lnTo>
                    <a:pt x="3541812" y="1708751"/>
                  </a:lnTo>
                  <a:lnTo>
                    <a:pt x="3551988" y="1663183"/>
                  </a:lnTo>
                  <a:lnTo>
                    <a:pt x="3555492" y="1615439"/>
                  </a:lnTo>
                  <a:lnTo>
                    <a:pt x="3555492" y="323088"/>
                  </a:lnTo>
                  <a:lnTo>
                    <a:pt x="3551988" y="275344"/>
                  </a:lnTo>
                  <a:lnTo>
                    <a:pt x="3541812" y="229776"/>
                  </a:lnTo>
                  <a:lnTo>
                    <a:pt x="3525463" y="186882"/>
                  </a:lnTo>
                  <a:lnTo>
                    <a:pt x="3503440" y="147163"/>
                  </a:lnTo>
                  <a:lnTo>
                    <a:pt x="3476243" y="111119"/>
                  </a:lnTo>
                  <a:lnTo>
                    <a:pt x="3444372" y="79248"/>
                  </a:lnTo>
                  <a:lnTo>
                    <a:pt x="3408328" y="52051"/>
                  </a:lnTo>
                  <a:lnTo>
                    <a:pt x="3368609" y="30028"/>
                  </a:lnTo>
                  <a:lnTo>
                    <a:pt x="3325715" y="13679"/>
                  </a:lnTo>
                  <a:lnTo>
                    <a:pt x="3280147" y="3503"/>
                  </a:lnTo>
                  <a:lnTo>
                    <a:pt x="3232404" y="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466076" y="1924811"/>
              <a:ext cx="3556000" cy="1938655"/>
            </a:xfrm>
            <a:custGeom>
              <a:avLst/>
              <a:gdLst/>
              <a:ahLst/>
              <a:cxnLst/>
              <a:rect l="l" t="t" r="r" b="b"/>
              <a:pathLst>
                <a:path w="3556000" h="1938654">
                  <a:moveTo>
                    <a:pt x="0" y="323088"/>
                  </a:moveTo>
                  <a:lnTo>
                    <a:pt x="3503" y="275344"/>
                  </a:lnTo>
                  <a:lnTo>
                    <a:pt x="13679" y="229776"/>
                  </a:lnTo>
                  <a:lnTo>
                    <a:pt x="30028" y="186882"/>
                  </a:lnTo>
                  <a:lnTo>
                    <a:pt x="52051" y="147163"/>
                  </a:lnTo>
                  <a:lnTo>
                    <a:pt x="79248" y="111119"/>
                  </a:lnTo>
                  <a:lnTo>
                    <a:pt x="111119" y="79248"/>
                  </a:lnTo>
                  <a:lnTo>
                    <a:pt x="147163" y="52051"/>
                  </a:lnTo>
                  <a:lnTo>
                    <a:pt x="186882" y="30028"/>
                  </a:lnTo>
                  <a:lnTo>
                    <a:pt x="229776" y="13679"/>
                  </a:lnTo>
                  <a:lnTo>
                    <a:pt x="275344" y="3503"/>
                  </a:lnTo>
                  <a:lnTo>
                    <a:pt x="323088" y="0"/>
                  </a:lnTo>
                  <a:lnTo>
                    <a:pt x="3232404" y="0"/>
                  </a:lnTo>
                  <a:lnTo>
                    <a:pt x="3280147" y="3503"/>
                  </a:lnTo>
                  <a:lnTo>
                    <a:pt x="3325715" y="13679"/>
                  </a:lnTo>
                  <a:lnTo>
                    <a:pt x="3368609" y="30028"/>
                  </a:lnTo>
                  <a:lnTo>
                    <a:pt x="3408328" y="52051"/>
                  </a:lnTo>
                  <a:lnTo>
                    <a:pt x="3444372" y="79248"/>
                  </a:lnTo>
                  <a:lnTo>
                    <a:pt x="3476243" y="111119"/>
                  </a:lnTo>
                  <a:lnTo>
                    <a:pt x="3503440" y="147163"/>
                  </a:lnTo>
                  <a:lnTo>
                    <a:pt x="3525463" y="186882"/>
                  </a:lnTo>
                  <a:lnTo>
                    <a:pt x="3541812" y="229776"/>
                  </a:lnTo>
                  <a:lnTo>
                    <a:pt x="3551988" y="275344"/>
                  </a:lnTo>
                  <a:lnTo>
                    <a:pt x="3555492" y="323088"/>
                  </a:lnTo>
                  <a:lnTo>
                    <a:pt x="3555492" y="1615439"/>
                  </a:lnTo>
                  <a:lnTo>
                    <a:pt x="3551988" y="1663183"/>
                  </a:lnTo>
                  <a:lnTo>
                    <a:pt x="3541812" y="1708751"/>
                  </a:lnTo>
                  <a:lnTo>
                    <a:pt x="3525463" y="1751645"/>
                  </a:lnTo>
                  <a:lnTo>
                    <a:pt x="3503440" y="1791364"/>
                  </a:lnTo>
                  <a:lnTo>
                    <a:pt x="3476243" y="1827408"/>
                  </a:lnTo>
                  <a:lnTo>
                    <a:pt x="3444372" y="1859279"/>
                  </a:lnTo>
                  <a:lnTo>
                    <a:pt x="3408328" y="1886476"/>
                  </a:lnTo>
                  <a:lnTo>
                    <a:pt x="3368609" y="1908499"/>
                  </a:lnTo>
                  <a:lnTo>
                    <a:pt x="3325715" y="1924848"/>
                  </a:lnTo>
                  <a:lnTo>
                    <a:pt x="3280147" y="1935024"/>
                  </a:lnTo>
                  <a:lnTo>
                    <a:pt x="3232404" y="1938527"/>
                  </a:lnTo>
                  <a:lnTo>
                    <a:pt x="323088" y="1938527"/>
                  </a:lnTo>
                  <a:lnTo>
                    <a:pt x="275344" y="1935024"/>
                  </a:lnTo>
                  <a:lnTo>
                    <a:pt x="229776" y="1924848"/>
                  </a:lnTo>
                  <a:lnTo>
                    <a:pt x="186882" y="1908499"/>
                  </a:lnTo>
                  <a:lnTo>
                    <a:pt x="147163" y="1886476"/>
                  </a:lnTo>
                  <a:lnTo>
                    <a:pt x="111119" y="1859279"/>
                  </a:lnTo>
                  <a:lnTo>
                    <a:pt x="79248" y="1827408"/>
                  </a:lnTo>
                  <a:lnTo>
                    <a:pt x="52051" y="1791364"/>
                  </a:lnTo>
                  <a:lnTo>
                    <a:pt x="30028" y="1751645"/>
                  </a:lnTo>
                  <a:lnTo>
                    <a:pt x="13679" y="1708751"/>
                  </a:lnTo>
                  <a:lnTo>
                    <a:pt x="3503" y="1663183"/>
                  </a:lnTo>
                  <a:lnTo>
                    <a:pt x="0" y="1615439"/>
                  </a:lnTo>
                  <a:lnTo>
                    <a:pt x="0" y="323088"/>
                  </a:lnTo>
                  <a:close/>
                </a:path>
              </a:pathLst>
            </a:custGeom>
            <a:ln w="127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436" y="442087"/>
            <a:ext cx="6267577" cy="46329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11141075" y="0"/>
            <a:ext cx="1050925" cy="884555"/>
            <a:chOff x="11141075" y="0"/>
            <a:chExt cx="1050925" cy="88455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6265" y="209471"/>
              <a:ext cx="830412" cy="5373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41075" y="0"/>
              <a:ext cx="1050925" cy="884174"/>
            </a:xfrm>
            <a:prstGeom prst="rect">
              <a:avLst/>
            </a:prstGeom>
          </p:spPr>
        </p:pic>
      </p:grpSp>
      <p:grpSp>
        <p:nvGrpSpPr>
          <p:cNvPr id="24" name="object 24"/>
          <p:cNvGrpSpPr/>
          <p:nvPr/>
        </p:nvGrpSpPr>
        <p:grpSpPr>
          <a:xfrm>
            <a:off x="591312" y="1633727"/>
            <a:ext cx="234950" cy="234950"/>
            <a:chOff x="591312" y="1633727"/>
            <a:chExt cx="234950" cy="234950"/>
          </a:xfrm>
        </p:grpSpPr>
        <p:sp>
          <p:nvSpPr>
            <p:cNvPr id="25" name="object 25"/>
            <p:cNvSpPr/>
            <p:nvPr/>
          </p:nvSpPr>
          <p:spPr>
            <a:xfrm>
              <a:off x="591312" y="1633727"/>
              <a:ext cx="113030" cy="234950"/>
            </a:xfrm>
            <a:custGeom>
              <a:avLst/>
              <a:gdLst/>
              <a:ahLst/>
              <a:cxnLst/>
              <a:rect l="l" t="t" r="r" b="b"/>
              <a:pathLst>
                <a:path w="113029" h="234950">
                  <a:moveTo>
                    <a:pt x="0" y="234696"/>
                  </a:moveTo>
                  <a:lnTo>
                    <a:pt x="112775" y="234696"/>
                  </a:lnTo>
                  <a:lnTo>
                    <a:pt x="112775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04088" y="1633727"/>
              <a:ext cx="121920" cy="234950"/>
            </a:xfrm>
            <a:custGeom>
              <a:avLst/>
              <a:gdLst/>
              <a:ahLst/>
              <a:cxnLst/>
              <a:rect l="l" t="t" r="r" b="b"/>
              <a:pathLst>
                <a:path w="121919" h="234950">
                  <a:moveTo>
                    <a:pt x="121919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121919" y="234696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582676" y="2597021"/>
            <a:ext cx="234950" cy="236220"/>
            <a:chOff x="586740" y="2593848"/>
            <a:chExt cx="234950" cy="236220"/>
          </a:xfrm>
        </p:grpSpPr>
        <p:sp>
          <p:nvSpPr>
            <p:cNvPr id="31" name="object 31"/>
            <p:cNvSpPr/>
            <p:nvPr/>
          </p:nvSpPr>
          <p:spPr>
            <a:xfrm>
              <a:off x="586740" y="2593848"/>
              <a:ext cx="113030" cy="236220"/>
            </a:xfrm>
            <a:custGeom>
              <a:avLst/>
              <a:gdLst/>
              <a:ahLst/>
              <a:cxnLst/>
              <a:rect l="l" t="t" r="r" b="b"/>
              <a:pathLst>
                <a:path w="113029" h="236219">
                  <a:moveTo>
                    <a:pt x="0" y="236220"/>
                  </a:moveTo>
                  <a:lnTo>
                    <a:pt x="112775" y="236220"/>
                  </a:lnTo>
                  <a:lnTo>
                    <a:pt x="112775" y="0"/>
                  </a:lnTo>
                  <a:lnTo>
                    <a:pt x="0" y="0"/>
                  </a:lnTo>
                  <a:lnTo>
                    <a:pt x="0" y="236220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99516" y="2593848"/>
              <a:ext cx="121920" cy="236220"/>
            </a:xfrm>
            <a:custGeom>
              <a:avLst/>
              <a:gdLst/>
              <a:ahLst/>
              <a:cxnLst/>
              <a:rect l="l" t="t" r="r" b="b"/>
              <a:pathLst>
                <a:path w="121919" h="236219">
                  <a:moveTo>
                    <a:pt x="121919" y="0"/>
                  </a:moveTo>
                  <a:lnTo>
                    <a:pt x="0" y="0"/>
                  </a:lnTo>
                  <a:lnTo>
                    <a:pt x="0" y="236220"/>
                  </a:lnTo>
                  <a:lnTo>
                    <a:pt x="121919" y="236220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C2713DDA-9A5E-4FFD-44AF-0F4BAB4056FE}"/>
              </a:ext>
            </a:extLst>
          </p:cNvPr>
          <p:cNvSpPr txBox="1"/>
          <p:nvPr/>
        </p:nvSpPr>
        <p:spPr>
          <a:xfrm>
            <a:off x="952626" y="1599664"/>
            <a:ext cx="63917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anose="020B0A04020102020204" pitchFamily="34" charset="0"/>
                <a:ea typeface="Times New Roman" panose="02020603050405020304" pitchFamily="18" charset="0"/>
              </a:rPr>
              <a:t>П</a:t>
            </a:r>
            <a:r>
              <a:rPr lang="ru-RU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рофессиональное самоопределение выпускников</a:t>
            </a:r>
          </a:p>
          <a:p>
            <a:endParaRPr lang="ru-RU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r>
              <a:rPr lang="ru-RU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Обладание  выпускниками личностными качествами, которые позволили бы им реализовать себя в профессиональном и социальном плане </a:t>
            </a:r>
          </a:p>
          <a:p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EAEBA64-E812-675A-4B0F-E98E183846C2}"/>
              </a:ext>
            </a:extLst>
          </p:cNvPr>
          <p:cNvSpPr txBox="1"/>
          <p:nvPr/>
        </p:nvSpPr>
        <p:spPr>
          <a:xfrm>
            <a:off x="1066800" y="4288840"/>
            <a:ext cx="10089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оздание в лицее системы предпрофильной подготовки выпускников, позволяющей с помощью мониторинговых исследований, предпрофессиональных проб помочь школьникам в приобретении представлений о жизненных, социальных ценностях, в том числе, связанных с профессиональным становлением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8"/>
          <p:cNvGrpSpPr/>
          <p:nvPr/>
        </p:nvGrpSpPr>
        <p:grpSpPr>
          <a:xfrm>
            <a:off x="11135614" y="0"/>
            <a:ext cx="1056640" cy="884555"/>
            <a:chOff x="11135614" y="0"/>
            <a:chExt cx="1056640" cy="88455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1696" y="209471"/>
              <a:ext cx="844105" cy="5373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5614" y="0"/>
              <a:ext cx="1056385" cy="88417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199481" y="1339193"/>
            <a:ext cx="2549134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945">
              <a:lnSpc>
                <a:spcPct val="100000"/>
              </a:lnSpc>
              <a:spcBef>
                <a:spcPts val="95"/>
              </a:spcBef>
            </a:pPr>
            <a:r>
              <a:rPr lang="ru-RU" spc="-5" dirty="0">
                <a:latin typeface="Arial Black" panose="020B0A04020102020204" pitchFamily="34" charset="0"/>
                <a:cs typeface="Microsoft JhengHei Light"/>
              </a:rPr>
              <a:t>10-11 классы</a:t>
            </a:r>
            <a:endParaRPr dirty="0">
              <a:latin typeface="Arial Black" panose="020B0A04020102020204" pitchFamily="34" charset="0"/>
              <a:cs typeface="Microsoft JhengHe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857" y="1382566"/>
            <a:ext cx="2816083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pc="-10" dirty="0">
                <a:latin typeface="Arial Black" panose="020B0A04020102020204" pitchFamily="34" charset="0"/>
                <a:cs typeface="Microsoft JhengHei Light"/>
              </a:rPr>
              <a:t>1-4 классы</a:t>
            </a:r>
            <a:endParaRPr dirty="0">
              <a:latin typeface="Arial Black" panose="020B0A04020102020204" pitchFamily="34" charset="0"/>
              <a:cs typeface="Microsoft JhengHei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06001" y="1063880"/>
            <a:ext cx="3588036" cy="684348"/>
            <a:chOff x="184404" y="1915283"/>
            <a:chExt cx="3588036" cy="684348"/>
          </a:xfrm>
        </p:grpSpPr>
        <p:sp>
          <p:nvSpPr>
            <p:cNvPr id="16" name="object 16"/>
            <p:cNvSpPr/>
            <p:nvPr/>
          </p:nvSpPr>
          <p:spPr>
            <a:xfrm>
              <a:off x="184404" y="2173224"/>
              <a:ext cx="2673118" cy="426407"/>
            </a:xfrm>
            <a:custGeom>
              <a:avLst/>
              <a:gdLst/>
              <a:ahLst/>
              <a:cxnLst/>
              <a:rect l="l" t="t" r="r" b="b"/>
              <a:pathLst>
                <a:path w="3758565" h="771525">
                  <a:moveTo>
                    <a:pt x="0" y="128524"/>
                  </a:moveTo>
                  <a:lnTo>
                    <a:pt x="10100" y="78491"/>
                  </a:lnTo>
                  <a:lnTo>
                    <a:pt x="37644" y="37639"/>
                  </a:lnTo>
                  <a:lnTo>
                    <a:pt x="78497" y="10098"/>
                  </a:lnTo>
                  <a:lnTo>
                    <a:pt x="128524" y="0"/>
                  </a:lnTo>
                  <a:lnTo>
                    <a:pt x="3629660" y="0"/>
                  </a:lnTo>
                  <a:lnTo>
                    <a:pt x="3679692" y="10098"/>
                  </a:lnTo>
                  <a:lnTo>
                    <a:pt x="3720544" y="37639"/>
                  </a:lnTo>
                  <a:lnTo>
                    <a:pt x="3748085" y="78491"/>
                  </a:lnTo>
                  <a:lnTo>
                    <a:pt x="3758184" y="128524"/>
                  </a:lnTo>
                  <a:lnTo>
                    <a:pt x="3758184" y="642620"/>
                  </a:lnTo>
                  <a:lnTo>
                    <a:pt x="3748085" y="692652"/>
                  </a:lnTo>
                  <a:lnTo>
                    <a:pt x="3720544" y="733504"/>
                  </a:lnTo>
                  <a:lnTo>
                    <a:pt x="3679692" y="761045"/>
                  </a:lnTo>
                  <a:lnTo>
                    <a:pt x="3629660" y="771143"/>
                  </a:lnTo>
                  <a:lnTo>
                    <a:pt x="128524" y="771143"/>
                  </a:lnTo>
                  <a:lnTo>
                    <a:pt x="78497" y="761045"/>
                  </a:lnTo>
                  <a:lnTo>
                    <a:pt x="37644" y="733504"/>
                  </a:lnTo>
                  <a:lnTo>
                    <a:pt x="10100" y="692652"/>
                  </a:lnTo>
                  <a:lnTo>
                    <a:pt x="0" y="642620"/>
                  </a:lnTo>
                  <a:lnTo>
                    <a:pt x="0" y="128524"/>
                  </a:lnTo>
                  <a:close/>
                </a:path>
              </a:pathLst>
            </a:custGeom>
            <a:ln w="127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01270" y="1915283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69">
                  <a:moveTo>
                    <a:pt x="235458" y="0"/>
                  </a:moveTo>
                  <a:lnTo>
                    <a:pt x="188002" y="4783"/>
                  </a:lnTo>
                  <a:lnTo>
                    <a:pt x="143803" y="18502"/>
                  </a:lnTo>
                  <a:lnTo>
                    <a:pt x="103807" y="40210"/>
                  </a:lnTo>
                  <a:lnTo>
                    <a:pt x="68960" y="68961"/>
                  </a:lnTo>
                  <a:lnTo>
                    <a:pt x="40210" y="103807"/>
                  </a:lnTo>
                  <a:lnTo>
                    <a:pt x="18502" y="143803"/>
                  </a:lnTo>
                  <a:lnTo>
                    <a:pt x="4783" y="188002"/>
                  </a:lnTo>
                  <a:lnTo>
                    <a:pt x="0" y="235458"/>
                  </a:lnTo>
                  <a:lnTo>
                    <a:pt x="4783" y="282913"/>
                  </a:lnTo>
                  <a:lnTo>
                    <a:pt x="18502" y="327112"/>
                  </a:lnTo>
                  <a:lnTo>
                    <a:pt x="40210" y="367108"/>
                  </a:lnTo>
                  <a:lnTo>
                    <a:pt x="68961" y="401955"/>
                  </a:lnTo>
                  <a:lnTo>
                    <a:pt x="103807" y="430705"/>
                  </a:lnTo>
                  <a:lnTo>
                    <a:pt x="143803" y="452413"/>
                  </a:lnTo>
                  <a:lnTo>
                    <a:pt x="188002" y="466132"/>
                  </a:lnTo>
                  <a:lnTo>
                    <a:pt x="235458" y="470916"/>
                  </a:lnTo>
                  <a:lnTo>
                    <a:pt x="282913" y="466132"/>
                  </a:lnTo>
                  <a:lnTo>
                    <a:pt x="327112" y="452413"/>
                  </a:lnTo>
                  <a:lnTo>
                    <a:pt x="367108" y="430705"/>
                  </a:lnTo>
                  <a:lnTo>
                    <a:pt x="401955" y="401955"/>
                  </a:lnTo>
                  <a:lnTo>
                    <a:pt x="430705" y="367108"/>
                  </a:lnTo>
                  <a:lnTo>
                    <a:pt x="452413" y="327112"/>
                  </a:lnTo>
                  <a:lnTo>
                    <a:pt x="466132" y="282913"/>
                  </a:lnTo>
                  <a:lnTo>
                    <a:pt x="470915" y="235458"/>
                  </a:lnTo>
                  <a:lnTo>
                    <a:pt x="466132" y="188002"/>
                  </a:lnTo>
                  <a:lnTo>
                    <a:pt x="452413" y="143803"/>
                  </a:lnTo>
                  <a:lnTo>
                    <a:pt x="430705" y="103807"/>
                  </a:lnTo>
                  <a:lnTo>
                    <a:pt x="401955" y="68960"/>
                  </a:lnTo>
                  <a:lnTo>
                    <a:pt x="367108" y="40210"/>
                  </a:lnTo>
                  <a:lnTo>
                    <a:pt x="327112" y="18502"/>
                  </a:lnTo>
                  <a:lnTo>
                    <a:pt x="282913" y="4783"/>
                  </a:lnTo>
                  <a:lnTo>
                    <a:pt x="235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5658498" y="2336379"/>
            <a:ext cx="460375" cy="459105"/>
          </a:xfrm>
          <a:custGeom>
            <a:avLst/>
            <a:gdLst/>
            <a:ahLst/>
            <a:cxnLst/>
            <a:rect l="l" t="t" r="r" b="b"/>
            <a:pathLst>
              <a:path w="460375" h="459104">
                <a:moveTo>
                  <a:pt x="345186" y="0"/>
                </a:moveTo>
                <a:lnTo>
                  <a:pt x="115062" y="0"/>
                </a:lnTo>
                <a:lnTo>
                  <a:pt x="115062" y="229362"/>
                </a:lnTo>
                <a:lnTo>
                  <a:pt x="0" y="229362"/>
                </a:lnTo>
                <a:lnTo>
                  <a:pt x="230124" y="458724"/>
                </a:lnTo>
                <a:lnTo>
                  <a:pt x="460248" y="229362"/>
                </a:lnTo>
                <a:lnTo>
                  <a:pt x="345186" y="229362"/>
                </a:lnTo>
                <a:lnTo>
                  <a:pt x="345186" y="0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17852" y="3074743"/>
            <a:ext cx="2477536" cy="25103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indent="-228600" algn="just">
              <a:spcAft>
                <a:spcPts val="1000"/>
              </a:spcAft>
              <a:buFont typeface="+mj-lt"/>
              <a:buAutoNum type="arabicPeriod"/>
            </a:pP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у младших школьников ценностного отношения к труду, понимание его роли в жизни человека и в обществе;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развитие интереса к учебно-познавательной деятельности</a:t>
            </a:r>
            <a:endParaRPr sz="1400" dirty="0">
              <a:latin typeface="Arial Black" panose="020B0A04020102020204" pitchFamily="34" charset="0"/>
              <a:cs typeface="Microsoft JhengHei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84755" y="3067550"/>
            <a:ext cx="2515371" cy="272574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135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у школьников личностного смысла в приобретении познавательного опыта и интереса к профессиональной деятельности;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135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представления о собственных интересах и возможностях </a:t>
            </a:r>
            <a:endParaRPr sz="1350" dirty="0">
              <a:latin typeface="Arial Black" panose="020B0A04020102020204" pitchFamily="34" charset="0"/>
              <a:cs typeface="Microsoft JhengHei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29651" y="2985187"/>
            <a:ext cx="2491180" cy="3071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spcBef>
                <a:spcPts val="95"/>
              </a:spcBef>
              <a:buFont typeface="+mj-lt"/>
              <a:buAutoNum type="arabicPeriod"/>
            </a:pPr>
            <a:r>
              <a:rPr lang="ru-RU" sz="135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действиям по самоподготовке и саморазвитию, формирование профессиональных качеств в избранном виде труда, коррекция профессиональных планов, оценка готовности к избранной деятельности. </a:t>
            </a:r>
          </a:p>
          <a:p>
            <a:pPr marL="12700" marR="5080" indent="47244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Microsoft JhengHei Light"/>
              <a:cs typeface="Microsoft JhengHei Ligh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75489" y="2951837"/>
            <a:ext cx="2672991" cy="2723538"/>
          </a:xfrm>
          <a:custGeom>
            <a:avLst/>
            <a:gdLst/>
            <a:ahLst/>
            <a:cxnLst/>
            <a:rect l="l" t="t" r="r" b="b"/>
            <a:pathLst>
              <a:path w="3758565" h="771525">
                <a:moveTo>
                  <a:pt x="0" y="128524"/>
                </a:moveTo>
                <a:lnTo>
                  <a:pt x="10100" y="78491"/>
                </a:lnTo>
                <a:lnTo>
                  <a:pt x="37644" y="37639"/>
                </a:lnTo>
                <a:lnTo>
                  <a:pt x="78497" y="10098"/>
                </a:lnTo>
                <a:lnTo>
                  <a:pt x="128524" y="0"/>
                </a:lnTo>
                <a:lnTo>
                  <a:pt x="3629660" y="0"/>
                </a:lnTo>
                <a:lnTo>
                  <a:pt x="3679692" y="10098"/>
                </a:lnTo>
                <a:lnTo>
                  <a:pt x="3720544" y="37639"/>
                </a:lnTo>
                <a:lnTo>
                  <a:pt x="3748085" y="78491"/>
                </a:lnTo>
                <a:lnTo>
                  <a:pt x="3758184" y="128524"/>
                </a:lnTo>
                <a:lnTo>
                  <a:pt x="3758184" y="642620"/>
                </a:lnTo>
                <a:lnTo>
                  <a:pt x="3748085" y="692652"/>
                </a:lnTo>
                <a:lnTo>
                  <a:pt x="3720544" y="733504"/>
                </a:lnTo>
                <a:lnTo>
                  <a:pt x="3679692" y="761045"/>
                </a:lnTo>
                <a:lnTo>
                  <a:pt x="3629660" y="771144"/>
                </a:lnTo>
                <a:lnTo>
                  <a:pt x="128524" y="771144"/>
                </a:lnTo>
                <a:lnTo>
                  <a:pt x="78497" y="761045"/>
                </a:lnTo>
                <a:lnTo>
                  <a:pt x="37644" y="733504"/>
                </a:lnTo>
                <a:lnTo>
                  <a:pt x="10100" y="692652"/>
                </a:lnTo>
                <a:lnTo>
                  <a:pt x="0" y="642620"/>
                </a:lnTo>
                <a:lnTo>
                  <a:pt x="0" y="128524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113308" y="2985187"/>
            <a:ext cx="2979985" cy="2690187"/>
          </a:xfrm>
          <a:custGeom>
            <a:avLst/>
            <a:gdLst/>
            <a:ahLst/>
            <a:cxnLst/>
            <a:rect l="l" t="t" r="r" b="b"/>
            <a:pathLst>
              <a:path w="3758565" h="771525">
                <a:moveTo>
                  <a:pt x="0" y="128524"/>
                </a:moveTo>
                <a:lnTo>
                  <a:pt x="10098" y="78491"/>
                </a:lnTo>
                <a:lnTo>
                  <a:pt x="37639" y="37639"/>
                </a:lnTo>
                <a:lnTo>
                  <a:pt x="78491" y="10098"/>
                </a:lnTo>
                <a:lnTo>
                  <a:pt x="128523" y="0"/>
                </a:lnTo>
                <a:lnTo>
                  <a:pt x="3629659" y="0"/>
                </a:lnTo>
                <a:lnTo>
                  <a:pt x="3679692" y="10098"/>
                </a:lnTo>
                <a:lnTo>
                  <a:pt x="3720544" y="37639"/>
                </a:lnTo>
                <a:lnTo>
                  <a:pt x="3748085" y="78491"/>
                </a:lnTo>
                <a:lnTo>
                  <a:pt x="3758183" y="128524"/>
                </a:lnTo>
                <a:lnTo>
                  <a:pt x="3758183" y="642620"/>
                </a:lnTo>
                <a:lnTo>
                  <a:pt x="3748085" y="692652"/>
                </a:lnTo>
                <a:lnTo>
                  <a:pt x="3720544" y="733504"/>
                </a:lnTo>
                <a:lnTo>
                  <a:pt x="3679692" y="761045"/>
                </a:lnTo>
                <a:lnTo>
                  <a:pt x="3629659" y="771144"/>
                </a:lnTo>
                <a:lnTo>
                  <a:pt x="128523" y="771144"/>
                </a:lnTo>
                <a:lnTo>
                  <a:pt x="78491" y="761045"/>
                </a:lnTo>
                <a:lnTo>
                  <a:pt x="37639" y="733504"/>
                </a:lnTo>
                <a:lnTo>
                  <a:pt x="10098" y="692652"/>
                </a:lnTo>
                <a:lnTo>
                  <a:pt x="0" y="642620"/>
                </a:lnTo>
                <a:lnTo>
                  <a:pt x="0" y="128524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99481" y="2985187"/>
            <a:ext cx="2627537" cy="2690187"/>
          </a:xfrm>
          <a:custGeom>
            <a:avLst/>
            <a:gdLst/>
            <a:ahLst/>
            <a:cxnLst/>
            <a:rect l="l" t="t" r="r" b="b"/>
            <a:pathLst>
              <a:path w="3758565" h="771525">
                <a:moveTo>
                  <a:pt x="0" y="128524"/>
                </a:moveTo>
                <a:lnTo>
                  <a:pt x="10098" y="78491"/>
                </a:lnTo>
                <a:lnTo>
                  <a:pt x="37639" y="37639"/>
                </a:lnTo>
                <a:lnTo>
                  <a:pt x="78491" y="10098"/>
                </a:lnTo>
                <a:lnTo>
                  <a:pt x="128524" y="0"/>
                </a:lnTo>
                <a:lnTo>
                  <a:pt x="3629660" y="0"/>
                </a:lnTo>
                <a:lnTo>
                  <a:pt x="3679692" y="10098"/>
                </a:lnTo>
                <a:lnTo>
                  <a:pt x="3720544" y="37639"/>
                </a:lnTo>
                <a:lnTo>
                  <a:pt x="3748085" y="78491"/>
                </a:lnTo>
                <a:lnTo>
                  <a:pt x="3758184" y="128524"/>
                </a:lnTo>
                <a:lnTo>
                  <a:pt x="3758184" y="642620"/>
                </a:lnTo>
                <a:lnTo>
                  <a:pt x="3748085" y="692652"/>
                </a:lnTo>
                <a:lnTo>
                  <a:pt x="3720544" y="733504"/>
                </a:lnTo>
                <a:lnTo>
                  <a:pt x="3679692" y="761045"/>
                </a:lnTo>
                <a:lnTo>
                  <a:pt x="3629660" y="771144"/>
                </a:lnTo>
                <a:lnTo>
                  <a:pt x="128524" y="771144"/>
                </a:lnTo>
                <a:lnTo>
                  <a:pt x="78491" y="761045"/>
                </a:lnTo>
                <a:lnTo>
                  <a:pt x="37639" y="733504"/>
                </a:lnTo>
                <a:lnTo>
                  <a:pt x="10098" y="692652"/>
                </a:lnTo>
                <a:lnTo>
                  <a:pt x="0" y="642620"/>
                </a:lnTo>
                <a:lnTo>
                  <a:pt x="0" y="128524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1" name="object 4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9204" y="5800039"/>
            <a:ext cx="5078730" cy="26517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8D2D931-C941-1385-366B-5D9E74850B5F}"/>
              </a:ext>
            </a:extLst>
          </p:cNvPr>
          <p:cNvSpPr txBox="1"/>
          <p:nvPr/>
        </p:nvSpPr>
        <p:spPr>
          <a:xfrm>
            <a:off x="1030414" y="344149"/>
            <a:ext cx="9524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BC59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BC5908"/>
                </a:solidFill>
                <a:latin typeface="Arial Black" panose="020B0A04020102020204" pitchFamily="34" charset="0"/>
                <a:cs typeface="Times New Roman" pitchFamily="18" charset="0"/>
              </a:rPr>
              <a:t>Этапы профориентационной работы в лицее </a:t>
            </a:r>
          </a:p>
          <a:p>
            <a:pPr algn="ctr"/>
            <a:r>
              <a:rPr lang="ru-RU" altLang="ru-RU" b="1" dirty="0">
                <a:solidFill>
                  <a:srgbClr val="BC5908"/>
                </a:solidFill>
                <a:latin typeface="Arial Black" panose="020B0A04020102020204" pitchFamily="34" charset="0"/>
                <a:cs typeface="Times New Roman" pitchFamily="18" charset="0"/>
              </a:rPr>
              <a:t>с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BC5908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учетом психологических и возрастных особенностей школьников </a:t>
            </a:r>
            <a:endParaRPr lang="ru-RU" sz="2400" dirty="0">
              <a:solidFill>
                <a:srgbClr val="BC5908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4" name="object 15">
            <a:extLst>
              <a:ext uri="{FF2B5EF4-FFF2-40B4-BE49-F238E27FC236}">
                <a16:creationId xmlns:a16="http://schemas.microsoft.com/office/drawing/2014/main" id="{23788F4B-BD44-6AFC-82C2-84516FCC76D3}"/>
              </a:ext>
            </a:extLst>
          </p:cNvPr>
          <p:cNvGrpSpPr/>
          <p:nvPr/>
        </p:nvGrpSpPr>
        <p:grpSpPr>
          <a:xfrm>
            <a:off x="139863" y="989519"/>
            <a:ext cx="11946890" cy="1258065"/>
            <a:chOff x="89915" y="1915283"/>
            <a:chExt cx="11946890" cy="1258065"/>
          </a:xfrm>
        </p:grpSpPr>
        <p:sp>
          <p:nvSpPr>
            <p:cNvPr id="51" name="object 22">
              <a:extLst>
                <a:ext uri="{FF2B5EF4-FFF2-40B4-BE49-F238E27FC236}">
                  <a16:creationId xmlns:a16="http://schemas.microsoft.com/office/drawing/2014/main" id="{81CEC02B-FDB6-0CCC-A4BC-419F9DC5E120}"/>
                </a:ext>
              </a:extLst>
            </p:cNvPr>
            <p:cNvSpPr/>
            <p:nvPr/>
          </p:nvSpPr>
          <p:spPr>
            <a:xfrm>
              <a:off x="3301270" y="1915283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69">
                  <a:moveTo>
                    <a:pt x="235458" y="0"/>
                  </a:moveTo>
                  <a:lnTo>
                    <a:pt x="188002" y="4783"/>
                  </a:lnTo>
                  <a:lnTo>
                    <a:pt x="143803" y="18502"/>
                  </a:lnTo>
                  <a:lnTo>
                    <a:pt x="103807" y="40210"/>
                  </a:lnTo>
                  <a:lnTo>
                    <a:pt x="68960" y="68961"/>
                  </a:lnTo>
                  <a:lnTo>
                    <a:pt x="40210" y="103807"/>
                  </a:lnTo>
                  <a:lnTo>
                    <a:pt x="18502" y="143803"/>
                  </a:lnTo>
                  <a:lnTo>
                    <a:pt x="4783" y="188002"/>
                  </a:lnTo>
                  <a:lnTo>
                    <a:pt x="0" y="235458"/>
                  </a:lnTo>
                  <a:lnTo>
                    <a:pt x="4783" y="282913"/>
                  </a:lnTo>
                  <a:lnTo>
                    <a:pt x="18502" y="327112"/>
                  </a:lnTo>
                  <a:lnTo>
                    <a:pt x="40210" y="367108"/>
                  </a:lnTo>
                  <a:lnTo>
                    <a:pt x="68961" y="401955"/>
                  </a:lnTo>
                  <a:lnTo>
                    <a:pt x="103807" y="430705"/>
                  </a:lnTo>
                  <a:lnTo>
                    <a:pt x="143803" y="452413"/>
                  </a:lnTo>
                  <a:lnTo>
                    <a:pt x="188002" y="466132"/>
                  </a:lnTo>
                  <a:lnTo>
                    <a:pt x="235458" y="470916"/>
                  </a:lnTo>
                  <a:lnTo>
                    <a:pt x="282913" y="466132"/>
                  </a:lnTo>
                  <a:lnTo>
                    <a:pt x="327112" y="452413"/>
                  </a:lnTo>
                  <a:lnTo>
                    <a:pt x="367108" y="430705"/>
                  </a:lnTo>
                  <a:lnTo>
                    <a:pt x="401955" y="401955"/>
                  </a:lnTo>
                  <a:lnTo>
                    <a:pt x="430705" y="367108"/>
                  </a:lnTo>
                  <a:lnTo>
                    <a:pt x="452413" y="327112"/>
                  </a:lnTo>
                  <a:lnTo>
                    <a:pt x="466132" y="282913"/>
                  </a:lnTo>
                  <a:lnTo>
                    <a:pt x="470915" y="235458"/>
                  </a:lnTo>
                  <a:lnTo>
                    <a:pt x="466132" y="188002"/>
                  </a:lnTo>
                  <a:lnTo>
                    <a:pt x="452413" y="143803"/>
                  </a:lnTo>
                  <a:lnTo>
                    <a:pt x="430705" y="103807"/>
                  </a:lnTo>
                  <a:lnTo>
                    <a:pt x="401955" y="68960"/>
                  </a:lnTo>
                  <a:lnTo>
                    <a:pt x="367108" y="40210"/>
                  </a:lnTo>
                  <a:lnTo>
                    <a:pt x="327112" y="18502"/>
                  </a:lnTo>
                  <a:lnTo>
                    <a:pt x="282913" y="4783"/>
                  </a:lnTo>
                  <a:lnTo>
                    <a:pt x="235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6">
              <a:extLst>
                <a:ext uri="{FF2B5EF4-FFF2-40B4-BE49-F238E27FC236}">
                  <a16:creationId xmlns:a16="http://schemas.microsoft.com/office/drawing/2014/main" id="{8BB5C35E-9B07-8BD1-8FB1-AA5E6C2895D3}"/>
                </a:ext>
              </a:extLst>
            </p:cNvPr>
            <p:cNvSpPr/>
            <p:nvPr/>
          </p:nvSpPr>
          <p:spPr>
            <a:xfrm>
              <a:off x="9071130" y="2232231"/>
              <a:ext cx="2705940" cy="404854"/>
            </a:xfrm>
            <a:custGeom>
              <a:avLst/>
              <a:gdLst/>
              <a:ahLst/>
              <a:cxnLst/>
              <a:rect l="l" t="t" r="r" b="b"/>
              <a:pathLst>
                <a:path w="3758565" h="1077595">
                  <a:moveTo>
                    <a:pt x="0" y="179577"/>
                  </a:moveTo>
                  <a:lnTo>
                    <a:pt x="6414" y="131835"/>
                  </a:lnTo>
                  <a:lnTo>
                    <a:pt x="24515" y="88937"/>
                  </a:lnTo>
                  <a:lnTo>
                    <a:pt x="52593" y="52593"/>
                  </a:lnTo>
                  <a:lnTo>
                    <a:pt x="88937" y="24515"/>
                  </a:lnTo>
                  <a:lnTo>
                    <a:pt x="131835" y="6414"/>
                  </a:lnTo>
                  <a:lnTo>
                    <a:pt x="179577" y="0"/>
                  </a:lnTo>
                  <a:lnTo>
                    <a:pt x="3578606" y="0"/>
                  </a:lnTo>
                  <a:lnTo>
                    <a:pt x="3626348" y="6414"/>
                  </a:lnTo>
                  <a:lnTo>
                    <a:pt x="3669246" y="24515"/>
                  </a:lnTo>
                  <a:lnTo>
                    <a:pt x="3705590" y="52593"/>
                  </a:lnTo>
                  <a:lnTo>
                    <a:pt x="3733668" y="88937"/>
                  </a:lnTo>
                  <a:lnTo>
                    <a:pt x="3751769" y="131835"/>
                  </a:lnTo>
                  <a:lnTo>
                    <a:pt x="3758184" y="179577"/>
                  </a:lnTo>
                  <a:lnTo>
                    <a:pt x="3758184" y="897889"/>
                  </a:lnTo>
                  <a:lnTo>
                    <a:pt x="3751769" y="945632"/>
                  </a:lnTo>
                  <a:lnTo>
                    <a:pt x="3733668" y="988530"/>
                  </a:lnTo>
                  <a:lnTo>
                    <a:pt x="3705590" y="1024874"/>
                  </a:lnTo>
                  <a:lnTo>
                    <a:pt x="3669246" y="1052952"/>
                  </a:lnTo>
                  <a:lnTo>
                    <a:pt x="3626348" y="1071053"/>
                  </a:lnTo>
                  <a:lnTo>
                    <a:pt x="3578606" y="1077467"/>
                  </a:lnTo>
                  <a:lnTo>
                    <a:pt x="179577" y="1077467"/>
                  </a:lnTo>
                  <a:lnTo>
                    <a:pt x="131835" y="1071053"/>
                  </a:lnTo>
                  <a:lnTo>
                    <a:pt x="88937" y="1052952"/>
                  </a:lnTo>
                  <a:lnTo>
                    <a:pt x="52593" y="1024874"/>
                  </a:lnTo>
                  <a:lnTo>
                    <a:pt x="24515" y="988530"/>
                  </a:lnTo>
                  <a:lnTo>
                    <a:pt x="6414" y="945632"/>
                  </a:lnTo>
                  <a:lnTo>
                    <a:pt x="0" y="897889"/>
                  </a:lnTo>
                  <a:lnTo>
                    <a:pt x="0" y="179577"/>
                  </a:lnTo>
                  <a:close/>
                </a:path>
              </a:pathLst>
            </a:custGeom>
            <a:ln w="127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31">
              <a:extLst>
                <a:ext uri="{FF2B5EF4-FFF2-40B4-BE49-F238E27FC236}">
                  <a16:creationId xmlns:a16="http://schemas.microsoft.com/office/drawing/2014/main" id="{0DBEFA41-AE0C-25D8-7FCF-E93105CCC76B}"/>
                </a:ext>
              </a:extLst>
            </p:cNvPr>
            <p:cNvSpPr/>
            <p:nvPr/>
          </p:nvSpPr>
          <p:spPr>
            <a:xfrm>
              <a:off x="89915" y="2828543"/>
              <a:ext cx="11946890" cy="344805"/>
            </a:xfrm>
            <a:custGeom>
              <a:avLst/>
              <a:gdLst/>
              <a:ahLst/>
              <a:cxnLst/>
              <a:rect l="l" t="t" r="r" b="b"/>
              <a:pathLst>
                <a:path w="11946890" h="344805">
                  <a:moveTo>
                    <a:pt x="0" y="0"/>
                  </a:moveTo>
                  <a:lnTo>
                    <a:pt x="0" y="344423"/>
                  </a:lnTo>
                  <a:lnTo>
                    <a:pt x="11938254" y="344423"/>
                  </a:lnTo>
                  <a:lnTo>
                    <a:pt x="11938254" y="16763"/>
                  </a:lnTo>
                  <a:lnTo>
                    <a:pt x="11946636" y="16763"/>
                  </a:lnTo>
                </a:path>
              </a:pathLst>
            </a:custGeom>
            <a:ln w="12700">
              <a:solidFill>
                <a:srgbClr val="843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21">
            <a:extLst>
              <a:ext uri="{FF2B5EF4-FFF2-40B4-BE49-F238E27FC236}">
                <a16:creationId xmlns:a16="http://schemas.microsoft.com/office/drawing/2014/main" id="{8344427D-5F6D-F0CE-8232-23341CA7C6B1}"/>
              </a:ext>
            </a:extLst>
          </p:cNvPr>
          <p:cNvSpPr/>
          <p:nvPr/>
        </p:nvSpPr>
        <p:spPr>
          <a:xfrm>
            <a:off x="6249665" y="1330326"/>
            <a:ext cx="2440775" cy="403497"/>
          </a:xfrm>
          <a:custGeom>
            <a:avLst/>
            <a:gdLst/>
            <a:ahLst/>
            <a:cxnLst/>
            <a:rect l="l" t="t" r="r" b="b"/>
            <a:pathLst>
              <a:path w="3758565" h="771525">
                <a:moveTo>
                  <a:pt x="0" y="128524"/>
                </a:moveTo>
                <a:lnTo>
                  <a:pt x="10098" y="78491"/>
                </a:lnTo>
                <a:lnTo>
                  <a:pt x="37639" y="37639"/>
                </a:lnTo>
                <a:lnTo>
                  <a:pt x="78491" y="10098"/>
                </a:lnTo>
                <a:lnTo>
                  <a:pt x="128523" y="0"/>
                </a:lnTo>
                <a:lnTo>
                  <a:pt x="3629659" y="0"/>
                </a:lnTo>
                <a:lnTo>
                  <a:pt x="3679692" y="10098"/>
                </a:lnTo>
                <a:lnTo>
                  <a:pt x="3720544" y="37639"/>
                </a:lnTo>
                <a:lnTo>
                  <a:pt x="3748085" y="78491"/>
                </a:lnTo>
                <a:lnTo>
                  <a:pt x="3758183" y="128524"/>
                </a:lnTo>
                <a:lnTo>
                  <a:pt x="3758183" y="642620"/>
                </a:lnTo>
                <a:lnTo>
                  <a:pt x="3748085" y="692652"/>
                </a:lnTo>
                <a:lnTo>
                  <a:pt x="3720544" y="733504"/>
                </a:lnTo>
                <a:lnTo>
                  <a:pt x="3679692" y="761045"/>
                </a:lnTo>
                <a:lnTo>
                  <a:pt x="3629659" y="771143"/>
                </a:lnTo>
                <a:lnTo>
                  <a:pt x="128523" y="771143"/>
                </a:lnTo>
                <a:lnTo>
                  <a:pt x="78491" y="761045"/>
                </a:lnTo>
                <a:lnTo>
                  <a:pt x="37639" y="733504"/>
                </a:lnTo>
                <a:lnTo>
                  <a:pt x="10098" y="692652"/>
                </a:lnTo>
                <a:lnTo>
                  <a:pt x="0" y="642620"/>
                </a:lnTo>
                <a:lnTo>
                  <a:pt x="0" y="128524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pc="-5" dirty="0">
                <a:latin typeface="Arial Black" panose="020B0A04020102020204" pitchFamily="34" charset="0"/>
                <a:cs typeface="Microsoft JhengHei Light"/>
              </a:rPr>
              <a:t>8</a:t>
            </a:r>
            <a:r>
              <a:rPr lang="ru-RU" sz="1800" spc="-5" dirty="0">
                <a:latin typeface="Arial Black" panose="020B0A04020102020204" pitchFamily="34" charset="0"/>
                <a:cs typeface="Microsoft JhengHei Light"/>
              </a:rPr>
              <a:t>-9 классы</a:t>
            </a:r>
            <a:endParaRPr lang="ru-RU" sz="1800" dirty="0">
              <a:latin typeface="Arial Black" panose="020B0A04020102020204" pitchFamily="34" charset="0"/>
              <a:cs typeface="Microsoft JhengHei Light"/>
            </a:endParaRPr>
          </a:p>
        </p:txBody>
      </p:sp>
      <p:sp>
        <p:nvSpPr>
          <p:cNvPr id="71" name="object 21">
            <a:extLst>
              <a:ext uri="{FF2B5EF4-FFF2-40B4-BE49-F238E27FC236}">
                <a16:creationId xmlns:a16="http://schemas.microsoft.com/office/drawing/2014/main" id="{AB7AD35D-FCD7-A49E-2379-F7B3368558E2}"/>
              </a:ext>
            </a:extLst>
          </p:cNvPr>
          <p:cNvSpPr/>
          <p:nvPr/>
        </p:nvSpPr>
        <p:spPr>
          <a:xfrm>
            <a:off x="3319428" y="1312014"/>
            <a:ext cx="2440775" cy="415387"/>
          </a:xfrm>
          <a:custGeom>
            <a:avLst/>
            <a:gdLst/>
            <a:ahLst/>
            <a:cxnLst/>
            <a:rect l="l" t="t" r="r" b="b"/>
            <a:pathLst>
              <a:path w="3758565" h="771525">
                <a:moveTo>
                  <a:pt x="0" y="128524"/>
                </a:moveTo>
                <a:lnTo>
                  <a:pt x="10098" y="78491"/>
                </a:lnTo>
                <a:lnTo>
                  <a:pt x="37639" y="37639"/>
                </a:lnTo>
                <a:lnTo>
                  <a:pt x="78491" y="10098"/>
                </a:lnTo>
                <a:lnTo>
                  <a:pt x="128523" y="0"/>
                </a:lnTo>
                <a:lnTo>
                  <a:pt x="3629659" y="0"/>
                </a:lnTo>
                <a:lnTo>
                  <a:pt x="3679692" y="10098"/>
                </a:lnTo>
                <a:lnTo>
                  <a:pt x="3720544" y="37639"/>
                </a:lnTo>
                <a:lnTo>
                  <a:pt x="3748085" y="78491"/>
                </a:lnTo>
                <a:lnTo>
                  <a:pt x="3758183" y="128524"/>
                </a:lnTo>
                <a:lnTo>
                  <a:pt x="3758183" y="642620"/>
                </a:lnTo>
                <a:lnTo>
                  <a:pt x="3748085" y="692652"/>
                </a:lnTo>
                <a:lnTo>
                  <a:pt x="3720544" y="733504"/>
                </a:lnTo>
                <a:lnTo>
                  <a:pt x="3679692" y="761045"/>
                </a:lnTo>
                <a:lnTo>
                  <a:pt x="3629659" y="771143"/>
                </a:lnTo>
                <a:lnTo>
                  <a:pt x="128523" y="771143"/>
                </a:lnTo>
                <a:lnTo>
                  <a:pt x="78491" y="761045"/>
                </a:lnTo>
                <a:lnTo>
                  <a:pt x="37639" y="733504"/>
                </a:lnTo>
                <a:lnTo>
                  <a:pt x="10098" y="692652"/>
                </a:lnTo>
                <a:lnTo>
                  <a:pt x="0" y="642620"/>
                </a:lnTo>
                <a:lnTo>
                  <a:pt x="0" y="128524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800" spc="-5" dirty="0">
                <a:latin typeface="Arial Black" panose="020B0A04020102020204" pitchFamily="34" charset="0"/>
                <a:cs typeface="Microsoft JhengHei Light"/>
              </a:rPr>
              <a:t>5-7 классы</a:t>
            </a:r>
            <a:endParaRPr lang="ru-RU" sz="1800" dirty="0">
              <a:latin typeface="Arial Black" panose="020B0A04020102020204" pitchFamily="34" charset="0"/>
              <a:cs typeface="Microsoft JhengHei Light"/>
            </a:endParaRPr>
          </a:p>
        </p:txBody>
      </p:sp>
      <p:sp>
        <p:nvSpPr>
          <p:cNvPr id="73" name="object 37">
            <a:extLst>
              <a:ext uri="{FF2B5EF4-FFF2-40B4-BE49-F238E27FC236}">
                <a16:creationId xmlns:a16="http://schemas.microsoft.com/office/drawing/2014/main" id="{4263B4E2-5C08-2454-853F-E23DCB53A4F2}"/>
              </a:ext>
            </a:extLst>
          </p:cNvPr>
          <p:cNvSpPr/>
          <p:nvPr/>
        </p:nvSpPr>
        <p:spPr>
          <a:xfrm>
            <a:off x="3095687" y="2951836"/>
            <a:ext cx="2672991" cy="2723538"/>
          </a:xfrm>
          <a:custGeom>
            <a:avLst/>
            <a:gdLst/>
            <a:ahLst/>
            <a:cxnLst/>
            <a:rect l="l" t="t" r="r" b="b"/>
            <a:pathLst>
              <a:path w="3758565" h="771525">
                <a:moveTo>
                  <a:pt x="0" y="128524"/>
                </a:moveTo>
                <a:lnTo>
                  <a:pt x="10100" y="78491"/>
                </a:lnTo>
                <a:lnTo>
                  <a:pt x="37644" y="37639"/>
                </a:lnTo>
                <a:lnTo>
                  <a:pt x="78497" y="10098"/>
                </a:lnTo>
                <a:lnTo>
                  <a:pt x="128524" y="0"/>
                </a:lnTo>
                <a:lnTo>
                  <a:pt x="3629660" y="0"/>
                </a:lnTo>
                <a:lnTo>
                  <a:pt x="3679692" y="10098"/>
                </a:lnTo>
                <a:lnTo>
                  <a:pt x="3720544" y="37639"/>
                </a:lnTo>
                <a:lnTo>
                  <a:pt x="3748085" y="78491"/>
                </a:lnTo>
                <a:lnTo>
                  <a:pt x="3758184" y="128524"/>
                </a:lnTo>
                <a:lnTo>
                  <a:pt x="3758184" y="642620"/>
                </a:lnTo>
                <a:lnTo>
                  <a:pt x="3748085" y="692652"/>
                </a:lnTo>
                <a:lnTo>
                  <a:pt x="3720544" y="733504"/>
                </a:lnTo>
                <a:lnTo>
                  <a:pt x="3679692" y="761045"/>
                </a:lnTo>
                <a:lnTo>
                  <a:pt x="3629660" y="771144"/>
                </a:lnTo>
                <a:lnTo>
                  <a:pt x="128524" y="771144"/>
                </a:lnTo>
                <a:lnTo>
                  <a:pt x="78497" y="761045"/>
                </a:lnTo>
                <a:lnTo>
                  <a:pt x="37644" y="733504"/>
                </a:lnTo>
                <a:lnTo>
                  <a:pt x="10100" y="692652"/>
                </a:lnTo>
                <a:lnTo>
                  <a:pt x="0" y="642620"/>
                </a:lnTo>
                <a:lnTo>
                  <a:pt x="0" y="128524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35">
            <a:extLst>
              <a:ext uri="{FF2B5EF4-FFF2-40B4-BE49-F238E27FC236}">
                <a16:creationId xmlns:a16="http://schemas.microsoft.com/office/drawing/2014/main" id="{DCA008D7-C3A1-B952-C77B-7BB3324C2164}"/>
              </a:ext>
            </a:extLst>
          </p:cNvPr>
          <p:cNvSpPr txBox="1"/>
          <p:nvPr/>
        </p:nvSpPr>
        <p:spPr>
          <a:xfrm>
            <a:off x="6249665" y="3122907"/>
            <a:ext cx="2727198" cy="23923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0" indent="-228600" algn="just">
              <a:spcAft>
                <a:spcPts val="1000"/>
              </a:spcAft>
              <a:buFont typeface="+mj-lt"/>
              <a:buAutoNum type="arabicPeriod"/>
            </a:pPr>
            <a:r>
              <a:rPr lang="ru-RU" sz="105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уточнение образовательного запроса в ходе факультативных занятий, курсов по выбору; </a:t>
            </a:r>
          </a:p>
          <a:p>
            <a:pPr marL="228600" indent="-228600" algn="just">
              <a:spcAft>
                <a:spcPts val="1000"/>
              </a:spcAft>
              <a:buFont typeface="+mj-lt"/>
              <a:buAutoNum type="arabicPeriod"/>
            </a:pPr>
            <a:r>
              <a:rPr lang="ru-RU" sz="105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групповое и индивидуальное консультирование с целью выявления и формирования адекватного принятия решения о выборе профиля обучения; 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05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формирование образовательного запроса, соответствующего интересам и способностям, ценностным ориентациям</a:t>
            </a:r>
            <a:endParaRPr sz="1050" dirty="0">
              <a:latin typeface="Arial Black" panose="020B0A04020102020204" pitchFamily="34" charset="0"/>
              <a:cs typeface="Microsoft JhengHei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8972293" y="1073877"/>
            <a:ext cx="2946674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1945">
              <a:lnSpc>
                <a:spcPct val="100000"/>
              </a:lnSpc>
              <a:spcBef>
                <a:spcPts val="95"/>
              </a:spcBef>
            </a:pP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организационно-методическое</a:t>
            </a:r>
            <a:r>
              <a:rPr lang="ru-RU" sz="1600" spc="5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сопровождение</a:t>
            </a:r>
            <a:r>
              <a:rPr lang="ru-RU" sz="1600" spc="355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учебного </a:t>
            </a:r>
            <a:r>
              <a:rPr lang="ru-RU" sz="1600" spc="-335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процесса.</a:t>
            </a:r>
            <a:endParaRPr sz="1600" dirty="0">
              <a:latin typeface="Arial Black" panose="020B0A04020102020204" pitchFamily="34" charset="0"/>
              <a:cs typeface="Microsoft JhengHei Ligh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119" y="1216830"/>
            <a:ext cx="281608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r>
              <a:rPr lang="ru-RU" sz="1600" spc="-1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1600" spc="-25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spc="-1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1600" spc="-15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endParaRPr sz="1600" dirty="0">
              <a:latin typeface="Arial Black" panose="020B0A04020102020204" pitchFamily="34" charset="0"/>
              <a:cs typeface="Microsoft JhengHei Light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6231" y="1051303"/>
            <a:ext cx="3588036" cy="1064829"/>
            <a:chOff x="184404" y="1915283"/>
            <a:chExt cx="3588036" cy="654354"/>
          </a:xfrm>
        </p:grpSpPr>
        <p:sp>
          <p:nvSpPr>
            <p:cNvPr id="16" name="object 16"/>
            <p:cNvSpPr/>
            <p:nvPr/>
          </p:nvSpPr>
          <p:spPr>
            <a:xfrm>
              <a:off x="184404" y="1974444"/>
              <a:ext cx="2673118" cy="595193"/>
            </a:xfrm>
            <a:custGeom>
              <a:avLst/>
              <a:gdLst/>
              <a:ahLst/>
              <a:cxnLst/>
              <a:rect l="l" t="t" r="r" b="b"/>
              <a:pathLst>
                <a:path w="3758565" h="771525">
                  <a:moveTo>
                    <a:pt x="0" y="128524"/>
                  </a:moveTo>
                  <a:lnTo>
                    <a:pt x="10100" y="78491"/>
                  </a:lnTo>
                  <a:lnTo>
                    <a:pt x="37644" y="37639"/>
                  </a:lnTo>
                  <a:lnTo>
                    <a:pt x="78497" y="10098"/>
                  </a:lnTo>
                  <a:lnTo>
                    <a:pt x="128524" y="0"/>
                  </a:lnTo>
                  <a:lnTo>
                    <a:pt x="3629660" y="0"/>
                  </a:lnTo>
                  <a:lnTo>
                    <a:pt x="3679692" y="10098"/>
                  </a:lnTo>
                  <a:lnTo>
                    <a:pt x="3720544" y="37639"/>
                  </a:lnTo>
                  <a:lnTo>
                    <a:pt x="3748085" y="78491"/>
                  </a:lnTo>
                  <a:lnTo>
                    <a:pt x="3758184" y="128524"/>
                  </a:lnTo>
                  <a:lnTo>
                    <a:pt x="3758184" y="642620"/>
                  </a:lnTo>
                  <a:lnTo>
                    <a:pt x="3748085" y="692652"/>
                  </a:lnTo>
                  <a:lnTo>
                    <a:pt x="3720544" y="733504"/>
                  </a:lnTo>
                  <a:lnTo>
                    <a:pt x="3679692" y="761045"/>
                  </a:lnTo>
                  <a:lnTo>
                    <a:pt x="3629660" y="771143"/>
                  </a:lnTo>
                  <a:lnTo>
                    <a:pt x="128524" y="771143"/>
                  </a:lnTo>
                  <a:lnTo>
                    <a:pt x="78497" y="761045"/>
                  </a:lnTo>
                  <a:lnTo>
                    <a:pt x="37644" y="733504"/>
                  </a:lnTo>
                  <a:lnTo>
                    <a:pt x="10100" y="692652"/>
                  </a:lnTo>
                  <a:lnTo>
                    <a:pt x="0" y="642620"/>
                  </a:lnTo>
                  <a:lnTo>
                    <a:pt x="0" y="128524"/>
                  </a:lnTo>
                  <a:close/>
                </a:path>
              </a:pathLst>
            </a:custGeom>
            <a:ln w="127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01270" y="1915283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69">
                  <a:moveTo>
                    <a:pt x="235458" y="0"/>
                  </a:moveTo>
                  <a:lnTo>
                    <a:pt x="188002" y="4783"/>
                  </a:lnTo>
                  <a:lnTo>
                    <a:pt x="143803" y="18502"/>
                  </a:lnTo>
                  <a:lnTo>
                    <a:pt x="103807" y="40210"/>
                  </a:lnTo>
                  <a:lnTo>
                    <a:pt x="68960" y="68961"/>
                  </a:lnTo>
                  <a:lnTo>
                    <a:pt x="40210" y="103807"/>
                  </a:lnTo>
                  <a:lnTo>
                    <a:pt x="18502" y="143803"/>
                  </a:lnTo>
                  <a:lnTo>
                    <a:pt x="4783" y="188002"/>
                  </a:lnTo>
                  <a:lnTo>
                    <a:pt x="0" y="235458"/>
                  </a:lnTo>
                  <a:lnTo>
                    <a:pt x="4783" y="282913"/>
                  </a:lnTo>
                  <a:lnTo>
                    <a:pt x="18502" y="327112"/>
                  </a:lnTo>
                  <a:lnTo>
                    <a:pt x="40210" y="367108"/>
                  </a:lnTo>
                  <a:lnTo>
                    <a:pt x="68961" y="401955"/>
                  </a:lnTo>
                  <a:lnTo>
                    <a:pt x="103807" y="430705"/>
                  </a:lnTo>
                  <a:lnTo>
                    <a:pt x="143803" y="452413"/>
                  </a:lnTo>
                  <a:lnTo>
                    <a:pt x="188002" y="466132"/>
                  </a:lnTo>
                  <a:lnTo>
                    <a:pt x="235458" y="470916"/>
                  </a:lnTo>
                  <a:lnTo>
                    <a:pt x="282913" y="466132"/>
                  </a:lnTo>
                  <a:lnTo>
                    <a:pt x="327112" y="452413"/>
                  </a:lnTo>
                  <a:lnTo>
                    <a:pt x="367108" y="430705"/>
                  </a:lnTo>
                  <a:lnTo>
                    <a:pt x="401955" y="401955"/>
                  </a:lnTo>
                  <a:lnTo>
                    <a:pt x="430705" y="367108"/>
                  </a:lnTo>
                  <a:lnTo>
                    <a:pt x="452413" y="327112"/>
                  </a:lnTo>
                  <a:lnTo>
                    <a:pt x="466132" y="282913"/>
                  </a:lnTo>
                  <a:lnTo>
                    <a:pt x="470915" y="235458"/>
                  </a:lnTo>
                  <a:lnTo>
                    <a:pt x="466132" y="188002"/>
                  </a:lnTo>
                  <a:lnTo>
                    <a:pt x="452413" y="143803"/>
                  </a:lnTo>
                  <a:lnTo>
                    <a:pt x="430705" y="103807"/>
                  </a:lnTo>
                  <a:lnTo>
                    <a:pt x="401955" y="68960"/>
                  </a:lnTo>
                  <a:lnTo>
                    <a:pt x="367108" y="40210"/>
                  </a:lnTo>
                  <a:lnTo>
                    <a:pt x="327112" y="18502"/>
                  </a:lnTo>
                  <a:lnTo>
                    <a:pt x="282913" y="4783"/>
                  </a:lnTo>
                  <a:lnTo>
                    <a:pt x="235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/>
          <p:nvPr/>
        </p:nvSpPr>
        <p:spPr>
          <a:xfrm>
            <a:off x="5658498" y="2336379"/>
            <a:ext cx="460375" cy="459105"/>
          </a:xfrm>
          <a:custGeom>
            <a:avLst/>
            <a:gdLst/>
            <a:ahLst/>
            <a:cxnLst/>
            <a:rect l="l" t="t" r="r" b="b"/>
            <a:pathLst>
              <a:path w="460375" h="459104">
                <a:moveTo>
                  <a:pt x="345186" y="0"/>
                </a:moveTo>
                <a:lnTo>
                  <a:pt x="115062" y="0"/>
                </a:lnTo>
                <a:lnTo>
                  <a:pt x="115062" y="229362"/>
                </a:lnTo>
                <a:lnTo>
                  <a:pt x="0" y="229362"/>
                </a:lnTo>
                <a:lnTo>
                  <a:pt x="230124" y="458724"/>
                </a:lnTo>
                <a:lnTo>
                  <a:pt x="460248" y="229362"/>
                </a:lnTo>
                <a:lnTo>
                  <a:pt x="345186" y="229362"/>
                </a:lnTo>
                <a:lnTo>
                  <a:pt x="345186" y="0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03057" y="3896314"/>
            <a:ext cx="2477536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8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Координатор деятельности -  заместитель директора по воспитательной работе</a:t>
            </a:r>
            <a:endParaRPr sz="1400" dirty="0">
              <a:latin typeface="Arial Black" panose="020B0A04020102020204" pitchFamily="34" charset="0"/>
              <a:cs typeface="Microsoft JhengHei Ligh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43127" y="3896314"/>
            <a:ext cx="2515371" cy="19896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8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Классный руководитель</a:t>
            </a:r>
          </a:p>
          <a:p>
            <a:pPr algn="ctr">
              <a:spcAft>
                <a:spcPts val="1000"/>
              </a:spcAft>
            </a:pPr>
            <a:endParaRPr lang="ru-RU" sz="1800" b="1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ru-RU" sz="18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Учитель-предметник</a:t>
            </a:r>
            <a:r>
              <a:rPr lang="ru-RU" sz="18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spcAft>
                <a:spcPts val="1000"/>
              </a:spcAft>
              <a:buFont typeface="+mj-lt"/>
              <a:buAutoNum type="arabicPeriod"/>
            </a:pPr>
            <a:endParaRPr sz="1350" dirty="0">
              <a:latin typeface="Arial Black" panose="020B0A04020102020204" pitchFamily="34" charset="0"/>
              <a:cs typeface="Microsoft JhengHei Ligh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210672" y="4012784"/>
            <a:ext cx="2491180" cy="2538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spcBef>
                <a:spcPts val="95"/>
              </a:spcBef>
            </a:pPr>
            <a:r>
              <a:rPr lang="ru-RU" sz="18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Социальный педагог</a:t>
            </a:r>
          </a:p>
          <a:p>
            <a:pPr marL="12700" marR="5080" algn="ctr">
              <a:spcBef>
                <a:spcPts val="95"/>
              </a:spcBef>
            </a:pPr>
            <a:endParaRPr lang="ru-RU" sz="1800" b="1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12700" marR="5080" algn="ctr">
              <a:spcBef>
                <a:spcPts val="95"/>
              </a:spcBef>
            </a:pPr>
            <a:r>
              <a:rPr lang="ru-RU" sz="18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Школьный психолог</a:t>
            </a:r>
          </a:p>
          <a:p>
            <a:pPr marL="12700" marR="5080" algn="ctr">
              <a:spcBef>
                <a:spcPts val="95"/>
              </a:spcBef>
            </a:pPr>
            <a:endParaRPr lang="ru-RU" b="1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12700" marR="5080" algn="ctr">
              <a:spcBef>
                <a:spcPts val="95"/>
              </a:spcBef>
            </a:pPr>
            <a:r>
              <a:rPr lang="ru-RU" sz="18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Медицинский работник</a:t>
            </a:r>
          </a:p>
          <a:p>
            <a:pPr marL="12700" marR="5080" algn="ctr">
              <a:spcBef>
                <a:spcPts val="95"/>
              </a:spcBef>
            </a:pPr>
            <a:endParaRPr sz="1600" dirty="0">
              <a:latin typeface="Arial Black" panose="020B0A04020102020204" pitchFamily="34" charset="0"/>
              <a:cs typeface="Microsoft JhengHei Light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39863" y="3886200"/>
            <a:ext cx="2672991" cy="2723538"/>
          </a:xfrm>
          <a:custGeom>
            <a:avLst/>
            <a:gdLst/>
            <a:ahLst/>
            <a:cxnLst/>
            <a:rect l="l" t="t" r="r" b="b"/>
            <a:pathLst>
              <a:path w="3758565" h="771525">
                <a:moveTo>
                  <a:pt x="0" y="128524"/>
                </a:moveTo>
                <a:lnTo>
                  <a:pt x="10100" y="78491"/>
                </a:lnTo>
                <a:lnTo>
                  <a:pt x="37644" y="37639"/>
                </a:lnTo>
                <a:lnTo>
                  <a:pt x="78497" y="10098"/>
                </a:lnTo>
                <a:lnTo>
                  <a:pt x="128524" y="0"/>
                </a:lnTo>
                <a:lnTo>
                  <a:pt x="3629660" y="0"/>
                </a:lnTo>
                <a:lnTo>
                  <a:pt x="3679692" y="10098"/>
                </a:lnTo>
                <a:lnTo>
                  <a:pt x="3720544" y="37639"/>
                </a:lnTo>
                <a:lnTo>
                  <a:pt x="3748085" y="78491"/>
                </a:lnTo>
                <a:lnTo>
                  <a:pt x="3758184" y="128524"/>
                </a:lnTo>
                <a:lnTo>
                  <a:pt x="3758184" y="642620"/>
                </a:lnTo>
                <a:lnTo>
                  <a:pt x="3748085" y="692652"/>
                </a:lnTo>
                <a:lnTo>
                  <a:pt x="3720544" y="733504"/>
                </a:lnTo>
                <a:lnTo>
                  <a:pt x="3679692" y="761045"/>
                </a:lnTo>
                <a:lnTo>
                  <a:pt x="3629660" y="771144"/>
                </a:lnTo>
                <a:lnTo>
                  <a:pt x="128524" y="771144"/>
                </a:lnTo>
                <a:lnTo>
                  <a:pt x="78497" y="761045"/>
                </a:lnTo>
                <a:lnTo>
                  <a:pt x="37644" y="733504"/>
                </a:lnTo>
                <a:lnTo>
                  <a:pt x="10100" y="692652"/>
                </a:lnTo>
                <a:lnTo>
                  <a:pt x="0" y="642620"/>
                </a:lnTo>
                <a:lnTo>
                  <a:pt x="0" y="128524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96000" y="3878805"/>
            <a:ext cx="2979985" cy="2690187"/>
          </a:xfrm>
          <a:custGeom>
            <a:avLst/>
            <a:gdLst/>
            <a:ahLst/>
            <a:cxnLst/>
            <a:rect l="l" t="t" r="r" b="b"/>
            <a:pathLst>
              <a:path w="3758565" h="771525">
                <a:moveTo>
                  <a:pt x="0" y="128524"/>
                </a:moveTo>
                <a:lnTo>
                  <a:pt x="10098" y="78491"/>
                </a:lnTo>
                <a:lnTo>
                  <a:pt x="37639" y="37639"/>
                </a:lnTo>
                <a:lnTo>
                  <a:pt x="78491" y="10098"/>
                </a:lnTo>
                <a:lnTo>
                  <a:pt x="128523" y="0"/>
                </a:lnTo>
                <a:lnTo>
                  <a:pt x="3629659" y="0"/>
                </a:lnTo>
                <a:lnTo>
                  <a:pt x="3679692" y="10098"/>
                </a:lnTo>
                <a:lnTo>
                  <a:pt x="3720544" y="37639"/>
                </a:lnTo>
                <a:lnTo>
                  <a:pt x="3748085" y="78491"/>
                </a:lnTo>
                <a:lnTo>
                  <a:pt x="3758183" y="128524"/>
                </a:lnTo>
                <a:lnTo>
                  <a:pt x="3758183" y="642620"/>
                </a:lnTo>
                <a:lnTo>
                  <a:pt x="3748085" y="692652"/>
                </a:lnTo>
                <a:lnTo>
                  <a:pt x="3720544" y="733504"/>
                </a:lnTo>
                <a:lnTo>
                  <a:pt x="3679692" y="761045"/>
                </a:lnTo>
                <a:lnTo>
                  <a:pt x="3629659" y="771144"/>
                </a:lnTo>
                <a:lnTo>
                  <a:pt x="128523" y="771144"/>
                </a:lnTo>
                <a:lnTo>
                  <a:pt x="78491" y="761045"/>
                </a:lnTo>
                <a:lnTo>
                  <a:pt x="37639" y="733504"/>
                </a:lnTo>
                <a:lnTo>
                  <a:pt x="10098" y="692652"/>
                </a:lnTo>
                <a:lnTo>
                  <a:pt x="0" y="642620"/>
                </a:lnTo>
                <a:lnTo>
                  <a:pt x="0" y="128524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280662" y="3878805"/>
            <a:ext cx="2627537" cy="2690187"/>
          </a:xfrm>
          <a:custGeom>
            <a:avLst/>
            <a:gdLst/>
            <a:ahLst/>
            <a:cxnLst/>
            <a:rect l="l" t="t" r="r" b="b"/>
            <a:pathLst>
              <a:path w="3758565" h="771525">
                <a:moveTo>
                  <a:pt x="0" y="128524"/>
                </a:moveTo>
                <a:lnTo>
                  <a:pt x="10098" y="78491"/>
                </a:lnTo>
                <a:lnTo>
                  <a:pt x="37639" y="37639"/>
                </a:lnTo>
                <a:lnTo>
                  <a:pt x="78491" y="10098"/>
                </a:lnTo>
                <a:lnTo>
                  <a:pt x="128524" y="0"/>
                </a:lnTo>
                <a:lnTo>
                  <a:pt x="3629660" y="0"/>
                </a:lnTo>
                <a:lnTo>
                  <a:pt x="3679692" y="10098"/>
                </a:lnTo>
                <a:lnTo>
                  <a:pt x="3720544" y="37639"/>
                </a:lnTo>
                <a:lnTo>
                  <a:pt x="3748085" y="78491"/>
                </a:lnTo>
                <a:lnTo>
                  <a:pt x="3758184" y="128524"/>
                </a:lnTo>
                <a:lnTo>
                  <a:pt x="3758184" y="642620"/>
                </a:lnTo>
                <a:lnTo>
                  <a:pt x="3748085" y="692652"/>
                </a:lnTo>
                <a:lnTo>
                  <a:pt x="3720544" y="733504"/>
                </a:lnTo>
                <a:lnTo>
                  <a:pt x="3679692" y="761045"/>
                </a:lnTo>
                <a:lnTo>
                  <a:pt x="3629660" y="771144"/>
                </a:lnTo>
                <a:lnTo>
                  <a:pt x="128524" y="771144"/>
                </a:lnTo>
                <a:lnTo>
                  <a:pt x="78491" y="761045"/>
                </a:lnTo>
                <a:lnTo>
                  <a:pt x="37639" y="733504"/>
                </a:lnTo>
                <a:lnTo>
                  <a:pt x="10098" y="692652"/>
                </a:lnTo>
                <a:lnTo>
                  <a:pt x="0" y="642620"/>
                </a:lnTo>
                <a:lnTo>
                  <a:pt x="0" y="128524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8D2D931-C941-1385-366B-5D9E74850B5F}"/>
              </a:ext>
            </a:extLst>
          </p:cNvPr>
          <p:cNvSpPr txBox="1"/>
          <p:nvPr/>
        </p:nvSpPr>
        <p:spPr>
          <a:xfrm>
            <a:off x="139863" y="570198"/>
            <a:ext cx="1098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BC59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BC5908"/>
                </a:solidFill>
                <a:latin typeface="Arial Black" panose="020B0A04020102020204" pitchFamily="34" charset="0"/>
                <a:cs typeface="Times New Roman" pitchFamily="18" charset="0"/>
              </a:rPr>
              <a:t>Основные направления работы предпрофильной подготовки</a:t>
            </a:r>
            <a:endParaRPr lang="ru-RU" sz="2400" dirty="0">
              <a:solidFill>
                <a:srgbClr val="BC5908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44" name="object 15">
            <a:extLst>
              <a:ext uri="{FF2B5EF4-FFF2-40B4-BE49-F238E27FC236}">
                <a16:creationId xmlns:a16="http://schemas.microsoft.com/office/drawing/2014/main" id="{23788F4B-BD44-6AFC-82C2-84516FCC76D3}"/>
              </a:ext>
            </a:extLst>
          </p:cNvPr>
          <p:cNvGrpSpPr/>
          <p:nvPr/>
        </p:nvGrpSpPr>
        <p:grpSpPr>
          <a:xfrm>
            <a:off x="123355" y="906728"/>
            <a:ext cx="11946890" cy="1258065"/>
            <a:chOff x="89915" y="1915283"/>
            <a:chExt cx="11946890" cy="1258065"/>
          </a:xfrm>
        </p:grpSpPr>
        <p:sp>
          <p:nvSpPr>
            <p:cNvPr id="51" name="object 22">
              <a:extLst>
                <a:ext uri="{FF2B5EF4-FFF2-40B4-BE49-F238E27FC236}">
                  <a16:creationId xmlns:a16="http://schemas.microsoft.com/office/drawing/2014/main" id="{81CEC02B-FDB6-0CCC-A4BC-419F9DC5E120}"/>
                </a:ext>
              </a:extLst>
            </p:cNvPr>
            <p:cNvSpPr/>
            <p:nvPr/>
          </p:nvSpPr>
          <p:spPr>
            <a:xfrm>
              <a:off x="3301270" y="1915283"/>
              <a:ext cx="471170" cy="471170"/>
            </a:xfrm>
            <a:custGeom>
              <a:avLst/>
              <a:gdLst/>
              <a:ahLst/>
              <a:cxnLst/>
              <a:rect l="l" t="t" r="r" b="b"/>
              <a:pathLst>
                <a:path w="471170" h="471169">
                  <a:moveTo>
                    <a:pt x="235458" y="0"/>
                  </a:moveTo>
                  <a:lnTo>
                    <a:pt x="188002" y="4783"/>
                  </a:lnTo>
                  <a:lnTo>
                    <a:pt x="143803" y="18502"/>
                  </a:lnTo>
                  <a:lnTo>
                    <a:pt x="103807" y="40210"/>
                  </a:lnTo>
                  <a:lnTo>
                    <a:pt x="68960" y="68961"/>
                  </a:lnTo>
                  <a:lnTo>
                    <a:pt x="40210" y="103807"/>
                  </a:lnTo>
                  <a:lnTo>
                    <a:pt x="18502" y="143803"/>
                  </a:lnTo>
                  <a:lnTo>
                    <a:pt x="4783" y="188002"/>
                  </a:lnTo>
                  <a:lnTo>
                    <a:pt x="0" y="235458"/>
                  </a:lnTo>
                  <a:lnTo>
                    <a:pt x="4783" y="282913"/>
                  </a:lnTo>
                  <a:lnTo>
                    <a:pt x="18502" y="327112"/>
                  </a:lnTo>
                  <a:lnTo>
                    <a:pt x="40210" y="367108"/>
                  </a:lnTo>
                  <a:lnTo>
                    <a:pt x="68961" y="401955"/>
                  </a:lnTo>
                  <a:lnTo>
                    <a:pt x="103807" y="430705"/>
                  </a:lnTo>
                  <a:lnTo>
                    <a:pt x="143803" y="452413"/>
                  </a:lnTo>
                  <a:lnTo>
                    <a:pt x="188002" y="466132"/>
                  </a:lnTo>
                  <a:lnTo>
                    <a:pt x="235458" y="470916"/>
                  </a:lnTo>
                  <a:lnTo>
                    <a:pt x="282913" y="466132"/>
                  </a:lnTo>
                  <a:lnTo>
                    <a:pt x="327112" y="452413"/>
                  </a:lnTo>
                  <a:lnTo>
                    <a:pt x="367108" y="430705"/>
                  </a:lnTo>
                  <a:lnTo>
                    <a:pt x="401955" y="401955"/>
                  </a:lnTo>
                  <a:lnTo>
                    <a:pt x="430705" y="367108"/>
                  </a:lnTo>
                  <a:lnTo>
                    <a:pt x="452413" y="327112"/>
                  </a:lnTo>
                  <a:lnTo>
                    <a:pt x="466132" y="282913"/>
                  </a:lnTo>
                  <a:lnTo>
                    <a:pt x="470915" y="235458"/>
                  </a:lnTo>
                  <a:lnTo>
                    <a:pt x="466132" y="188002"/>
                  </a:lnTo>
                  <a:lnTo>
                    <a:pt x="452413" y="143803"/>
                  </a:lnTo>
                  <a:lnTo>
                    <a:pt x="430705" y="103807"/>
                  </a:lnTo>
                  <a:lnTo>
                    <a:pt x="401955" y="68960"/>
                  </a:lnTo>
                  <a:lnTo>
                    <a:pt x="367108" y="40210"/>
                  </a:lnTo>
                  <a:lnTo>
                    <a:pt x="327112" y="18502"/>
                  </a:lnTo>
                  <a:lnTo>
                    <a:pt x="282913" y="4783"/>
                  </a:lnTo>
                  <a:lnTo>
                    <a:pt x="2354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26">
              <a:extLst>
                <a:ext uri="{FF2B5EF4-FFF2-40B4-BE49-F238E27FC236}">
                  <a16:creationId xmlns:a16="http://schemas.microsoft.com/office/drawing/2014/main" id="{8BB5C35E-9B07-8BD1-8FB1-AA5E6C2895D3}"/>
                </a:ext>
              </a:extLst>
            </p:cNvPr>
            <p:cNvSpPr/>
            <p:nvPr/>
          </p:nvSpPr>
          <p:spPr>
            <a:xfrm>
              <a:off x="9071130" y="2090742"/>
              <a:ext cx="2705940" cy="1022487"/>
            </a:xfrm>
            <a:custGeom>
              <a:avLst/>
              <a:gdLst/>
              <a:ahLst/>
              <a:cxnLst/>
              <a:rect l="l" t="t" r="r" b="b"/>
              <a:pathLst>
                <a:path w="3758565" h="1077595">
                  <a:moveTo>
                    <a:pt x="0" y="179577"/>
                  </a:moveTo>
                  <a:lnTo>
                    <a:pt x="6414" y="131835"/>
                  </a:lnTo>
                  <a:lnTo>
                    <a:pt x="24515" y="88937"/>
                  </a:lnTo>
                  <a:lnTo>
                    <a:pt x="52593" y="52593"/>
                  </a:lnTo>
                  <a:lnTo>
                    <a:pt x="88937" y="24515"/>
                  </a:lnTo>
                  <a:lnTo>
                    <a:pt x="131835" y="6414"/>
                  </a:lnTo>
                  <a:lnTo>
                    <a:pt x="179577" y="0"/>
                  </a:lnTo>
                  <a:lnTo>
                    <a:pt x="3578606" y="0"/>
                  </a:lnTo>
                  <a:lnTo>
                    <a:pt x="3626348" y="6414"/>
                  </a:lnTo>
                  <a:lnTo>
                    <a:pt x="3669246" y="24515"/>
                  </a:lnTo>
                  <a:lnTo>
                    <a:pt x="3705590" y="52593"/>
                  </a:lnTo>
                  <a:lnTo>
                    <a:pt x="3733668" y="88937"/>
                  </a:lnTo>
                  <a:lnTo>
                    <a:pt x="3751769" y="131835"/>
                  </a:lnTo>
                  <a:lnTo>
                    <a:pt x="3758184" y="179577"/>
                  </a:lnTo>
                  <a:lnTo>
                    <a:pt x="3758184" y="897889"/>
                  </a:lnTo>
                  <a:lnTo>
                    <a:pt x="3751769" y="945632"/>
                  </a:lnTo>
                  <a:lnTo>
                    <a:pt x="3733668" y="988530"/>
                  </a:lnTo>
                  <a:lnTo>
                    <a:pt x="3705590" y="1024874"/>
                  </a:lnTo>
                  <a:lnTo>
                    <a:pt x="3669246" y="1052952"/>
                  </a:lnTo>
                  <a:lnTo>
                    <a:pt x="3626348" y="1071053"/>
                  </a:lnTo>
                  <a:lnTo>
                    <a:pt x="3578606" y="1077467"/>
                  </a:lnTo>
                  <a:lnTo>
                    <a:pt x="179577" y="1077467"/>
                  </a:lnTo>
                  <a:lnTo>
                    <a:pt x="131835" y="1071053"/>
                  </a:lnTo>
                  <a:lnTo>
                    <a:pt x="88937" y="1052952"/>
                  </a:lnTo>
                  <a:lnTo>
                    <a:pt x="52593" y="1024874"/>
                  </a:lnTo>
                  <a:lnTo>
                    <a:pt x="24515" y="988530"/>
                  </a:lnTo>
                  <a:lnTo>
                    <a:pt x="6414" y="945632"/>
                  </a:lnTo>
                  <a:lnTo>
                    <a:pt x="0" y="897889"/>
                  </a:lnTo>
                  <a:lnTo>
                    <a:pt x="0" y="179577"/>
                  </a:lnTo>
                  <a:close/>
                </a:path>
              </a:pathLst>
            </a:custGeom>
            <a:ln w="12700">
              <a:solidFill>
                <a:srgbClr val="C55A1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31">
              <a:extLst>
                <a:ext uri="{FF2B5EF4-FFF2-40B4-BE49-F238E27FC236}">
                  <a16:creationId xmlns:a16="http://schemas.microsoft.com/office/drawing/2014/main" id="{0DBEFA41-AE0C-25D8-7FCF-E93105CCC76B}"/>
                </a:ext>
              </a:extLst>
            </p:cNvPr>
            <p:cNvSpPr/>
            <p:nvPr/>
          </p:nvSpPr>
          <p:spPr>
            <a:xfrm>
              <a:off x="89915" y="2828543"/>
              <a:ext cx="11946890" cy="344805"/>
            </a:xfrm>
            <a:custGeom>
              <a:avLst/>
              <a:gdLst/>
              <a:ahLst/>
              <a:cxnLst/>
              <a:rect l="l" t="t" r="r" b="b"/>
              <a:pathLst>
                <a:path w="11946890" h="344805">
                  <a:moveTo>
                    <a:pt x="0" y="0"/>
                  </a:moveTo>
                  <a:lnTo>
                    <a:pt x="0" y="344423"/>
                  </a:lnTo>
                  <a:lnTo>
                    <a:pt x="11938254" y="344423"/>
                  </a:lnTo>
                  <a:lnTo>
                    <a:pt x="11938254" y="16763"/>
                  </a:lnTo>
                  <a:lnTo>
                    <a:pt x="11946636" y="16763"/>
                  </a:lnTo>
                </a:path>
              </a:pathLst>
            </a:custGeom>
            <a:ln w="12700">
              <a:solidFill>
                <a:srgbClr val="843B0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21">
            <a:extLst>
              <a:ext uri="{FF2B5EF4-FFF2-40B4-BE49-F238E27FC236}">
                <a16:creationId xmlns:a16="http://schemas.microsoft.com/office/drawing/2014/main" id="{8344427D-5F6D-F0CE-8232-23341CA7C6B1}"/>
              </a:ext>
            </a:extLst>
          </p:cNvPr>
          <p:cNvSpPr/>
          <p:nvPr/>
        </p:nvSpPr>
        <p:spPr>
          <a:xfrm>
            <a:off x="6096001" y="1182626"/>
            <a:ext cx="2946674" cy="933508"/>
          </a:xfrm>
          <a:custGeom>
            <a:avLst/>
            <a:gdLst/>
            <a:ahLst/>
            <a:cxnLst/>
            <a:rect l="l" t="t" r="r" b="b"/>
            <a:pathLst>
              <a:path w="3758565" h="771525">
                <a:moveTo>
                  <a:pt x="0" y="128524"/>
                </a:moveTo>
                <a:lnTo>
                  <a:pt x="10098" y="78491"/>
                </a:lnTo>
                <a:lnTo>
                  <a:pt x="37639" y="37639"/>
                </a:lnTo>
                <a:lnTo>
                  <a:pt x="78491" y="10098"/>
                </a:lnTo>
                <a:lnTo>
                  <a:pt x="128523" y="0"/>
                </a:lnTo>
                <a:lnTo>
                  <a:pt x="3629659" y="0"/>
                </a:lnTo>
                <a:lnTo>
                  <a:pt x="3679692" y="10098"/>
                </a:lnTo>
                <a:lnTo>
                  <a:pt x="3720544" y="37639"/>
                </a:lnTo>
                <a:lnTo>
                  <a:pt x="3748085" y="78491"/>
                </a:lnTo>
                <a:lnTo>
                  <a:pt x="3758183" y="128524"/>
                </a:lnTo>
                <a:lnTo>
                  <a:pt x="3758183" y="642620"/>
                </a:lnTo>
                <a:lnTo>
                  <a:pt x="3748085" y="692652"/>
                </a:lnTo>
                <a:lnTo>
                  <a:pt x="3720544" y="733504"/>
                </a:lnTo>
                <a:lnTo>
                  <a:pt x="3679692" y="761045"/>
                </a:lnTo>
                <a:lnTo>
                  <a:pt x="3629659" y="771143"/>
                </a:lnTo>
                <a:lnTo>
                  <a:pt x="128523" y="771143"/>
                </a:lnTo>
                <a:lnTo>
                  <a:pt x="78491" y="761045"/>
                </a:lnTo>
                <a:lnTo>
                  <a:pt x="37639" y="733504"/>
                </a:lnTo>
                <a:lnTo>
                  <a:pt x="10098" y="692652"/>
                </a:lnTo>
                <a:lnTo>
                  <a:pt x="0" y="642620"/>
                </a:lnTo>
                <a:lnTo>
                  <a:pt x="0" y="128524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pPr lvl="0" algn="ctr">
              <a:spcAft>
                <a:spcPts val="1000"/>
              </a:spcAft>
              <a:buSzPts val="1400"/>
              <a:tabLst>
                <a:tab pos="1009015" algn="l"/>
              </a:tabLst>
            </a:pPr>
            <a:r>
              <a:rPr lang="ru-RU" sz="1500" dirty="0"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психолого-педагогическое</a:t>
            </a:r>
            <a:r>
              <a:rPr lang="ru-RU" sz="1500" spc="5" dirty="0"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500" dirty="0"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сопровождение</a:t>
            </a:r>
            <a:r>
              <a:rPr lang="ru-RU" sz="1500" spc="5" dirty="0"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500" dirty="0"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образовательного</a:t>
            </a:r>
            <a:r>
              <a:rPr lang="ru-RU" sz="1500" spc="5" dirty="0"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500" dirty="0">
                <a:effectLst/>
                <a:latin typeface="Arial Black" panose="020B0A0402010202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процесса</a:t>
            </a:r>
            <a:endParaRPr lang="ru-RU" sz="15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Symbol" panose="05050102010706020507" pitchFamily="18" charset="2"/>
            </a:endParaRPr>
          </a:p>
        </p:txBody>
      </p:sp>
      <p:sp>
        <p:nvSpPr>
          <p:cNvPr id="71" name="object 21">
            <a:extLst>
              <a:ext uri="{FF2B5EF4-FFF2-40B4-BE49-F238E27FC236}">
                <a16:creationId xmlns:a16="http://schemas.microsoft.com/office/drawing/2014/main" id="{AB7AD35D-FCD7-A49E-2379-F7B3368558E2}"/>
              </a:ext>
            </a:extLst>
          </p:cNvPr>
          <p:cNvSpPr/>
          <p:nvPr/>
        </p:nvSpPr>
        <p:spPr>
          <a:xfrm>
            <a:off x="3319848" y="1203450"/>
            <a:ext cx="2440775" cy="912249"/>
          </a:xfrm>
          <a:custGeom>
            <a:avLst/>
            <a:gdLst/>
            <a:ahLst/>
            <a:cxnLst/>
            <a:rect l="l" t="t" r="r" b="b"/>
            <a:pathLst>
              <a:path w="3758565" h="771525">
                <a:moveTo>
                  <a:pt x="0" y="128524"/>
                </a:moveTo>
                <a:lnTo>
                  <a:pt x="10098" y="78491"/>
                </a:lnTo>
                <a:lnTo>
                  <a:pt x="37639" y="37639"/>
                </a:lnTo>
                <a:lnTo>
                  <a:pt x="78491" y="10098"/>
                </a:lnTo>
                <a:lnTo>
                  <a:pt x="128523" y="0"/>
                </a:lnTo>
                <a:lnTo>
                  <a:pt x="3629659" y="0"/>
                </a:lnTo>
                <a:lnTo>
                  <a:pt x="3679692" y="10098"/>
                </a:lnTo>
                <a:lnTo>
                  <a:pt x="3720544" y="37639"/>
                </a:lnTo>
                <a:lnTo>
                  <a:pt x="3748085" y="78491"/>
                </a:lnTo>
                <a:lnTo>
                  <a:pt x="3758183" y="128524"/>
                </a:lnTo>
                <a:lnTo>
                  <a:pt x="3758183" y="642620"/>
                </a:lnTo>
                <a:lnTo>
                  <a:pt x="3748085" y="692652"/>
                </a:lnTo>
                <a:lnTo>
                  <a:pt x="3720544" y="733504"/>
                </a:lnTo>
                <a:lnTo>
                  <a:pt x="3679692" y="761045"/>
                </a:lnTo>
                <a:lnTo>
                  <a:pt x="3629659" y="771143"/>
                </a:lnTo>
                <a:lnTo>
                  <a:pt x="128523" y="771143"/>
                </a:lnTo>
                <a:lnTo>
                  <a:pt x="78491" y="761045"/>
                </a:lnTo>
                <a:lnTo>
                  <a:pt x="37639" y="733504"/>
                </a:lnTo>
                <a:lnTo>
                  <a:pt x="10098" y="692652"/>
                </a:lnTo>
                <a:lnTo>
                  <a:pt x="0" y="642620"/>
                </a:lnTo>
                <a:lnTo>
                  <a:pt x="0" y="128524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предпрофильные</a:t>
            </a:r>
            <a:r>
              <a:rPr lang="ru-RU" sz="1600" spc="-3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курсы</a:t>
            </a:r>
            <a:r>
              <a:rPr lang="ru-RU" sz="1600" spc="-1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z="1600" spc="-2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1600" dirty="0">
              <a:latin typeface="Arial Black" panose="020B0A04020102020204" pitchFamily="34" charset="0"/>
              <a:cs typeface="Microsoft JhengHei Light"/>
            </a:endParaRPr>
          </a:p>
        </p:txBody>
      </p:sp>
      <p:sp>
        <p:nvSpPr>
          <p:cNvPr id="73" name="object 37">
            <a:extLst>
              <a:ext uri="{FF2B5EF4-FFF2-40B4-BE49-F238E27FC236}">
                <a16:creationId xmlns:a16="http://schemas.microsoft.com/office/drawing/2014/main" id="{4263B4E2-5C08-2454-853F-E23DCB53A4F2}"/>
              </a:ext>
            </a:extLst>
          </p:cNvPr>
          <p:cNvSpPr/>
          <p:nvPr/>
        </p:nvSpPr>
        <p:spPr>
          <a:xfrm>
            <a:off x="3082311" y="3886200"/>
            <a:ext cx="2672991" cy="2723538"/>
          </a:xfrm>
          <a:custGeom>
            <a:avLst/>
            <a:gdLst/>
            <a:ahLst/>
            <a:cxnLst/>
            <a:rect l="l" t="t" r="r" b="b"/>
            <a:pathLst>
              <a:path w="3758565" h="771525">
                <a:moveTo>
                  <a:pt x="0" y="128524"/>
                </a:moveTo>
                <a:lnTo>
                  <a:pt x="10100" y="78491"/>
                </a:lnTo>
                <a:lnTo>
                  <a:pt x="37644" y="37639"/>
                </a:lnTo>
                <a:lnTo>
                  <a:pt x="78497" y="10098"/>
                </a:lnTo>
                <a:lnTo>
                  <a:pt x="128524" y="0"/>
                </a:lnTo>
                <a:lnTo>
                  <a:pt x="3629660" y="0"/>
                </a:lnTo>
                <a:lnTo>
                  <a:pt x="3679692" y="10098"/>
                </a:lnTo>
                <a:lnTo>
                  <a:pt x="3720544" y="37639"/>
                </a:lnTo>
                <a:lnTo>
                  <a:pt x="3748085" y="78491"/>
                </a:lnTo>
                <a:lnTo>
                  <a:pt x="3758184" y="128524"/>
                </a:lnTo>
                <a:lnTo>
                  <a:pt x="3758184" y="642620"/>
                </a:lnTo>
                <a:lnTo>
                  <a:pt x="3748085" y="692652"/>
                </a:lnTo>
                <a:lnTo>
                  <a:pt x="3720544" y="733504"/>
                </a:lnTo>
                <a:lnTo>
                  <a:pt x="3679692" y="761045"/>
                </a:lnTo>
                <a:lnTo>
                  <a:pt x="3629660" y="771144"/>
                </a:lnTo>
                <a:lnTo>
                  <a:pt x="128524" y="771144"/>
                </a:lnTo>
                <a:lnTo>
                  <a:pt x="78497" y="761045"/>
                </a:lnTo>
                <a:lnTo>
                  <a:pt x="37644" y="733504"/>
                </a:lnTo>
                <a:lnTo>
                  <a:pt x="10100" y="692652"/>
                </a:lnTo>
                <a:lnTo>
                  <a:pt x="0" y="642620"/>
                </a:lnTo>
                <a:lnTo>
                  <a:pt x="0" y="128524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35">
            <a:extLst>
              <a:ext uri="{FF2B5EF4-FFF2-40B4-BE49-F238E27FC236}">
                <a16:creationId xmlns:a16="http://schemas.microsoft.com/office/drawing/2014/main" id="{DCA008D7-C3A1-B952-C77B-7BB3324C2164}"/>
              </a:ext>
            </a:extLst>
          </p:cNvPr>
          <p:cNvSpPr txBox="1"/>
          <p:nvPr/>
        </p:nvSpPr>
        <p:spPr>
          <a:xfrm>
            <a:off x="6245095" y="4014295"/>
            <a:ext cx="2727198" cy="579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8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Библиотекарь</a:t>
            </a:r>
          </a:p>
          <a:p>
            <a:pPr algn="just">
              <a:spcAft>
                <a:spcPts val="1000"/>
              </a:spcAft>
            </a:pPr>
            <a:endParaRPr sz="1050" dirty="0">
              <a:latin typeface="Arial Black" panose="020B0A04020102020204" pitchFamily="34" charset="0"/>
              <a:cs typeface="Microsoft JhengHei Light"/>
            </a:endParaRPr>
          </a:p>
        </p:txBody>
      </p:sp>
      <p:grpSp>
        <p:nvGrpSpPr>
          <p:cNvPr id="2" name="object 3">
            <a:extLst>
              <a:ext uri="{FF2B5EF4-FFF2-40B4-BE49-F238E27FC236}">
                <a16:creationId xmlns:a16="http://schemas.microsoft.com/office/drawing/2014/main" id="{47DF9F27-F8BD-B1E3-09EE-E62028D1314B}"/>
              </a:ext>
            </a:extLst>
          </p:cNvPr>
          <p:cNvGrpSpPr/>
          <p:nvPr/>
        </p:nvGrpSpPr>
        <p:grpSpPr>
          <a:xfrm>
            <a:off x="11120373" y="0"/>
            <a:ext cx="1071880" cy="884555"/>
            <a:chOff x="11120373" y="0"/>
            <a:chExt cx="1071880" cy="884555"/>
          </a:xfrm>
        </p:grpSpPr>
        <p:pic>
          <p:nvPicPr>
            <p:cNvPr id="3" name="object 4">
              <a:extLst>
                <a:ext uri="{FF2B5EF4-FFF2-40B4-BE49-F238E27FC236}">
                  <a16:creationId xmlns:a16="http://schemas.microsoft.com/office/drawing/2014/main" id="{738AE2D5-98E2-89CD-A2D2-2F0B1750D1F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36928" y="209471"/>
              <a:ext cx="876942" cy="537340"/>
            </a:xfrm>
            <a:prstGeom prst="rect">
              <a:avLst/>
            </a:prstGeom>
          </p:spPr>
        </p:pic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142A601F-46DC-C235-F2BA-8E1718AD57F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0373" y="0"/>
              <a:ext cx="1071626" cy="884174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8D211BF-6A41-A446-55CD-A56ED2F0F077}"/>
              </a:ext>
            </a:extLst>
          </p:cNvPr>
          <p:cNvSpPr txBox="1"/>
          <p:nvPr/>
        </p:nvSpPr>
        <p:spPr>
          <a:xfrm>
            <a:off x="265047" y="2850124"/>
            <a:ext cx="10980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BC5908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Структура деятельности педагогического коллектива по проведению профориентационной работы в школе</a:t>
            </a:r>
            <a:endParaRPr lang="ru-RU" sz="2400" dirty="0">
              <a:solidFill>
                <a:srgbClr val="BC5908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823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1094231" y="1446035"/>
            <a:ext cx="10598150" cy="853439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algn="just" eaLnBrk="1" hangingPunct="1">
              <a:buNone/>
            </a:pPr>
            <a:r>
              <a:rPr lang="ru-RU" sz="18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Ежегодный мониторинг, включающий в себя исследование сформированности универсальных учебных действий, сферы профессиональных интересов</a:t>
            </a:r>
          </a:p>
          <a:p>
            <a:pPr algn="just" eaLnBrk="1" hangingPunct="1">
              <a:buNone/>
            </a:pP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Использовалась методика Л. </a:t>
            </a:r>
            <a:r>
              <a:rPr lang="ru-RU" sz="14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Йовайши</a:t>
            </a: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в модификации Г. </a:t>
            </a:r>
            <a:r>
              <a:rPr lang="ru-RU" sz="14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Резапкиной</a:t>
            </a:r>
            <a:r>
              <a:rPr sz="1600" spc="-5" dirty="0">
                <a:latin typeface="Microsoft JhengHei Light"/>
                <a:cs typeface="Microsoft JhengHei Light"/>
              </a:rPr>
              <a:t>	.</a:t>
            </a:r>
            <a:endParaRPr sz="1600" dirty="0">
              <a:latin typeface="Microsoft JhengHei Light"/>
              <a:cs typeface="Microsoft JhengHei Ligh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46759" y="1577339"/>
            <a:ext cx="234950" cy="234950"/>
            <a:chOff x="746759" y="1577339"/>
            <a:chExt cx="234950" cy="234950"/>
          </a:xfrm>
        </p:grpSpPr>
        <p:sp>
          <p:nvSpPr>
            <p:cNvPr id="20" name="object 20"/>
            <p:cNvSpPr/>
            <p:nvPr/>
          </p:nvSpPr>
          <p:spPr>
            <a:xfrm>
              <a:off x="746759" y="1577339"/>
              <a:ext cx="113030" cy="234950"/>
            </a:xfrm>
            <a:custGeom>
              <a:avLst/>
              <a:gdLst/>
              <a:ahLst/>
              <a:cxnLst/>
              <a:rect l="l" t="t" r="r" b="b"/>
              <a:pathLst>
                <a:path w="113030" h="234950">
                  <a:moveTo>
                    <a:pt x="0" y="234696"/>
                  </a:moveTo>
                  <a:lnTo>
                    <a:pt x="112776" y="234696"/>
                  </a:lnTo>
                  <a:lnTo>
                    <a:pt x="11277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59535" y="1577339"/>
              <a:ext cx="121920" cy="234950"/>
            </a:xfrm>
            <a:custGeom>
              <a:avLst/>
              <a:gdLst/>
              <a:ahLst/>
              <a:cxnLst/>
              <a:rect l="l" t="t" r="r" b="b"/>
              <a:pathLst>
                <a:path w="121919" h="234950">
                  <a:moveTo>
                    <a:pt x="121919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121919" y="234696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" name="object 3">
            <a:extLst>
              <a:ext uri="{FF2B5EF4-FFF2-40B4-BE49-F238E27FC236}">
                <a16:creationId xmlns:a16="http://schemas.microsoft.com/office/drawing/2014/main" id="{01AE33E8-19B9-B809-D0D0-B3DA17BB1678}"/>
              </a:ext>
            </a:extLst>
          </p:cNvPr>
          <p:cNvGrpSpPr/>
          <p:nvPr/>
        </p:nvGrpSpPr>
        <p:grpSpPr>
          <a:xfrm>
            <a:off x="11135360" y="0"/>
            <a:ext cx="1056640" cy="884555"/>
            <a:chOff x="11135614" y="0"/>
            <a:chExt cx="1056640" cy="884555"/>
          </a:xfrm>
        </p:grpSpPr>
        <p:pic>
          <p:nvPicPr>
            <p:cNvPr id="5" name="object 4">
              <a:extLst>
                <a:ext uri="{FF2B5EF4-FFF2-40B4-BE49-F238E27FC236}">
                  <a16:creationId xmlns:a16="http://schemas.microsoft.com/office/drawing/2014/main" id="{2E32B864-B89F-BAAF-54E8-49A25F0A7E4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1696" y="209471"/>
              <a:ext cx="848668" cy="537340"/>
            </a:xfrm>
            <a:prstGeom prst="rect">
              <a:avLst/>
            </a:prstGeom>
          </p:spPr>
        </p:pic>
        <p:pic>
          <p:nvPicPr>
            <p:cNvPr id="6" name="object 5">
              <a:extLst>
                <a:ext uri="{FF2B5EF4-FFF2-40B4-BE49-F238E27FC236}">
                  <a16:creationId xmlns:a16="http://schemas.microsoft.com/office/drawing/2014/main" id="{FB9754FE-FC93-AE61-09B5-317038D8E4E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5614" y="0"/>
              <a:ext cx="1056385" cy="88417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D59B90E-C334-9CB4-EF9A-8DEE084FB98D}"/>
              </a:ext>
            </a:extLst>
          </p:cNvPr>
          <p:cNvSpPr txBox="1"/>
          <p:nvPr/>
        </p:nvSpPr>
        <p:spPr>
          <a:xfrm>
            <a:off x="958595" y="941159"/>
            <a:ext cx="109595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800" b="1" dirty="0">
                <a:solidFill>
                  <a:srgbClr val="BC59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b="1" dirty="0">
                <a:solidFill>
                  <a:srgbClr val="BC5908"/>
                </a:solidFill>
                <a:latin typeface="Arial Black" panose="020B0A04020102020204" pitchFamily="34" charset="0"/>
                <a:cs typeface="Times New Roman" pitchFamily="18" charset="0"/>
              </a:rPr>
              <a:t>ОСНОВНЫЕ КРИТЕРИИ ИЗМЕРЕНИЯ И КАЧЕСТВА ИННОВАЦИИ В ПРОЕКТЕ</a:t>
            </a:r>
            <a:endParaRPr lang="ru-RU" sz="1900" dirty="0">
              <a:solidFill>
                <a:srgbClr val="BC5908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5F529F1C-EC32-FF0D-DDA7-A6B1577986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26281"/>
              </p:ext>
            </p:extLst>
          </p:nvPr>
        </p:nvGraphicFramePr>
        <p:xfrm>
          <a:off x="970025" y="3199944"/>
          <a:ext cx="10719817" cy="223436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97534">
                  <a:extLst>
                    <a:ext uri="{9D8B030D-6E8A-4147-A177-3AD203B41FA5}">
                      <a16:colId xmlns:a16="http://schemas.microsoft.com/office/drawing/2014/main" val="4233229462"/>
                    </a:ext>
                  </a:extLst>
                </a:gridCol>
                <a:gridCol w="2296938">
                  <a:extLst>
                    <a:ext uri="{9D8B030D-6E8A-4147-A177-3AD203B41FA5}">
                      <a16:colId xmlns:a16="http://schemas.microsoft.com/office/drawing/2014/main" val="3278154359"/>
                    </a:ext>
                  </a:extLst>
                </a:gridCol>
                <a:gridCol w="2132625">
                  <a:extLst>
                    <a:ext uri="{9D8B030D-6E8A-4147-A177-3AD203B41FA5}">
                      <a16:colId xmlns:a16="http://schemas.microsoft.com/office/drawing/2014/main" val="1819788964"/>
                    </a:ext>
                  </a:extLst>
                </a:gridCol>
                <a:gridCol w="2295782">
                  <a:extLst>
                    <a:ext uri="{9D8B030D-6E8A-4147-A177-3AD203B41FA5}">
                      <a16:colId xmlns:a16="http://schemas.microsoft.com/office/drawing/2014/main" val="3280048541"/>
                    </a:ext>
                  </a:extLst>
                </a:gridCol>
                <a:gridCol w="2296938">
                  <a:extLst>
                    <a:ext uri="{9D8B030D-6E8A-4147-A177-3AD203B41FA5}">
                      <a16:colId xmlns:a16="http://schemas.microsoft.com/office/drawing/2014/main" val="1049815838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Профессиональная склонность (уровни)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Ярко выраженная профессиональная склонность 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(4 уровень)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Склонность к определенному виду деятельности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 (3 уровень)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Слабо выраженная профессиональная склонность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(2 уровень)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Профессиональная склонность не выражена 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(1уровень)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extLst>
                  <a:ext uri="{0D108BD9-81ED-4DB2-BD59-A6C34878D82A}">
                    <a16:rowId xmlns:a16="http://schemas.microsoft.com/office/drawing/2014/main" val="4136600942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9 классы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109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человек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38 ч. –34 %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57 ч.-55 %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14 ч. – 13 %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0 ч. – 0 %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extLst>
                  <a:ext uri="{0D108BD9-81ED-4DB2-BD59-A6C34878D82A}">
                    <a16:rowId xmlns:a16="http://schemas.microsoft.com/office/drawing/2014/main" val="790548658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10 классы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73 человека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24 ч. – 34 %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45 ч. – 61 %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</a:rPr>
                        <a:t>4 ч. – 5 %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0 ч. – 0 %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extLst>
                  <a:ext uri="{0D108BD9-81ED-4DB2-BD59-A6C34878D82A}">
                    <a16:rowId xmlns:a16="http://schemas.microsoft.com/office/drawing/2014/main" val="844955187"/>
                  </a:ext>
                </a:extLst>
              </a:tr>
              <a:tr h="405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11 классы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77 человек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33 ч. – 44 %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36 ч. – 46%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8 ч. – 10 %</a:t>
                      </a:r>
                      <a:endParaRPr lang="ru-RU" sz="90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000" dirty="0">
                          <a:solidFill>
                            <a:schemeClr val="bg1"/>
                          </a:solidFill>
                          <a:effectLst/>
                          <a:latin typeface="Arial Black" panose="020B0A04020102020204" pitchFamily="34" charset="0"/>
                        </a:rPr>
                        <a:t>0 ч. – 0 %</a:t>
                      </a:r>
                      <a:endParaRPr lang="ru-RU" sz="900" dirty="0">
                        <a:solidFill>
                          <a:schemeClr val="bg1"/>
                        </a:solidFill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70" marR="59170" marT="0" marB="0"/>
                </a:tc>
                <a:extLst>
                  <a:ext uri="{0D108BD9-81ED-4DB2-BD59-A6C34878D82A}">
                    <a16:rowId xmlns:a16="http://schemas.microsoft.com/office/drawing/2014/main" val="186697505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3FAACAE3-50CF-E5B9-F4D1-67651429917A}"/>
              </a:ext>
            </a:extLst>
          </p:cNvPr>
          <p:cNvSpPr txBox="1"/>
          <p:nvPr/>
        </p:nvSpPr>
        <p:spPr>
          <a:xfrm>
            <a:off x="1094231" y="2553613"/>
            <a:ext cx="103357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ru-RU" sz="14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Таблица результатов диагностики </a:t>
            </a:r>
            <a:endParaRPr lang="ru-RU" sz="14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ctr"/>
            <a:r>
              <a:rPr lang="ru-RU" sz="14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профессиональных склонностей учащихся 9-11-х классов</a:t>
            </a:r>
            <a:endParaRPr lang="ru-RU" sz="14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object 19">
            <a:extLst>
              <a:ext uri="{FF2B5EF4-FFF2-40B4-BE49-F238E27FC236}">
                <a16:creationId xmlns:a16="http://schemas.microsoft.com/office/drawing/2014/main" id="{AAB50F3D-0EB5-B93E-1336-681B5BA947C8}"/>
              </a:ext>
            </a:extLst>
          </p:cNvPr>
          <p:cNvGrpSpPr/>
          <p:nvPr/>
        </p:nvGrpSpPr>
        <p:grpSpPr>
          <a:xfrm>
            <a:off x="723645" y="5799366"/>
            <a:ext cx="234950" cy="234950"/>
            <a:chOff x="746759" y="1577339"/>
            <a:chExt cx="234950" cy="234950"/>
          </a:xfrm>
        </p:grpSpPr>
        <p:sp>
          <p:nvSpPr>
            <p:cNvPr id="27" name="object 20">
              <a:extLst>
                <a:ext uri="{FF2B5EF4-FFF2-40B4-BE49-F238E27FC236}">
                  <a16:creationId xmlns:a16="http://schemas.microsoft.com/office/drawing/2014/main" id="{8CEFD57B-92BB-BF18-645B-3EC59F4645FB}"/>
                </a:ext>
              </a:extLst>
            </p:cNvPr>
            <p:cNvSpPr/>
            <p:nvPr/>
          </p:nvSpPr>
          <p:spPr>
            <a:xfrm>
              <a:off x="746759" y="1577339"/>
              <a:ext cx="113030" cy="234950"/>
            </a:xfrm>
            <a:custGeom>
              <a:avLst/>
              <a:gdLst/>
              <a:ahLst/>
              <a:cxnLst/>
              <a:rect l="l" t="t" r="r" b="b"/>
              <a:pathLst>
                <a:path w="113030" h="234950">
                  <a:moveTo>
                    <a:pt x="0" y="234696"/>
                  </a:moveTo>
                  <a:lnTo>
                    <a:pt x="112776" y="234696"/>
                  </a:lnTo>
                  <a:lnTo>
                    <a:pt x="11277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1">
              <a:extLst>
                <a:ext uri="{FF2B5EF4-FFF2-40B4-BE49-F238E27FC236}">
                  <a16:creationId xmlns:a16="http://schemas.microsoft.com/office/drawing/2014/main" id="{8CCB62B0-9220-6C1B-CC36-48E7E8C0DB18}"/>
                </a:ext>
              </a:extLst>
            </p:cNvPr>
            <p:cNvSpPr/>
            <p:nvPr/>
          </p:nvSpPr>
          <p:spPr>
            <a:xfrm>
              <a:off x="859535" y="1577339"/>
              <a:ext cx="121920" cy="234950"/>
            </a:xfrm>
            <a:custGeom>
              <a:avLst/>
              <a:gdLst/>
              <a:ahLst/>
              <a:cxnLst/>
              <a:rect l="l" t="t" r="r" b="b"/>
              <a:pathLst>
                <a:path w="121919" h="234950">
                  <a:moveTo>
                    <a:pt x="121919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121919" y="234696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423F0FDB-0F2F-0F9C-9151-849E28EBB674}"/>
              </a:ext>
            </a:extLst>
          </p:cNvPr>
          <p:cNvSpPr txBox="1"/>
          <p:nvPr/>
        </p:nvSpPr>
        <p:spPr>
          <a:xfrm>
            <a:off x="614934" y="5765076"/>
            <a:ext cx="1085342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ru-RU" sz="14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Вывод:</a:t>
            </a:r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 результатам диагностики профессиональных склонностей, можно сделать вывод о том, что у учащихся 9-10-11–х классов (259 человек) на 89 % сформировался осознанный личный выбор профессиональной ориентации.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126137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78891" y="1573784"/>
            <a:ext cx="4807509" cy="1163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1400" dirty="0">
                <a:latin typeface="Arial Black" panose="020B0A04020102020204" pitchFamily="34" charset="0"/>
                <a:ea typeface="Times New Roman" panose="02020603050405020304" pitchFamily="18" charset="0"/>
              </a:rPr>
              <a:t>М</a:t>
            </a: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ероприятия федерального перечня (Приказ </a:t>
            </a:r>
            <a:r>
              <a:rPr lang="ru-RU" sz="14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Минпросвещения</a:t>
            </a: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№ 616 от 31.08.21)</a:t>
            </a:r>
            <a:r>
              <a:rPr lang="ru-RU" sz="1400" dirty="0">
                <a:latin typeface="Arial Black" panose="020B0A04020102020204" pitchFamily="34" charset="0"/>
                <a:ea typeface="Times New Roman" panose="02020603050405020304" pitchFamily="18" charset="0"/>
              </a:rPr>
              <a:t> М</a:t>
            </a: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ероприятия регионального перечня (Приказ </a:t>
            </a:r>
            <a:r>
              <a:rPr lang="ru-RU" sz="14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Минобр</a:t>
            </a: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КК от 20.08.2021 года № 2709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) </a:t>
            </a: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sz="1600" dirty="0">
              <a:latin typeface="Microsoft JhengHei Light"/>
              <a:cs typeface="Microsoft JhengHe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941" y="5139723"/>
            <a:ext cx="4676140" cy="250581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ts val="1920"/>
              </a:lnSpc>
              <a:spcBef>
                <a:spcPts val="160"/>
              </a:spcBef>
            </a:pP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Всероссийская олимпиада школьников</a:t>
            </a:r>
            <a:endParaRPr sz="1400" dirty="0">
              <a:latin typeface="Arial Black" panose="020B0A04020102020204" pitchFamily="34" charset="0"/>
              <a:cs typeface="Microsoft JhengHe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6350" y="3038678"/>
            <a:ext cx="47688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61410" algn="l"/>
              </a:tabLst>
            </a:pPr>
            <a:endParaRPr sz="1650" dirty="0">
              <a:latin typeface="Microsoft JhengHei Light"/>
              <a:cs typeface="Microsoft JhengHe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83108" y="1440180"/>
            <a:ext cx="5146675" cy="1256030"/>
          </a:xfrm>
          <a:custGeom>
            <a:avLst/>
            <a:gdLst/>
            <a:ahLst/>
            <a:cxnLst/>
            <a:rect l="l" t="t" r="r" b="b"/>
            <a:pathLst>
              <a:path w="5146675" h="1256030">
                <a:moveTo>
                  <a:pt x="0" y="209296"/>
                </a:moveTo>
                <a:lnTo>
                  <a:pt x="5528" y="161312"/>
                </a:lnTo>
                <a:lnTo>
                  <a:pt x="21274" y="117262"/>
                </a:lnTo>
                <a:lnTo>
                  <a:pt x="45982" y="78400"/>
                </a:lnTo>
                <a:lnTo>
                  <a:pt x="78395" y="45986"/>
                </a:lnTo>
                <a:lnTo>
                  <a:pt x="117256" y="21276"/>
                </a:lnTo>
                <a:lnTo>
                  <a:pt x="161308" y="5528"/>
                </a:lnTo>
                <a:lnTo>
                  <a:pt x="209296" y="0"/>
                </a:lnTo>
                <a:lnTo>
                  <a:pt x="4937252" y="0"/>
                </a:lnTo>
                <a:lnTo>
                  <a:pt x="4985235" y="5528"/>
                </a:lnTo>
                <a:lnTo>
                  <a:pt x="5029285" y="21276"/>
                </a:lnTo>
                <a:lnTo>
                  <a:pt x="5068147" y="45986"/>
                </a:lnTo>
                <a:lnTo>
                  <a:pt x="5100561" y="78400"/>
                </a:lnTo>
                <a:lnTo>
                  <a:pt x="5125271" y="117262"/>
                </a:lnTo>
                <a:lnTo>
                  <a:pt x="5141019" y="161312"/>
                </a:lnTo>
                <a:lnTo>
                  <a:pt x="5146547" y="209296"/>
                </a:lnTo>
                <a:lnTo>
                  <a:pt x="5146547" y="1046480"/>
                </a:lnTo>
                <a:lnTo>
                  <a:pt x="5141019" y="1094463"/>
                </a:lnTo>
                <a:lnTo>
                  <a:pt x="5125271" y="1138513"/>
                </a:lnTo>
                <a:lnTo>
                  <a:pt x="5100561" y="1177375"/>
                </a:lnTo>
                <a:lnTo>
                  <a:pt x="5068147" y="1209789"/>
                </a:lnTo>
                <a:lnTo>
                  <a:pt x="5029285" y="1234499"/>
                </a:lnTo>
                <a:lnTo>
                  <a:pt x="4985235" y="1250247"/>
                </a:lnTo>
                <a:lnTo>
                  <a:pt x="4937252" y="1255776"/>
                </a:lnTo>
                <a:lnTo>
                  <a:pt x="209296" y="1255776"/>
                </a:lnTo>
                <a:lnTo>
                  <a:pt x="161308" y="1250247"/>
                </a:lnTo>
                <a:lnTo>
                  <a:pt x="117256" y="1234499"/>
                </a:lnTo>
                <a:lnTo>
                  <a:pt x="78395" y="1209789"/>
                </a:lnTo>
                <a:lnTo>
                  <a:pt x="45982" y="1177375"/>
                </a:lnTo>
                <a:lnTo>
                  <a:pt x="21274" y="1138513"/>
                </a:lnTo>
                <a:lnTo>
                  <a:pt x="5528" y="1094463"/>
                </a:lnTo>
                <a:lnTo>
                  <a:pt x="0" y="1046480"/>
                </a:lnTo>
                <a:lnTo>
                  <a:pt x="0" y="209296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6000" y="1440180"/>
            <a:ext cx="5908926" cy="3116962"/>
          </a:xfrm>
          <a:custGeom>
            <a:avLst/>
            <a:gdLst/>
            <a:ahLst/>
            <a:cxnLst/>
            <a:rect l="l" t="t" r="r" b="b"/>
            <a:pathLst>
              <a:path w="5334000" h="1256030">
                <a:moveTo>
                  <a:pt x="0" y="209296"/>
                </a:moveTo>
                <a:lnTo>
                  <a:pt x="5528" y="161312"/>
                </a:lnTo>
                <a:lnTo>
                  <a:pt x="21276" y="117262"/>
                </a:lnTo>
                <a:lnTo>
                  <a:pt x="45986" y="78400"/>
                </a:lnTo>
                <a:lnTo>
                  <a:pt x="78400" y="45986"/>
                </a:lnTo>
                <a:lnTo>
                  <a:pt x="117262" y="21276"/>
                </a:lnTo>
                <a:lnTo>
                  <a:pt x="161312" y="5528"/>
                </a:lnTo>
                <a:lnTo>
                  <a:pt x="209296" y="0"/>
                </a:lnTo>
                <a:lnTo>
                  <a:pt x="5124704" y="0"/>
                </a:lnTo>
                <a:lnTo>
                  <a:pt x="5172687" y="5528"/>
                </a:lnTo>
                <a:lnTo>
                  <a:pt x="5216737" y="21276"/>
                </a:lnTo>
                <a:lnTo>
                  <a:pt x="5255599" y="45986"/>
                </a:lnTo>
                <a:lnTo>
                  <a:pt x="5288013" y="78400"/>
                </a:lnTo>
                <a:lnTo>
                  <a:pt x="5312723" y="117262"/>
                </a:lnTo>
                <a:lnTo>
                  <a:pt x="5328471" y="161312"/>
                </a:lnTo>
                <a:lnTo>
                  <a:pt x="5334000" y="209296"/>
                </a:lnTo>
                <a:lnTo>
                  <a:pt x="5334000" y="1046480"/>
                </a:lnTo>
                <a:lnTo>
                  <a:pt x="5328471" y="1094463"/>
                </a:lnTo>
                <a:lnTo>
                  <a:pt x="5312723" y="1138513"/>
                </a:lnTo>
                <a:lnTo>
                  <a:pt x="5288013" y="1177375"/>
                </a:lnTo>
                <a:lnTo>
                  <a:pt x="5255599" y="1209789"/>
                </a:lnTo>
                <a:lnTo>
                  <a:pt x="5216737" y="1234499"/>
                </a:lnTo>
                <a:lnTo>
                  <a:pt x="5172687" y="1250247"/>
                </a:lnTo>
                <a:lnTo>
                  <a:pt x="5124704" y="1255776"/>
                </a:lnTo>
                <a:lnTo>
                  <a:pt x="209296" y="1255776"/>
                </a:lnTo>
                <a:lnTo>
                  <a:pt x="161312" y="1250247"/>
                </a:lnTo>
                <a:lnTo>
                  <a:pt x="117262" y="1234499"/>
                </a:lnTo>
                <a:lnTo>
                  <a:pt x="78400" y="1209789"/>
                </a:lnTo>
                <a:lnTo>
                  <a:pt x="45986" y="1177375"/>
                </a:lnTo>
                <a:lnTo>
                  <a:pt x="21276" y="1138513"/>
                </a:lnTo>
                <a:lnTo>
                  <a:pt x="5528" y="1094463"/>
                </a:lnTo>
                <a:lnTo>
                  <a:pt x="0" y="1046480"/>
                </a:lnTo>
                <a:lnTo>
                  <a:pt x="0" y="209296"/>
                </a:lnTo>
                <a:close/>
              </a:path>
            </a:pathLst>
          </a:custGeom>
          <a:ln w="12699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5497" y="4752667"/>
            <a:ext cx="5154295" cy="1063097"/>
          </a:xfrm>
          <a:custGeom>
            <a:avLst/>
            <a:gdLst/>
            <a:ahLst/>
            <a:cxnLst/>
            <a:rect l="l" t="t" r="r" b="b"/>
            <a:pathLst>
              <a:path w="5154295" h="2004060">
                <a:moveTo>
                  <a:pt x="0" y="334010"/>
                </a:moveTo>
                <a:lnTo>
                  <a:pt x="3621" y="284667"/>
                </a:lnTo>
                <a:lnTo>
                  <a:pt x="14141" y="237567"/>
                </a:lnTo>
                <a:lnTo>
                  <a:pt x="31044" y="193227"/>
                </a:lnTo>
                <a:lnTo>
                  <a:pt x="53811" y="152166"/>
                </a:lnTo>
                <a:lnTo>
                  <a:pt x="81928" y="114901"/>
                </a:lnTo>
                <a:lnTo>
                  <a:pt x="114877" y="81948"/>
                </a:lnTo>
                <a:lnTo>
                  <a:pt x="152141" y="53827"/>
                </a:lnTo>
                <a:lnTo>
                  <a:pt x="193205" y="31054"/>
                </a:lnTo>
                <a:lnTo>
                  <a:pt x="237550" y="14146"/>
                </a:lnTo>
                <a:lnTo>
                  <a:pt x="284662" y="3622"/>
                </a:lnTo>
                <a:lnTo>
                  <a:pt x="334022" y="0"/>
                </a:lnTo>
                <a:lnTo>
                  <a:pt x="4820158" y="0"/>
                </a:lnTo>
                <a:lnTo>
                  <a:pt x="4869500" y="3622"/>
                </a:lnTo>
                <a:lnTo>
                  <a:pt x="4916600" y="14146"/>
                </a:lnTo>
                <a:lnTo>
                  <a:pt x="4960940" y="31054"/>
                </a:lnTo>
                <a:lnTo>
                  <a:pt x="5002001" y="53827"/>
                </a:lnTo>
                <a:lnTo>
                  <a:pt x="5039266" y="81948"/>
                </a:lnTo>
                <a:lnTo>
                  <a:pt x="5072219" y="114901"/>
                </a:lnTo>
                <a:lnTo>
                  <a:pt x="5100340" y="152166"/>
                </a:lnTo>
                <a:lnTo>
                  <a:pt x="5123113" y="193227"/>
                </a:lnTo>
                <a:lnTo>
                  <a:pt x="5140021" y="237567"/>
                </a:lnTo>
                <a:lnTo>
                  <a:pt x="5150545" y="284667"/>
                </a:lnTo>
                <a:lnTo>
                  <a:pt x="5154168" y="334010"/>
                </a:lnTo>
                <a:lnTo>
                  <a:pt x="5154168" y="1670050"/>
                </a:lnTo>
                <a:lnTo>
                  <a:pt x="5150545" y="1719392"/>
                </a:lnTo>
                <a:lnTo>
                  <a:pt x="5140021" y="1766492"/>
                </a:lnTo>
                <a:lnTo>
                  <a:pt x="5123113" y="1810832"/>
                </a:lnTo>
                <a:lnTo>
                  <a:pt x="5100340" y="1851893"/>
                </a:lnTo>
                <a:lnTo>
                  <a:pt x="5072219" y="1889158"/>
                </a:lnTo>
                <a:lnTo>
                  <a:pt x="5039266" y="1922111"/>
                </a:lnTo>
                <a:lnTo>
                  <a:pt x="5002001" y="1950232"/>
                </a:lnTo>
                <a:lnTo>
                  <a:pt x="4960940" y="1973005"/>
                </a:lnTo>
                <a:lnTo>
                  <a:pt x="4916600" y="1989913"/>
                </a:lnTo>
                <a:lnTo>
                  <a:pt x="4869500" y="2000437"/>
                </a:lnTo>
                <a:lnTo>
                  <a:pt x="4820158" y="2004060"/>
                </a:lnTo>
                <a:lnTo>
                  <a:pt x="334022" y="2004060"/>
                </a:lnTo>
                <a:lnTo>
                  <a:pt x="284662" y="2000437"/>
                </a:lnTo>
                <a:lnTo>
                  <a:pt x="237550" y="1989913"/>
                </a:lnTo>
                <a:lnTo>
                  <a:pt x="193205" y="1973005"/>
                </a:lnTo>
                <a:lnTo>
                  <a:pt x="152141" y="1950232"/>
                </a:lnTo>
                <a:lnTo>
                  <a:pt x="114877" y="1922111"/>
                </a:lnTo>
                <a:lnTo>
                  <a:pt x="81928" y="1889158"/>
                </a:lnTo>
                <a:lnTo>
                  <a:pt x="53811" y="1851893"/>
                </a:lnTo>
                <a:lnTo>
                  <a:pt x="31044" y="1810832"/>
                </a:lnTo>
                <a:lnTo>
                  <a:pt x="14141" y="1766492"/>
                </a:lnTo>
                <a:lnTo>
                  <a:pt x="3621" y="1719392"/>
                </a:lnTo>
                <a:lnTo>
                  <a:pt x="0" y="1670050"/>
                </a:lnTo>
                <a:lnTo>
                  <a:pt x="0" y="334010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61076" y="4808428"/>
            <a:ext cx="5743850" cy="1063097"/>
          </a:xfrm>
          <a:custGeom>
            <a:avLst/>
            <a:gdLst/>
            <a:ahLst/>
            <a:cxnLst/>
            <a:rect l="l" t="t" r="r" b="b"/>
            <a:pathLst>
              <a:path w="5326380" h="2004060">
                <a:moveTo>
                  <a:pt x="0" y="334010"/>
                </a:moveTo>
                <a:lnTo>
                  <a:pt x="3622" y="284667"/>
                </a:lnTo>
                <a:lnTo>
                  <a:pt x="14146" y="237567"/>
                </a:lnTo>
                <a:lnTo>
                  <a:pt x="31054" y="193227"/>
                </a:lnTo>
                <a:lnTo>
                  <a:pt x="53827" y="152166"/>
                </a:lnTo>
                <a:lnTo>
                  <a:pt x="81948" y="114901"/>
                </a:lnTo>
                <a:lnTo>
                  <a:pt x="114901" y="81948"/>
                </a:lnTo>
                <a:lnTo>
                  <a:pt x="152166" y="53827"/>
                </a:lnTo>
                <a:lnTo>
                  <a:pt x="193227" y="31054"/>
                </a:lnTo>
                <a:lnTo>
                  <a:pt x="237567" y="14146"/>
                </a:lnTo>
                <a:lnTo>
                  <a:pt x="284667" y="3622"/>
                </a:lnTo>
                <a:lnTo>
                  <a:pt x="334010" y="0"/>
                </a:lnTo>
                <a:lnTo>
                  <a:pt x="4992370" y="0"/>
                </a:lnTo>
                <a:lnTo>
                  <a:pt x="5041712" y="3622"/>
                </a:lnTo>
                <a:lnTo>
                  <a:pt x="5088812" y="14146"/>
                </a:lnTo>
                <a:lnTo>
                  <a:pt x="5133152" y="31054"/>
                </a:lnTo>
                <a:lnTo>
                  <a:pt x="5174213" y="53827"/>
                </a:lnTo>
                <a:lnTo>
                  <a:pt x="5211478" y="81948"/>
                </a:lnTo>
                <a:lnTo>
                  <a:pt x="5244431" y="114901"/>
                </a:lnTo>
                <a:lnTo>
                  <a:pt x="5272552" y="152166"/>
                </a:lnTo>
                <a:lnTo>
                  <a:pt x="5295325" y="193227"/>
                </a:lnTo>
                <a:lnTo>
                  <a:pt x="5312233" y="237567"/>
                </a:lnTo>
                <a:lnTo>
                  <a:pt x="5322757" y="284667"/>
                </a:lnTo>
                <a:lnTo>
                  <a:pt x="5326380" y="334010"/>
                </a:lnTo>
                <a:lnTo>
                  <a:pt x="5326380" y="1670050"/>
                </a:lnTo>
                <a:lnTo>
                  <a:pt x="5322757" y="1719392"/>
                </a:lnTo>
                <a:lnTo>
                  <a:pt x="5312233" y="1766492"/>
                </a:lnTo>
                <a:lnTo>
                  <a:pt x="5295325" y="1810832"/>
                </a:lnTo>
                <a:lnTo>
                  <a:pt x="5272552" y="1851893"/>
                </a:lnTo>
                <a:lnTo>
                  <a:pt x="5244431" y="1889158"/>
                </a:lnTo>
                <a:lnTo>
                  <a:pt x="5211478" y="1922111"/>
                </a:lnTo>
                <a:lnTo>
                  <a:pt x="5174213" y="1950232"/>
                </a:lnTo>
                <a:lnTo>
                  <a:pt x="5133152" y="1973005"/>
                </a:lnTo>
                <a:lnTo>
                  <a:pt x="5088812" y="1989913"/>
                </a:lnTo>
                <a:lnTo>
                  <a:pt x="5041712" y="2000437"/>
                </a:lnTo>
                <a:lnTo>
                  <a:pt x="4992370" y="2004060"/>
                </a:lnTo>
                <a:lnTo>
                  <a:pt x="334010" y="2004060"/>
                </a:lnTo>
                <a:lnTo>
                  <a:pt x="284667" y="2000437"/>
                </a:lnTo>
                <a:lnTo>
                  <a:pt x="237567" y="1989913"/>
                </a:lnTo>
                <a:lnTo>
                  <a:pt x="193227" y="1973005"/>
                </a:lnTo>
                <a:lnTo>
                  <a:pt x="152166" y="1950232"/>
                </a:lnTo>
                <a:lnTo>
                  <a:pt x="114901" y="1922111"/>
                </a:lnTo>
                <a:lnTo>
                  <a:pt x="81948" y="1889158"/>
                </a:lnTo>
                <a:lnTo>
                  <a:pt x="53827" y="1851893"/>
                </a:lnTo>
                <a:lnTo>
                  <a:pt x="31054" y="1810832"/>
                </a:lnTo>
                <a:lnTo>
                  <a:pt x="14146" y="1766492"/>
                </a:lnTo>
                <a:lnTo>
                  <a:pt x="3622" y="1719392"/>
                </a:lnTo>
                <a:lnTo>
                  <a:pt x="0" y="1670050"/>
                </a:lnTo>
                <a:lnTo>
                  <a:pt x="0" y="334010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4811" y="1877567"/>
            <a:ext cx="264160" cy="462280"/>
          </a:xfrm>
          <a:custGeom>
            <a:avLst/>
            <a:gdLst/>
            <a:ahLst/>
            <a:cxnLst/>
            <a:rect l="l" t="t" r="r" b="b"/>
            <a:pathLst>
              <a:path w="264160" h="462280">
                <a:moveTo>
                  <a:pt x="131825" y="0"/>
                </a:moveTo>
                <a:lnTo>
                  <a:pt x="131825" y="115443"/>
                </a:lnTo>
                <a:lnTo>
                  <a:pt x="0" y="115443"/>
                </a:lnTo>
                <a:lnTo>
                  <a:pt x="0" y="346329"/>
                </a:lnTo>
                <a:lnTo>
                  <a:pt x="131825" y="346329"/>
                </a:lnTo>
                <a:lnTo>
                  <a:pt x="131825" y="461772"/>
                </a:lnTo>
                <a:lnTo>
                  <a:pt x="263651" y="230886"/>
                </a:lnTo>
                <a:lnTo>
                  <a:pt x="131825" y="0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63341" y="5144098"/>
            <a:ext cx="264160" cy="462280"/>
          </a:xfrm>
          <a:custGeom>
            <a:avLst/>
            <a:gdLst/>
            <a:ahLst/>
            <a:cxnLst/>
            <a:rect l="l" t="t" r="r" b="b"/>
            <a:pathLst>
              <a:path w="264160" h="462279">
                <a:moveTo>
                  <a:pt x="131825" y="0"/>
                </a:moveTo>
                <a:lnTo>
                  <a:pt x="131825" y="115443"/>
                </a:lnTo>
                <a:lnTo>
                  <a:pt x="0" y="115443"/>
                </a:lnTo>
                <a:lnTo>
                  <a:pt x="0" y="346328"/>
                </a:lnTo>
                <a:lnTo>
                  <a:pt x="131825" y="346328"/>
                </a:lnTo>
                <a:lnTo>
                  <a:pt x="131825" y="461771"/>
                </a:lnTo>
                <a:lnTo>
                  <a:pt x="263651" y="230886"/>
                </a:lnTo>
                <a:lnTo>
                  <a:pt x="131825" y="0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4" name="object 6">
            <a:extLst>
              <a:ext uri="{FF2B5EF4-FFF2-40B4-BE49-F238E27FC236}">
                <a16:creationId xmlns:a16="http://schemas.microsoft.com/office/drawing/2014/main" id="{F4E9B977-888D-76BE-81FF-EECD63EA98A8}"/>
              </a:ext>
            </a:extLst>
          </p:cNvPr>
          <p:cNvGrpSpPr/>
          <p:nvPr/>
        </p:nvGrpSpPr>
        <p:grpSpPr>
          <a:xfrm>
            <a:off x="11131550" y="0"/>
            <a:ext cx="1060450" cy="884555"/>
            <a:chOff x="11131550" y="0"/>
            <a:chExt cx="1060450" cy="884555"/>
          </a:xfrm>
        </p:grpSpPr>
        <p:pic>
          <p:nvPicPr>
            <p:cNvPr id="25" name="object 7">
              <a:extLst>
                <a:ext uri="{FF2B5EF4-FFF2-40B4-BE49-F238E27FC236}">
                  <a16:creationId xmlns:a16="http://schemas.microsoft.com/office/drawing/2014/main" id="{F5B625BB-CFCD-D9CB-6781-8BCEF55F12A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47127" y="209471"/>
              <a:ext cx="857799" cy="537340"/>
            </a:xfrm>
            <a:prstGeom prst="rect">
              <a:avLst/>
            </a:prstGeom>
          </p:spPr>
        </p:pic>
        <p:pic>
          <p:nvPicPr>
            <p:cNvPr id="26" name="object 8">
              <a:extLst>
                <a:ext uri="{FF2B5EF4-FFF2-40B4-BE49-F238E27FC236}">
                  <a16:creationId xmlns:a16="http://schemas.microsoft.com/office/drawing/2014/main" id="{DD901193-2278-D1A9-93D8-797AA93FF3D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31550" y="0"/>
              <a:ext cx="1060450" cy="884174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6D1C5EC-DB64-8FF3-40CE-98C743C786D3}"/>
              </a:ext>
            </a:extLst>
          </p:cNvPr>
          <p:cNvSpPr txBox="1"/>
          <p:nvPr/>
        </p:nvSpPr>
        <p:spPr>
          <a:xfrm>
            <a:off x="783999" y="430017"/>
            <a:ext cx="104870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None/>
            </a:pPr>
            <a:r>
              <a:rPr lang="ru-RU" sz="18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Ежегодный мониторинг, включающий в себя количественную оценку доли учащихся, участвующих в профильных олимпиадах, конкурсах, научно-практических конференциях</a:t>
            </a:r>
            <a:endParaRPr lang="ru-RU" dirty="0">
              <a:latin typeface="Arial Black" panose="020B0A04020102020204" pitchFamily="34" charset="0"/>
            </a:endParaRPr>
          </a:p>
        </p:txBody>
      </p:sp>
      <p:grpSp>
        <p:nvGrpSpPr>
          <p:cNvPr id="29" name="object 19">
            <a:extLst>
              <a:ext uri="{FF2B5EF4-FFF2-40B4-BE49-F238E27FC236}">
                <a16:creationId xmlns:a16="http://schemas.microsoft.com/office/drawing/2014/main" id="{8B5F98E5-FFD1-3F1E-E197-EC2C67208077}"/>
              </a:ext>
            </a:extLst>
          </p:cNvPr>
          <p:cNvGrpSpPr/>
          <p:nvPr/>
        </p:nvGrpSpPr>
        <p:grpSpPr>
          <a:xfrm>
            <a:off x="510942" y="763280"/>
            <a:ext cx="234950" cy="234950"/>
            <a:chOff x="746759" y="1577339"/>
            <a:chExt cx="234950" cy="234950"/>
          </a:xfrm>
        </p:grpSpPr>
        <p:sp>
          <p:nvSpPr>
            <p:cNvPr id="30" name="object 20">
              <a:extLst>
                <a:ext uri="{FF2B5EF4-FFF2-40B4-BE49-F238E27FC236}">
                  <a16:creationId xmlns:a16="http://schemas.microsoft.com/office/drawing/2014/main" id="{6BB2D4E1-9FCD-2774-5E3B-DE1406FBC9DC}"/>
                </a:ext>
              </a:extLst>
            </p:cNvPr>
            <p:cNvSpPr/>
            <p:nvPr/>
          </p:nvSpPr>
          <p:spPr>
            <a:xfrm>
              <a:off x="746759" y="1577339"/>
              <a:ext cx="113030" cy="234950"/>
            </a:xfrm>
            <a:custGeom>
              <a:avLst/>
              <a:gdLst/>
              <a:ahLst/>
              <a:cxnLst/>
              <a:rect l="l" t="t" r="r" b="b"/>
              <a:pathLst>
                <a:path w="113030" h="234950">
                  <a:moveTo>
                    <a:pt x="0" y="234696"/>
                  </a:moveTo>
                  <a:lnTo>
                    <a:pt x="112776" y="234696"/>
                  </a:lnTo>
                  <a:lnTo>
                    <a:pt x="11277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1">
              <a:extLst>
                <a:ext uri="{FF2B5EF4-FFF2-40B4-BE49-F238E27FC236}">
                  <a16:creationId xmlns:a16="http://schemas.microsoft.com/office/drawing/2014/main" id="{1C4F3668-83E3-9D94-6357-F1A96C8502C3}"/>
                </a:ext>
              </a:extLst>
            </p:cNvPr>
            <p:cNvSpPr/>
            <p:nvPr/>
          </p:nvSpPr>
          <p:spPr>
            <a:xfrm>
              <a:off x="859535" y="1577339"/>
              <a:ext cx="121920" cy="234950"/>
            </a:xfrm>
            <a:custGeom>
              <a:avLst/>
              <a:gdLst/>
              <a:ahLst/>
              <a:cxnLst/>
              <a:rect l="l" t="t" r="r" b="b"/>
              <a:pathLst>
                <a:path w="121919" h="234950">
                  <a:moveTo>
                    <a:pt x="121919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121919" y="234696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996CEC3-BC67-F10A-59D3-33444FAE747B}"/>
              </a:ext>
            </a:extLst>
          </p:cNvPr>
          <p:cNvSpPr txBox="1"/>
          <p:nvPr/>
        </p:nvSpPr>
        <p:spPr>
          <a:xfrm>
            <a:off x="6174358" y="1458116"/>
            <a:ext cx="583056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15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195 учащихся (что на 5% больше прошлого года) приняло участие в мероприятиях, из них 106 учащихся стали победителями и призерами регионального и федерального уровней:</a:t>
            </a:r>
          </a:p>
          <a:p>
            <a:pPr algn="just"/>
            <a:r>
              <a:rPr lang="ru-RU" sz="115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Всероссийский конкурс «Юные техники и изобретатели» - финалист конкурса, финал будет в сентябре 2022 в Государственной думе; </a:t>
            </a:r>
          </a:p>
          <a:p>
            <a:pPr algn="just"/>
            <a:r>
              <a:rPr lang="ru-RU" sz="115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Всероссийский конкурс «Ш.У.СТР.И.К», финал  которого проходил на Форуме АРМИЯ 2022 в Москве (парк ПАТРИОТ) – победитель;</a:t>
            </a:r>
          </a:p>
          <a:p>
            <a:pPr algn="just"/>
            <a:r>
              <a:rPr lang="ru-RU" sz="115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Всероссийский конкурс «Большая перемена» - 1 финалист конкурса (финал проходил в Артеке); </a:t>
            </a:r>
          </a:p>
          <a:p>
            <a:pPr algn="just"/>
            <a:r>
              <a:rPr lang="ru-RU" sz="115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Всероссийский конкурс научно-технологических проектов «Большие вызовы» - 1 победитель регионального этапа;</a:t>
            </a:r>
            <a:endParaRPr lang="ru-RU" sz="115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ru-RU" sz="115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научно-практической конференции «Эврика» - 5 победителей и призеров, </a:t>
            </a:r>
          </a:p>
          <a:p>
            <a:pPr algn="just"/>
            <a:r>
              <a:rPr lang="ru-RU" sz="115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Олимпиада Кружкового движения Национальной технологической инициативы –победитель</a:t>
            </a:r>
          </a:p>
          <a:p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164433-14FC-F9CB-1444-713DE11FB846}"/>
              </a:ext>
            </a:extLst>
          </p:cNvPr>
          <p:cNvSpPr txBox="1"/>
          <p:nvPr/>
        </p:nvSpPr>
        <p:spPr>
          <a:xfrm>
            <a:off x="6352540" y="4861386"/>
            <a:ext cx="519755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300" dirty="0">
                <a:latin typeface="Arial Black" panose="020B0A04020102020204" pitchFamily="34" charset="0"/>
                <a:ea typeface="Times New Roman" panose="02020603050405020304" pitchFamily="18" charset="0"/>
              </a:rPr>
              <a:t>П</a:t>
            </a:r>
            <a:r>
              <a:rPr lang="ru-RU" sz="13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риняло участие 427 учащихся (977 участий) из 913 учащихся 4-11 классов, из которых 294 ребенка стали победителями и призерами разных уровней олимпиады</a:t>
            </a:r>
            <a:endParaRPr lang="ru-RU" sz="1300" dirty="0">
              <a:latin typeface="Arial Black" panose="020B0A04020102020204" pitchFamily="34" charset="0"/>
            </a:endParaRPr>
          </a:p>
        </p:txBody>
      </p:sp>
      <p:grpSp>
        <p:nvGrpSpPr>
          <p:cNvPr id="46" name="object 19">
            <a:extLst>
              <a:ext uri="{FF2B5EF4-FFF2-40B4-BE49-F238E27FC236}">
                <a16:creationId xmlns:a16="http://schemas.microsoft.com/office/drawing/2014/main" id="{8C04AB84-6D64-3B21-A80B-2D61B6A2DC60}"/>
              </a:ext>
            </a:extLst>
          </p:cNvPr>
          <p:cNvGrpSpPr/>
          <p:nvPr/>
        </p:nvGrpSpPr>
        <p:grpSpPr>
          <a:xfrm>
            <a:off x="561416" y="6193033"/>
            <a:ext cx="234950" cy="234950"/>
            <a:chOff x="746759" y="1577339"/>
            <a:chExt cx="234950" cy="234950"/>
          </a:xfrm>
        </p:grpSpPr>
        <p:sp>
          <p:nvSpPr>
            <p:cNvPr id="47" name="object 20">
              <a:extLst>
                <a:ext uri="{FF2B5EF4-FFF2-40B4-BE49-F238E27FC236}">
                  <a16:creationId xmlns:a16="http://schemas.microsoft.com/office/drawing/2014/main" id="{99D611AA-2268-8167-7B19-A3512CD8D7BF}"/>
                </a:ext>
              </a:extLst>
            </p:cNvPr>
            <p:cNvSpPr/>
            <p:nvPr/>
          </p:nvSpPr>
          <p:spPr>
            <a:xfrm>
              <a:off x="746759" y="1577339"/>
              <a:ext cx="113030" cy="234950"/>
            </a:xfrm>
            <a:custGeom>
              <a:avLst/>
              <a:gdLst/>
              <a:ahLst/>
              <a:cxnLst/>
              <a:rect l="l" t="t" r="r" b="b"/>
              <a:pathLst>
                <a:path w="113030" h="234950">
                  <a:moveTo>
                    <a:pt x="0" y="234696"/>
                  </a:moveTo>
                  <a:lnTo>
                    <a:pt x="112776" y="234696"/>
                  </a:lnTo>
                  <a:lnTo>
                    <a:pt x="11277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1">
              <a:extLst>
                <a:ext uri="{FF2B5EF4-FFF2-40B4-BE49-F238E27FC236}">
                  <a16:creationId xmlns:a16="http://schemas.microsoft.com/office/drawing/2014/main" id="{22DBD8D4-033E-A900-CE56-B4B154DBAB74}"/>
                </a:ext>
              </a:extLst>
            </p:cNvPr>
            <p:cNvSpPr/>
            <p:nvPr/>
          </p:nvSpPr>
          <p:spPr>
            <a:xfrm>
              <a:off x="859535" y="1577339"/>
              <a:ext cx="121920" cy="234950"/>
            </a:xfrm>
            <a:custGeom>
              <a:avLst/>
              <a:gdLst/>
              <a:ahLst/>
              <a:cxnLst/>
              <a:rect l="l" t="t" r="r" b="b"/>
              <a:pathLst>
                <a:path w="121919" h="234950">
                  <a:moveTo>
                    <a:pt x="121919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121919" y="234696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0A8B484-3FE0-CA5F-095D-9A8097EA88CA}"/>
              </a:ext>
            </a:extLst>
          </p:cNvPr>
          <p:cNvSpPr txBox="1"/>
          <p:nvPr/>
        </p:nvSpPr>
        <p:spPr>
          <a:xfrm>
            <a:off x="852498" y="6025296"/>
            <a:ext cx="1048700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None/>
            </a:pPr>
            <a:r>
              <a:rPr lang="ru-RU" sz="18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Вывод: </a:t>
            </a:r>
            <a:r>
              <a:rPr lang="ru-RU" sz="16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профилизация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образования позволяет учащимся лицея  более качественно принимать участие в олимпиадах, конкурсах, конференциях разного уровня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08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547176" y="1096807"/>
            <a:ext cx="4807509" cy="1735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lang="ru-RU" sz="16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Ежегодный мониторинг, включающий в себя количественную оценку доли учащихся, выполнивших индивидуальный итоговый проект по теме, соответствующей выбранному профилю обучения на повышенном уровне</a:t>
            </a:r>
            <a:endParaRPr sz="1600" dirty="0">
              <a:latin typeface="Arial Black" panose="020B0A04020102020204" pitchFamily="34" charset="0"/>
              <a:cs typeface="Microsoft JhengHe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9902" y="4039828"/>
            <a:ext cx="4676140" cy="995144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ts val="1920"/>
              </a:lnSpc>
              <a:spcBef>
                <a:spcPts val="160"/>
              </a:spcBef>
            </a:pPr>
            <a:r>
              <a:rPr lang="ru-RU" sz="16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Ежегодный мониторинг, включающий в себя количественную оценку доли учащихся, поступивших в профильные ВУЗы</a:t>
            </a:r>
            <a:endParaRPr sz="1600" dirty="0">
              <a:latin typeface="Arial Black" panose="020B0A04020102020204" pitchFamily="34" charset="0"/>
              <a:cs typeface="Microsoft JhengHe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356350" y="3038678"/>
            <a:ext cx="4768850" cy="2660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61410" algn="l"/>
              </a:tabLst>
            </a:pPr>
            <a:endParaRPr sz="1650" dirty="0">
              <a:latin typeface="Microsoft JhengHei Light"/>
              <a:cs typeface="Microsoft JhengHei Ligh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9725" y="970263"/>
            <a:ext cx="5146675" cy="1988820"/>
          </a:xfrm>
          <a:custGeom>
            <a:avLst/>
            <a:gdLst/>
            <a:ahLst/>
            <a:cxnLst/>
            <a:rect l="l" t="t" r="r" b="b"/>
            <a:pathLst>
              <a:path w="5146675" h="1256030">
                <a:moveTo>
                  <a:pt x="0" y="209296"/>
                </a:moveTo>
                <a:lnTo>
                  <a:pt x="5528" y="161312"/>
                </a:lnTo>
                <a:lnTo>
                  <a:pt x="21274" y="117262"/>
                </a:lnTo>
                <a:lnTo>
                  <a:pt x="45982" y="78400"/>
                </a:lnTo>
                <a:lnTo>
                  <a:pt x="78395" y="45986"/>
                </a:lnTo>
                <a:lnTo>
                  <a:pt x="117256" y="21276"/>
                </a:lnTo>
                <a:lnTo>
                  <a:pt x="161308" y="5528"/>
                </a:lnTo>
                <a:lnTo>
                  <a:pt x="209296" y="0"/>
                </a:lnTo>
                <a:lnTo>
                  <a:pt x="4937252" y="0"/>
                </a:lnTo>
                <a:lnTo>
                  <a:pt x="4985235" y="5528"/>
                </a:lnTo>
                <a:lnTo>
                  <a:pt x="5029285" y="21276"/>
                </a:lnTo>
                <a:lnTo>
                  <a:pt x="5068147" y="45986"/>
                </a:lnTo>
                <a:lnTo>
                  <a:pt x="5100561" y="78400"/>
                </a:lnTo>
                <a:lnTo>
                  <a:pt x="5125271" y="117262"/>
                </a:lnTo>
                <a:lnTo>
                  <a:pt x="5141019" y="161312"/>
                </a:lnTo>
                <a:lnTo>
                  <a:pt x="5146547" y="209296"/>
                </a:lnTo>
                <a:lnTo>
                  <a:pt x="5146547" y="1046480"/>
                </a:lnTo>
                <a:lnTo>
                  <a:pt x="5141019" y="1094463"/>
                </a:lnTo>
                <a:lnTo>
                  <a:pt x="5125271" y="1138513"/>
                </a:lnTo>
                <a:lnTo>
                  <a:pt x="5100561" y="1177375"/>
                </a:lnTo>
                <a:lnTo>
                  <a:pt x="5068147" y="1209789"/>
                </a:lnTo>
                <a:lnTo>
                  <a:pt x="5029285" y="1234499"/>
                </a:lnTo>
                <a:lnTo>
                  <a:pt x="4985235" y="1250247"/>
                </a:lnTo>
                <a:lnTo>
                  <a:pt x="4937252" y="1255776"/>
                </a:lnTo>
                <a:lnTo>
                  <a:pt x="209296" y="1255776"/>
                </a:lnTo>
                <a:lnTo>
                  <a:pt x="161308" y="1250247"/>
                </a:lnTo>
                <a:lnTo>
                  <a:pt x="117256" y="1234499"/>
                </a:lnTo>
                <a:lnTo>
                  <a:pt x="78395" y="1209789"/>
                </a:lnTo>
                <a:lnTo>
                  <a:pt x="45982" y="1177375"/>
                </a:lnTo>
                <a:lnTo>
                  <a:pt x="21274" y="1138513"/>
                </a:lnTo>
                <a:lnTo>
                  <a:pt x="5528" y="1094463"/>
                </a:lnTo>
                <a:lnTo>
                  <a:pt x="0" y="1046480"/>
                </a:lnTo>
                <a:lnTo>
                  <a:pt x="0" y="209296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35634" y="970263"/>
            <a:ext cx="5454098" cy="1988820"/>
          </a:xfrm>
          <a:custGeom>
            <a:avLst/>
            <a:gdLst/>
            <a:ahLst/>
            <a:cxnLst/>
            <a:rect l="l" t="t" r="r" b="b"/>
            <a:pathLst>
              <a:path w="5334000" h="1256030">
                <a:moveTo>
                  <a:pt x="0" y="209296"/>
                </a:moveTo>
                <a:lnTo>
                  <a:pt x="5528" y="161312"/>
                </a:lnTo>
                <a:lnTo>
                  <a:pt x="21276" y="117262"/>
                </a:lnTo>
                <a:lnTo>
                  <a:pt x="45986" y="78400"/>
                </a:lnTo>
                <a:lnTo>
                  <a:pt x="78400" y="45986"/>
                </a:lnTo>
                <a:lnTo>
                  <a:pt x="117262" y="21276"/>
                </a:lnTo>
                <a:lnTo>
                  <a:pt x="161312" y="5528"/>
                </a:lnTo>
                <a:lnTo>
                  <a:pt x="209296" y="0"/>
                </a:lnTo>
                <a:lnTo>
                  <a:pt x="5124704" y="0"/>
                </a:lnTo>
                <a:lnTo>
                  <a:pt x="5172687" y="5528"/>
                </a:lnTo>
                <a:lnTo>
                  <a:pt x="5216737" y="21276"/>
                </a:lnTo>
                <a:lnTo>
                  <a:pt x="5255599" y="45986"/>
                </a:lnTo>
                <a:lnTo>
                  <a:pt x="5288013" y="78400"/>
                </a:lnTo>
                <a:lnTo>
                  <a:pt x="5312723" y="117262"/>
                </a:lnTo>
                <a:lnTo>
                  <a:pt x="5328471" y="161312"/>
                </a:lnTo>
                <a:lnTo>
                  <a:pt x="5334000" y="209296"/>
                </a:lnTo>
                <a:lnTo>
                  <a:pt x="5334000" y="1046480"/>
                </a:lnTo>
                <a:lnTo>
                  <a:pt x="5328471" y="1094463"/>
                </a:lnTo>
                <a:lnTo>
                  <a:pt x="5312723" y="1138513"/>
                </a:lnTo>
                <a:lnTo>
                  <a:pt x="5288013" y="1177375"/>
                </a:lnTo>
                <a:lnTo>
                  <a:pt x="5255599" y="1209789"/>
                </a:lnTo>
                <a:lnTo>
                  <a:pt x="5216737" y="1234499"/>
                </a:lnTo>
                <a:lnTo>
                  <a:pt x="5172687" y="1250247"/>
                </a:lnTo>
                <a:lnTo>
                  <a:pt x="5124704" y="1255776"/>
                </a:lnTo>
                <a:lnTo>
                  <a:pt x="209296" y="1255776"/>
                </a:lnTo>
                <a:lnTo>
                  <a:pt x="161312" y="1250247"/>
                </a:lnTo>
                <a:lnTo>
                  <a:pt x="117262" y="1234499"/>
                </a:lnTo>
                <a:lnTo>
                  <a:pt x="78400" y="1209789"/>
                </a:lnTo>
                <a:lnTo>
                  <a:pt x="45986" y="1177375"/>
                </a:lnTo>
                <a:lnTo>
                  <a:pt x="21276" y="1138513"/>
                </a:lnTo>
                <a:lnTo>
                  <a:pt x="5528" y="1094463"/>
                </a:lnTo>
                <a:lnTo>
                  <a:pt x="0" y="1046480"/>
                </a:lnTo>
                <a:lnTo>
                  <a:pt x="0" y="209296"/>
                </a:lnTo>
                <a:close/>
              </a:path>
            </a:pathLst>
          </a:custGeom>
          <a:ln w="12699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3782" y="3984462"/>
            <a:ext cx="5154295" cy="1063097"/>
          </a:xfrm>
          <a:custGeom>
            <a:avLst/>
            <a:gdLst/>
            <a:ahLst/>
            <a:cxnLst/>
            <a:rect l="l" t="t" r="r" b="b"/>
            <a:pathLst>
              <a:path w="5154295" h="2004060">
                <a:moveTo>
                  <a:pt x="0" y="334010"/>
                </a:moveTo>
                <a:lnTo>
                  <a:pt x="3621" y="284667"/>
                </a:lnTo>
                <a:lnTo>
                  <a:pt x="14141" y="237567"/>
                </a:lnTo>
                <a:lnTo>
                  <a:pt x="31044" y="193227"/>
                </a:lnTo>
                <a:lnTo>
                  <a:pt x="53811" y="152166"/>
                </a:lnTo>
                <a:lnTo>
                  <a:pt x="81928" y="114901"/>
                </a:lnTo>
                <a:lnTo>
                  <a:pt x="114877" y="81948"/>
                </a:lnTo>
                <a:lnTo>
                  <a:pt x="152141" y="53827"/>
                </a:lnTo>
                <a:lnTo>
                  <a:pt x="193205" y="31054"/>
                </a:lnTo>
                <a:lnTo>
                  <a:pt x="237550" y="14146"/>
                </a:lnTo>
                <a:lnTo>
                  <a:pt x="284662" y="3622"/>
                </a:lnTo>
                <a:lnTo>
                  <a:pt x="334022" y="0"/>
                </a:lnTo>
                <a:lnTo>
                  <a:pt x="4820158" y="0"/>
                </a:lnTo>
                <a:lnTo>
                  <a:pt x="4869500" y="3622"/>
                </a:lnTo>
                <a:lnTo>
                  <a:pt x="4916600" y="14146"/>
                </a:lnTo>
                <a:lnTo>
                  <a:pt x="4960940" y="31054"/>
                </a:lnTo>
                <a:lnTo>
                  <a:pt x="5002001" y="53827"/>
                </a:lnTo>
                <a:lnTo>
                  <a:pt x="5039266" y="81948"/>
                </a:lnTo>
                <a:lnTo>
                  <a:pt x="5072219" y="114901"/>
                </a:lnTo>
                <a:lnTo>
                  <a:pt x="5100340" y="152166"/>
                </a:lnTo>
                <a:lnTo>
                  <a:pt x="5123113" y="193227"/>
                </a:lnTo>
                <a:lnTo>
                  <a:pt x="5140021" y="237567"/>
                </a:lnTo>
                <a:lnTo>
                  <a:pt x="5150545" y="284667"/>
                </a:lnTo>
                <a:lnTo>
                  <a:pt x="5154168" y="334010"/>
                </a:lnTo>
                <a:lnTo>
                  <a:pt x="5154168" y="1670050"/>
                </a:lnTo>
                <a:lnTo>
                  <a:pt x="5150545" y="1719392"/>
                </a:lnTo>
                <a:lnTo>
                  <a:pt x="5140021" y="1766492"/>
                </a:lnTo>
                <a:lnTo>
                  <a:pt x="5123113" y="1810832"/>
                </a:lnTo>
                <a:lnTo>
                  <a:pt x="5100340" y="1851893"/>
                </a:lnTo>
                <a:lnTo>
                  <a:pt x="5072219" y="1889158"/>
                </a:lnTo>
                <a:lnTo>
                  <a:pt x="5039266" y="1922111"/>
                </a:lnTo>
                <a:lnTo>
                  <a:pt x="5002001" y="1950232"/>
                </a:lnTo>
                <a:lnTo>
                  <a:pt x="4960940" y="1973005"/>
                </a:lnTo>
                <a:lnTo>
                  <a:pt x="4916600" y="1989913"/>
                </a:lnTo>
                <a:lnTo>
                  <a:pt x="4869500" y="2000437"/>
                </a:lnTo>
                <a:lnTo>
                  <a:pt x="4820158" y="2004060"/>
                </a:lnTo>
                <a:lnTo>
                  <a:pt x="334022" y="2004060"/>
                </a:lnTo>
                <a:lnTo>
                  <a:pt x="284662" y="2000437"/>
                </a:lnTo>
                <a:lnTo>
                  <a:pt x="237550" y="1989913"/>
                </a:lnTo>
                <a:lnTo>
                  <a:pt x="193205" y="1973005"/>
                </a:lnTo>
                <a:lnTo>
                  <a:pt x="152141" y="1950232"/>
                </a:lnTo>
                <a:lnTo>
                  <a:pt x="114877" y="1922111"/>
                </a:lnTo>
                <a:lnTo>
                  <a:pt x="81928" y="1889158"/>
                </a:lnTo>
                <a:lnTo>
                  <a:pt x="53811" y="1851893"/>
                </a:lnTo>
                <a:lnTo>
                  <a:pt x="31044" y="1810832"/>
                </a:lnTo>
                <a:lnTo>
                  <a:pt x="14141" y="1766492"/>
                </a:lnTo>
                <a:lnTo>
                  <a:pt x="3621" y="1719392"/>
                </a:lnTo>
                <a:lnTo>
                  <a:pt x="0" y="1670050"/>
                </a:lnTo>
                <a:lnTo>
                  <a:pt x="0" y="334010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58431" y="3850320"/>
            <a:ext cx="5289023" cy="1649061"/>
          </a:xfrm>
          <a:custGeom>
            <a:avLst/>
            <a:gdLst/>
            <a:ahLst/>
            <a:cxnLst/>
            <a:rect l="l" t="t" r="r" b="b"/>
            <a:pathLst>
              <a:path w="5326380" h="2004060">
                <a:moveTo>
                  <a:pt x="0" y="334010"/>
                </a:moveTo>
                <a:lnTo>
                  <a:pt x="3622" y="284667"/>
                </a:lnTo>
                <a:lnTo>
                  <a:pt x="14146" y="237567"/>
                </a:lnTo>
                <a:lnTo>
                  <a:pt x="31054" y="193227"/>
                </a:lnTo>
                <a:lnTo>
                  <a:pt x="53827" y="152166"/>
                </a:lnTo>
                <a:lnTo>
                  <a:pt x="81948" y="114901"/>
                </a:lnTo>
                <a:lnTo>
                  <a:pt x="114901" y="81948"/>
                </a:lnTo>
                <a:lnTo>
                  <a:pt x="152166" y="53827"/>
                </a:lnTo>
                <a:lnTo>
                  <a:pt x="193227" y="31054"/>
                </a:lnTo>
                <a:lnTo>
                  <a:pt x="237567" y="14146"/>
                </a:lnTo>
                <a:lnTo>
                  <a:pt x="284667" y="3622"/>
                </a:lnTo>
                <a:lnTo>
                  <a:pt x="334010" y="0"/>
                </a:lnTo>
                <a:lnTo>
                  <a:pt x="4992370" y="0"/>
                </a:lnTo>
                <a:lnTo>
                  <a:pt x="5041712" y="3622"/>
                </a:lnTo>
                <a:lnTo>
                  <a:pt x="5088812" y="14146"/>
                </a:lnTo>
                <a:lnTo>
                  <a:pt x="5133152" y="31054"/>
                </a:lnTo>
                <a:lnTo>
                  <a:pt x="5174213" y="53827"/>
                </a:lnTo>
                <a:lnTo>
                  <a:pt x="5211478" y="81948"/>
                </a:lnTo>
                <a:lnTo>
                  <a:pt x="5244431" y="114901"/>
                </a:lnTo>
                <a:lnTo>
                  <a:pt x="5272552" y="152166"/>
                </a:lnTo>
                <a:lnTo>
                  <a:pt x="5295325" y="193227"/>
                </a:lnTo>
                <a:lnTo>
                  <a:pt x="5312233" y="237567"/>
                </a:lnTo>
                <a:lnTo>
                  <a:pt x="5322757" y="284667"/>
                </a:lnTo>
                <a:lnTo>
                  <a:pt x="5326380" y="334010"/>
                </a:lnTo>
                <a:lnTo>
                  <a:pt x="5326380" y="1670050"/>
                </a:lnTo>
                <a:lnTo>
                  <a:pt x="5322757" y="1719392"/>
                </a:lnTo>
                <a:lnTo>
                  <a:pt x="5312233" y="1766492"/>
                </a:lnTo>
                <a:lnTo>
                  <a:pt x="5295325" y="1810832"/>
                </a:lnTo>
                <a:lnTo>
                  <a:pt x="5272552" y="1851893"/>
                </a:lnTo>
                <a:lnTo>
                  <a:pt x="5244431" y="1889158"/>
                </a:lnTo>
                <a:lnTo>
                  <a:pt x="5211478" y="1922111"/>
                </a:lnTo>
                <a:lnTo>
                  <a:pt x="5174213" y="1950232"/>
                </a:lnTo>
                <a:lnTo>
                  <a:pt x="5133152" y="1973005"/>
                </a:lnTo>
                <a:lnTo>
                  <a:pt x="5088812" y="1989913"/>
                </a:lnTo>
                <a:lnTo>
                  <a:pt x="5041712" y="2000437"/>
                </a:lnTo>
                <a:lnTo>
                  <a:pt x="4992370" y="2004060"/>
                </a:lnTo>
                <a:lnTo>
                  <a:pt x="334010" y="2004060"/>
                </a:lnTo>
                <a:lnTo>
                  <a:pt x="284667" y="2000437"/>
                </a:lnTo>
                <a:lnTo>
                  <a:pt x="237567" y="1989913"/>
                </a:lnTo>
                <a:lnTo>
                  <a:pt x="193227" y="1973005"/>
                </a:lnTo>
                <a:lnTo>
                  <a:pt x="152166" y="1950232"/>
                </a:lnTo>
                <a:lnTo>
                  <a:pt x="114901" y="1922111"/>
                </a:lnTo>
                <a:lnTo>
                  <a:pt x="81948" y="1889158"/>
                </a:lnTo>
                <a:lnTo>
                  <a:pt x="53827" y="1851893"/>
                </a:lnTo>
                <a:lnTo>
                  <a:pt x="31054" y="1810832"/>
                </a:lnTo>
                <a:lnTo>
                  <a:pt x="14146" y="1766492"/>
                </a:lnTo>
                <a:lnTo>
                  <a:pt x="3622" y="1719392"/>
                </a:lnTo>
                <a:lnTo>
                  <a:pt x="0" y="1670050"/>
                </a:lnTo>
                <a:lnTo>
                  <a:pt x="0" y="334010"/>
                </a:lnTo>
                <a:close/>
              </a:path>
            </a:pathLst>
          </a:custGeom>
          <a:ln w="12700">
            <a:solidFill>
              <a:srgbClr val="C55A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4811" y="1877567"/>
            <a:ext cx="264160" cy="462280"/>
          </a:xfrm>
          <a:custGeom>
            <a:avLst/>
            <a:gdLst/>
            <a:ahLst/>
            <a:cxnLst/>
            <a:rect l="l" t="t" r="r" b="b"/>
            <a:pathLst>
              <a:path w="264160" h="462280">
                <a:moveTo>
                  <a:pt x="131825" y="0"/>
                </a:moveTo>
                <a:lnTo>
                  <a:pt x="131825" y="115443"/>
                </a:lnTo>
                <a:lnTo>
                  <a:pt x="0" y="115443"/>
                </a:lnTo>
                <a:lnTo>
                  <a:pt x="0" y="346329"/>
                </a:lnTo>
                <a:lnTo>
                  <a:pt x="131825" y="346329"/>
                </a:lnTo>
                <a:lnTo>
                  <a:pt x="131825" y="461772"/>
                </a:lnTo>
                <a:lnTo>
                  <a:pt x="263651" y="230886"/>
                </a:lnTo>
                <a:lnTo>
                  <a:pt x="131825" y="0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34811" y="4249813"/>
            <a:ext cx="264160" cy="462280"/>
          </a:xfrm>
          <a:custGeom>
            <a:avLst/>
            <a:gdLst/>
            <a:ahLst/>
            <a:cxnLst/>
            <a:rect l="l" t="t" r="r" b="b"/>
            <a:pathLst>
              <a:path w="264160" h="462279">
                <a:moveTo>
                  <a:pt x="131825" y="0"/>
                </a:moveTo>
                <a:lnTo>
                  <a:pt x="131825" y="115443"/>
                </a:lnTo>
                <a:lnTo>
                  <a:pt x="0" y="115443"/>
                </a:lnTo>
                <a:lnTo>
                  <a:pt x="0" y="346328"/>
                </a:lnTo>
                <a:lnTo>
                  <a:pt x="131825" y="346328"/>
                </a:lnTo>
                <a:lnTo>
                  <a:pt x="131825" y="461771"/>
                </a:lnTo>
                <a:lnTo>
                  <a:pt x="263651" y="230886"/>
                </a:lnTo>
                <a:lnTo>
                  <a:pt x="131825" y="0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96CEC3-BC67-F10A-59D3-33444FAE747B}"/>
              </a:ext>
            </a:extLst>
          </p:cNvPr>
          <p:cNvSpPr txBox="1"/>
          <p:nvPr/>
        </p:nvSpPr>
        <p:spPr>
          <a:xfrm>
            <a:off x="6305135" y="1093645"/>
            <a:ext cx="4995614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89 % учащихся в этом году выполнили индивидуальный итоговый проект по теме, соответствующей выбранному профилю обучения на повышенном уровне</a:t>
            </a:r>
            <a:endParaRPr lang="ru-RU" sz="16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164433-14FC-F9CB-1444-713DE11FB846}"/>
              </a:ext>
            </a:extLst>
          </p:cNvPr>
          <p:cNvSpPr txBox="1"/>
          <p:nvPr/>
        </p:nvSpPr>
        <p:spPr>
          <a:xfrm>
            <a:off x="6201895" y="3905763"/>
            <a:ext cx="519755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мониторинга показывают, что из 101 выпускника 9-х классов 39 учащихся  (38%) поступили в </a:t>
            </a:r>
            <a:r>
              <a:rPr lang="ru-RU" sz="14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СУЗы</a:t>
            </a: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остальные продолжили обучение в профильных классах лицея и других школ Ейского района. А из 77 выпускников 11-х классов 65 человек (84%) поступили в ВУЗы и </a:t>
            </a:r>
            <a:r>
              <a:rPr lang="ru-RU" sz="14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СУЗы</a:t>
            </a: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профильной направленности</a:t>
            </a:r>
            <a:endParaRPr lang="ru-RU" sz="1400" dirty="0">
              <a:latin typeface="Arial Black" panose="020B0A04020102020204" pitchFamily="34" charset="0"/>
            </a:endParaRPr>
          </a:p>
        </p:txBody>
      </p:sp>
      <p:grpSp>
        <p:nvGrpSpPr>
          <p:cNvPr id="46" name="object 19">
            <a:extLst>
              <a:ext uri="{FF2B5EF4-FFF2-40B4-BE49-F238E27FC236}">
                <a16:creationId xmlns:a16="http://schemas.microsoft.com/office/drawing/2014/main" id="{8C04AB84-6D64-3B21-A80B-2D61B6A2DC60}"/>
              </a:ext>
            </a:extLst>
          </p:cNvPr>
          <p:cNvGrpSpPr/>
          <p:nvPr/>
        </p:nvGrpSpPr>
        <p:grpSpPr>
          <a:xfrm>
            <a:off x="540156" y="5741941"/>
            <a:ext cx="234950" cy="234950"/>
            <a:chOff x="746759" y="1577339"/>
            <a:chExt cx="234950" cy="234950"/>
          </a:xfrm>
        </p:grpSpPr>
        <p:sp>
          <p:nvSpPr>
            <p:cNvPr id="47" name="object 20">
              <a:extLst>
                <a:ext uri="{FF2B5EF4-FFF2-40B4-BE49-F238E27FC236}">
                  <a16:creationId xmlns:a16="http://schemas.microsoft.com/office/drawing/2014/main" id="{99D611AA-2268-8167-7B19-A3512CD8D7BF}"/>
                </a:ext>
              </a:extLst>
            </p:cNvPr>
            <p:cNvSpPr/>
            <p:nvPr/>
          </p:nvSpPr>
          <p:spPr>
            <a:xfrm>
              <a:off x="746759" y="1577339"/>
              <a:ext cx="113030" cy="234950"/>
            </a:xfrm>
            <a:custGeom>
              <a:avLst/>
              <a:gdLst/>
              <a:ahLst/>
              <a:cxnLst/>
              <a:rect l="l" t="t" r="r" b="b"/>
              <a:pathLst>
                <a:path w="113030" h="234950">
                  <a:moveTo>
                    <a:pt x="0" y="234696"/>
                  </a:moveTo>
                  <a:lnTo>
                    <a:pt x="112776" y="234696"/>
                  </a:lnTo>
                  <a:lnTo>
                    <a:pt x="11277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1">
              <a:extLst>
                <a:ext uri="{FF2B5EF4-FFF2-40B4-BE49-F238E27FC236}">
                  <a16:creationId xmlns:a16="http://schemas.microsoft.com/office/drawing/2014/main" id="{22DBD8D4-033E-A900-CE56-B4B154DBAB74}"/>
                </a:ext>
              </a:extLst>
            </p:cNvPr>
            <p:cNvSpPr/>
            <p:nvPr/>
          </p:nvSpPr>
          <p:spPr>
            <a:xfrm>
              <a:off x="859535" y="1577339"/>
              <a:ext cx="121920" cy="234950"/>
            </a:xfrm>
            <a:custGeom>
              <a:avLst/>
              <a:gdLst/>
              <a:ahLst/>
              <a:cxnLst/>
              <a:rect l="l" t="t" r="r" b="b"/>
              <a:pathLst>
                <a:path w="121919" h="234950">
                  <a:moveTo>
                    <a:pt x="121919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121919" y="234696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0A8B484-3FE0-CA5F-095D-9A8097EA88CA}"/>
              </a:ext>
            </a:extLst>
          </p:cNvPr>
          <p:cNvSpPr txBox="1"/>
          <p:nvPr/>
        </p:nvSpPr>
        <p:spPr>
          <a:xfrm>
            <a:off x="852497" y="5699454"/>
            <a:ext cx="1048700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Вывод: </a:t>
            </a:r>
            <a:r>
              <a:rPr lang="ru-RU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 2022 году лицей вошел в 20 учебных заведений Кубани по количеству выпускников, поступивших в ведущие ВУЗы России (рейтинг был составлен </a:t>
            </a:r>
            <a:r>
              <a:rPr lang="en-US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RAEX</a:t>
            </a:r>
            <a:r>
              <a:rPr lang="ru-RU" sz="1600" dirty="0">
                <a:solidFill>
                  <a:srgbClr val="000000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).</a:t>
            </a:r>
            <a:endParaRPr lang="ru-RU" sz="16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 eaLnBrk="1" hangingPunct="1">
              <a:buNone/>
            </a:pPr>
            <a:endParaRPr lang="ru-RU" sz="1600" dirty="0">
              <a:latin typeface="Arial Black" panose="020B0A04020102020204" pitchFamily="34" charset="0"/>
            </a:endParaRPr>
          </a:p>
        </p:txBody>
      </p:sp>
      <p:grpSp>
        <p:nvGrpSpPr>
          <p:cNvPr id="2" name="object 6">
            <a:extLst>
              <a:ext uri="{FF2B5EF4-FFF2-40B4-BE49-F238E27FC236}">
                <a16:creationId xmlns:a16="http://schemas.microsoft.com/office/drawing/2014/main" id="{E8EB035A-88C0-2C7A-22E4-57ACE62697A2}"/>
              </a:ext>
            </a:extLst>
          </p:cNvPr>
          <p:cNvGrpSpPr/>
          <p:nvPr/>
        </p:nvGrpSpPr>
        <p:grpSpPr>
          <a:xfrm>
            <a:off x="11154409" y="0"/>
            <a:ext cx="1037590" cy="884555"/>
            <a:chOff x="11154409" y="0"/>
            <a:chExt cx="1037590" cy="884555"/>
          </a:xfrm>
        </p:grpSpPr>
        <p:pic>
          <p:nvPicPr>
            <p:cNvPr id="3" name="object 7">
              <a:extLst>
                <a:ext uri="{FF2B5EF4-FFF2-40B4-BE49-F238E27FC236}">
                  <a16:creationId xmlns:a16="http://schemas.microsoft.com/office/drawing/2014/main" id="{D76746DB-E733-5052-B718-F87AE5DFB83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69972" y="209471"/>
              <a:ext cx="839521" cy="537340"/>
            </a:xfrm>
            <a:prstGeom prst="rect">
              <a:avLst/>
            </a:prstGeom>
          </p:spPr>
        </p:pic>
        <p:pic>
          <p:nvPicPr>
            <p:cNvPr id="4" name="object 8">
              <a:extLst>
                <a:ext uri="{FF2B5EF4-FFF2-40B4-BE49-F238E27FC236}">
                  <a16:creationId xmlns:a16="http://schemas.microsoft.com/office/drawing/2014/main" id="{B356C819-6C2F-247C-0728-2B0CC6C5C9D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54409" y="0"/>
              <a:ext cx="1037590" cy="884174"/>
            </a:xfrm>
            <a:prstGeom prst="rect">
              <a:avLst/>
            </a:prstGeom>
          </p:spPr>
        </p:pic>
      </p:grpSp>
      <p:grpSp>
        <p:nvGrpSpPr>
          <p:cNvPr id="9" name="object 19">
            <a:extLst>
              <a:ext uri="{FF2B5EF4-FFF2-40B4-BE49-F238E27FC236}">
                <a16:creationId xmlns:a16="http://schemas.microsoft.com/office/drawing/2014/main" id="{B9D5C839-32A8-CACE-5452-C4A030A90CA3}"/>
              </a:ext>
            </a:extLst>
          </p:cNvPr>
          <p:cNvGrpSpPr/>
          <p:nvPr/>
        </p:nvGrpSpPr>
        <p:grpSpPr>
          <a:xfrm>
            <a:off x="556717" y="3287964"/>
            <a:ext cx="234950" cy="234950"/>
            <a:chOff x="746759" y="1577339"/>
            <a:chExt cx="234950" cy="234950"/>
          </a:xfrm>
        </p:grpSpPr>
        <p:sp>
          <p:nvSpPr>
            <p:cNvPr id="10" name="object 20">
              <a:extLst>
                <a:ext uri="{FF2B5EF4-FFF2-40B4-BE49-F238E27FC236}">
                  <a16:creationId xmlns:a16="http://schemas.microsoft.com/office/drawing/2014/main" id="{3D2EB3B0-AA3D-326F-781F-5BDBC683452F}"/>
                </a:ext>
              </a:extLst>
            </p:cNvPr>
            <p:cNvSpPr/>
            <p:nvPr/>
          </p:nvSpPr>
          <p:spPr>
            <a:xfrm>
              <a:off x="746759" y="1577339"/>
              <a:ext cx="113030" cy="234950"/>
            </a:xfrm>
            <a:custGeom>
              <a:avLst/>
              <a:gdLst/>
              <a:ahLst/>
              <a:cxnLst/>
              <a:rect l="l" t="t" r="r" b="b"/>
              <a:pathLst>
                <a:path w="113030" h="234950">
                  <a:moveTo>
                    <a:pt x="0" y="234696"/>
                  </a:moveTo>
                  <a:lnTo>
                    <a:pt x="112776" y="234696"/>
                  </a:lnTo>
                  <a:lnTo>
                    <a:pt x="112776" y="0"/>
                  </a:lnTo>
                  <a:lnTo>
                    <a:pt x="0" y="0"/>
                  </a:lnTo>
                  <a:lnTo>
                    <a:pt x="0" y="234696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1">
              <a:extLst>
                <a:ext uri="{FF2B5EF4-FFF2-40B4-BE49-F238E27FC236}">
                  <a16:creationId xmlns:a16="http://schemas.microsoft.com/office/drawing/2014/main" id="{25876B93-5003-CAB4-5B7E-E3E1CBA01C2A}"/>
                </a:ext>
              </a:extLst>
            </p:cNvPr>
            <p:cNvSpPr/>
            <p:nvPr/>
          </p:nvSpPr>
          <p:spPr>
            <a:xfrm>
              <a:off x="859535" y="1577339"/>
              <a:ext cx="121920" cy="234950"/>
            </a:xfrm>
            <a:custGeom>
              <a:avLst/>
              <a:gdLst/>
              <a:ahLst/>
              <a:cxnLst/>
              <a:rect l="l" t="t" r="r" b="b"/>
              <a:pathLst>
                <a:path w="121919" h="234950">
                  <a:moveTo>
                    <a:pt x="121919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121919" y="234696"/>
                  </a:lnTo>
                  <a:lnTo>
                    <a:pt x="121919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35FBBBC-BFB1-034E-DE80-480498BD640B}"/>
              </a:ext>
            </a:extLst>
          </p:cNvPr>
          <p:cNvSpPr txBox="1"/>
          <p:nvPr/>
        </p:nvSpPr>
        <p:spPr>
          <a:xfrm>
            <a:off x="912273" y="3215138"/>
            <a:ext cx="1069760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buNone/>
            </a:pPr>
            <a:r>
              <a:rPr lang="ru-RU" sz="1800" b="1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Вывод: </a:t>
            </a:r>
            <a:r>
              <a:rPr lang="ru-RU" sz="16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профилизация</a:t>
            </a:r>
            <a:r>
              <a:rPr lang="ru-RU" sz="16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образования позволяет учащимся лицея  более качественно выполнять итоговые проекты</a:t>
            </a:r>
            <a:endParaRPr lang="ru-RU" sz="1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95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1129771" y="0"/>
            <a:ext cx="1062355" cy="884555"/>
            <a:chOff x="11129771" y="0"/>
            <a:chExt cx="1062355" cy="8845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46069" y="209471"/>
              <a:ext cx="863234" cy="5373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129771" y="0"/>
              <a:ext cx="1062227" cy="88417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02207" y="1594485"/>
            <a:ext cx="10080625" cy="4880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1400" dirty="0">
                <a:latin typeface="Arial Black" panose="020B0A04020102020204" pitchFamily="34" charset="0"/>
                <a:ea typeface="Times New Roman" panose="02020603050405020304" pitchFamily="18" charset="0"/>
              </a:rPr>
              <a:t>В о</a:t>
            </a: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ктябре-ноябре 2022 года  будет проведен вебинар для административных работников, педагогов, педагогов-психологов, социальных педагогов </a:t>
            </a:r>
            <a:r>
              <a:rPr lang="ru-RU" sz="14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СУЗов</a:t>
            </a: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, школ, детских садов, организаций дополнительного образования по теме:  «Система работы общеобразовательной организации по сопровождению профильной и предпрофильной подготовки обучающихся».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ru-RU" sz="14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lang="ru-RU" sz="1400" dirty="0">
                <a:latin typeface="Arial Black" panose="020B0A04020102020204" pitchFamily="34" charset="0"/>
                <a:ea typeface="Times New Roman" panose="02020603050405020304" pitchFamily="18" charset="0"/>
              </a:rPr>
              <a:t>В о</a:t>
            </a: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ктябре-ноябре 2022 года на базе МБОУ лицей №4 имени профессора </a:t>
            </a:r>
            <a:r>
              <a:rPr lang="ru-RU" sz="14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Е.А.Котенко</a:t>
            </a: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 г. Ейска должен состояться второй профориентационный медицинский образовательный форум для школьников и студентов.</a:t>
            </a: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endParaRPr lang="ru-RU" sz="14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80"/>
              </a:spcBef>
            </a:pP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Был создан сайт профориентационного медицинского образовательного форума для школьников и студентов.</a:t>
            </a:r>
          </a:p>
          <a:p>
            <a:pPr algn="just">
              <a:lnSpc>
                <a:spcPct val="100000"/>
              </a:lnSpc>
              <a:spcBef>
                <a:spcPts val="80"/>
              </a:spcBef>
            </a:pPr>
            <a:endParaRPr lang="ru-RU" sz="1400" dirty="0"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algn="just">
              <a:spcBef>
                <a:spcPts val="80"/>
              </a:spcBef>
            </a:pPr>
            <a:r>
              <a:rPr lang="ru-RU" sz="1400" dirty="0"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25 августа 2022г. в городе Ейске в рамках стендового доклада на педагогической конференции  лицей в статусе инновационной площадки представлял свой опыт работы для педагогической общественности района.</a:t>
            </a:r>
          </a:p>
          <a:p>
            <a:pPr algn="just">
              <a:spcBef>
                <a:spcPts val="80"/>
              </a:spcBef>
            </a:pPr>
            <a:endParaRPr lang="ru-RU" sz="1400" dirty="0">
              <a:effectLst/>
              <a:latin typeface="Arial Black" panose="020B0A04020102020204" pitchFamily="34" charset="0"/>
              <a:ea typeface="Calibri" panose="020F0502020204030204" pitchFamily="34" charset="0"/>
            </a:endParaRPr>
          </a:p>
          <a:p>
            <a:pPr algn="just">
              <a:spcBef>
                <a:spcPts val="80"/>
              </a:spcBef>
            </a:pP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Были разработаны программы урочной и внеурочной деятельности по естественно-научному профилю.</a:t>
            </a:r>
          </a:p>
          <a:p>
            <a:pPr algn="just">
              <a:spcBef>
                <a:spcPts val="80"/>
              </a:spcBef>
            </a:pPr>
            <a:endParaRPr lang="ru-RU" sz="1400" dirty="0">
              <a:effectLst/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80"/>
              </a:spcBef>
            </a:pP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Установлены партнёрские отношения с дошкольными учреждениями,  образовательными организациями, организациями дополнительного образования, </a:t>
            </a:r>
            <a:r>
              <a:rPr lang="ru-RU" sz="1400" dirty="0" err="1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СУЗами</a:t>
            </a:r>
            <a:r>
              <a:rPr lang="ru-RU" sz="1400" dirty="0">
                <a:effectLst/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ВУЗами в рамках сетевого взаимодействия.</a:t>
            </a:r>
            <a:endParaRPr sz="1000" dirty="0">
              <a:latin typeface="Microsoft JhengHei Light"/>
              <a:cs typeface="Microsoft JhengHei Ligh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08303" y="2656219"/>
            <a:ext cx="266700" cy="265430"/>
            <a:chOff x="908303" y="2551176"/>
            <a:chExt cx="266700" cy="265430"/>
          </a:xfrm>
        </p:grpSpPr>
        <p:sp>
          <p:nvSpPr>
            <p:cNvPr id="11" name="object 11"/>
            <p:cNvSpPr/>
            <p:nvPr/>
          </p:nvSpPr>
          <p:spPr>
            <a:xfrm>
              <a:off x="908303" y="2551176"/>
              <a:ext cx="128270" cy="265430"/>
            </a:xfrm>
            <a:custGeom>
              <a:avLst/>
              <a:gdLst/>
              <a:ahLst/>
              <a:cxnLst/>
              <a:rect l="l" t="t" r="r" b="b"/>
              <a:pathLst>
                <a:path w="128269" h="265430">
                  <a:moveTo>
                    <a:pt x="0" y="265175"/>
                  </a:moveTo>
                  <a:lnTo>
                    <a:pt x="128015" y="265175"/>
                  </a:lnTo>
                  <a:lnTo>
                    <a:pt x="128015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36319" y="2551176"/>
              <a:ext cx="139065" cy="265430"/>
            </a:xfrm>
            <a:custGeom>
              <a:avLst/>
              <a:gdLst/>
              <a:ahLst/>
              <a:cxnLst/>
              <a:rect l="l" t="t" r="r" b="b"/>
              <a:pathLst>
                <a:path w="139065" h="265430">
                  <a:moveTo>
                    <a:pt x="138684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138684" y="265175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08303" y="1606296"/>
            <a:ext cx="266700" cy="265430"/>
            <a:chOff x="908303" y="1606296"/>
            <a:chExt cx="266700" cy="265430"/>
          </a:xfrm>
        </p:grpSpPr>
        <p:sp>
          <p:nvSpPr>
            <p:cNvPr id="14" name="object 14"/>
            <p:cNvSpPr/>
            <p:nvPr/>
          </p:nvSpPr>
          <p:spPr>
            <a:xfrm>
              <a:off x="908303" y="1606296"/>
              <a:ext cx="128270" cy="265430"/>
            </a:xfrm>
            <a:custGeom>
              <a:avLst/>
              <a:gdLst/>
              <a:ahLst/>
              <a:cxnLst/>
              <a:rect l="l" t="t" r="r" b="b"/>
              <a:pathLst>
                <a:path w="128269" h="265430">
                  <a:moveTo>
                    <a:pt x="0" y="265175"/>
                  </a:moveTo>
                  <a:lnTo>
                    <a:pt x="128015" y="265175"/>
                  </a:lnTo>
                  <a:lnTo>
                    <a:pt x="128015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36319" y="1606296"/>
              <a:ext cx="139065" cy="265430"/>
            </a:xfrm>
            <a:custGeom>
              <a:avLst/>
              <a:gdLst/>
              <a:ahLst/>
              <a:cxnLst/>
              <a:rect l="l" t="t" r="r" b="b"/>
              <a:pathLst>
                <a:path w="139065" h="265430">
                  <a:moveTo>
                    <a:pt x="138684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138684" y="265175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886840" y="3576827"/>
            <a:ext cx="266700" cy="265430"/>
            <a:chOff x="897636" y="3546347"/>
            <a:chExt cx="266700" cy="265430"/>
          </a:xfrm>
        </p:grpSpPr>
        <p:sp>
          <p:nvSpPr>
            <p:cNvPr id="23" name="object 23"/>
            <p:cNvSpPr/>
            <p:nvPr/>
          </p:nvSpPr>
          <p:spPr>
            <a:xfrm>
              <a:off x="897636" y="3546347"/>
              <a:ext cx="128270" cy="265430"/>
            </a:xfrm>
            <a:custGeom>
              <a:avLst/>
              <a:gdLst/>
              <a:ahLst/>
              <a:cxnLst/>
              <a:rect l="l" t="t" r="r" b="b"/>
              <a:pathLst>
                <a:path w="128269" h="265429">
                  <a:moveTo>
                    <a:pt x="0" y="265175"/>
                  </a:moveTo>
                  <a:lnTo>
                    <a:pt x="128015" y="265175"/>
                  </a:lnTo>
                  <a:lnTo>
                    <a:pt x="128015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25652" y="3546347"/>
              <a:ext cx="139065" cy="265430"/>
            </a:xfrm>
            <a:custGeom>
              <a:avLst/>
              <a:gdLst/>
              <a:ahLst/>
              <a:cxnLst/>
              <a:rect l="l" t="t" r="r" b="b"/>
              <a:pathLst>
                <a:path w="139065" h="265429">
                  <a:moveTo>
                    <a:pt x="138684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138684" y="265175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869313" y="4232005"/>
            <a:ext cx="266700" cy="265430"/>
            <a:chOff x="893063" y="4285488"/>
            <a:chExt cx="266700" cy="265430"/>
          </a:xfrm>
        </p:grpSpPr>
        <p:sp>
          <p:nvSpPr>
            <p:cNvPr id="26" name="object 26"/>
            <p:cNvSpPr/>
            <p:nvPr/>
          </p:nvSpPr>
          <p:spPr>
            <a:xfrm>
              <a:off x="893063" y="4285488"/>
              <a:ext cx="128270" cy="265430"/>
            </a:xfrm>
            <a:custGeom>
              <a:avLst/>
              <a:gdLst/>
              <a:ahLst/>
              <a:cxnLst/>
              <a:rect l="l" t="t" r="r" b="b"/>
              <a:pathLst>
                <a:path w="128269" h="265429">
                  <a:moveTo>
                    <a:pt x="0" y="265175"/>
                  </a:moveTo>
                  <a:lnTo>
                    <a:pt x="128016" y="265175"/>
                  </a:lnTo>
                  <a:lnTo>
                    <a:pt x="128016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1079" y="4285488"/>
              <a:ext cx="139065" cy="265430"/>
            </a:xfrm>
            <a:custGeom>
              <a:avLst/>
              <a:gdLst/>
              <a:ahLst/>
              <a:cxnLst/>
              <a:rect l="l" t="t" r="r" b="b"/>
              <a:pathLst>
                <a:path w="139065" h="265429">
                  <a:moveTo>
                    <a:pt x="138684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138684" y="265175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896808" y="5181615"/>
            <a:ext cx="265430" cy="265430"/>
            <a:chOff x="888491" y="4757928"/>
            <a:chExt cx="265430" cy="265430"/>
          </a:xfrm>
        </p:grpSpPr>
        <p:sp>
          <p:nvSpPr>
            <p:cNvPr id="29" name="object 29"/>
            <p:cNvSpPr/>
            <p:nvPr/>
          </p:nvSpPr>
          <p:spPr>
            <a:xfrm>
              <a:off x="888491" y="4757928"/>
              <a:ext cx="128270" cy="265430"/>
            </a:xfrm>
            <a:custGeom>
              <a:avLst/>
              <a:gdLst/>
              <a:ahLst/>
              <a:cxnLst/>
              <a:rect l="l" t="t" r="r" b="b"/>
              <a:pathLst>
                <a:path w="128269" h="265429">
                  <a:moveTo>
                    <a:pt x="0" y="265176"/>
                  </a:moveTo>
                  <a:lnTo>
                    <a:pt x="128016" y="265176"/>
                  </a:lnTo>
                  <a:lnTo>
                    <a:pt x="128016" y="0"/>
                  </a:lnTo>
                  <a:lnTo>
                    <a:pt x="0" y="0"/>
                  </a:lnTo>
                  <a:lnTo>
                    <a:pt x="0" y="265176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16507" y="4757928"/>
              <a:ext cx="137160" cy="265430"/>
            </a:xfrm>
            <a:custGeom>
              <a:avLst/>
              <a:gdLst/>
              <a:ahLst/>
              <a:cxnLst/>
              <a:rect l="l" t="t" r="r" b="b"/>
              <a:pathLst>
                <a:path w="137159" h="265429">
                  <a:moveTo>
                    <a:pt x="137159" y="0"/>
                  </a:moveTo>
                  <a:lnTo>
                    <a:pt x="0" y="0"/>
                  </a:lnTo>
                  <a:lnTo>
                    <a:pt x="0" y="265176"/>
                  </a:lnTo>
                  <a:lnTo>
                    <a:pt x="137159" y="265176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4"/>
          <p:cNvGrpSpPr/>
          <p:nvPr/>
        </p:nvGrpSpPr>
        <p:grpSpPr>
          <a:xfrm>
            <a:off x="888491" y="5821426"/>
            <a:ext cx="265430" cy="265430"/>
            <a:chOff x="888491" y="5969508"/>
            <a:chExt cx="265430" cy="265430"/>
          </a:xfrm>
        </p:grpSpPr>
        <p:sp>
          <p:nvSpPr>
            <p:cNvPr id="35" name="object 35"/>
            <p:cNvSpPr/>
            <p:nvPr/>
          </p:nvSpPr>
          <p:spPr>
            <a:xfrm>
              <a:off x="888491" y="5969508"/>
              <a:ext cx="128270" cy="265430"/>
            </a:xfrm>
            <a:custGeom>
              <a:avLst/>
              <a:gdLst/>
              <a:ahLst/>
              <a:cxnLst/>
              <a:rect l="l" t="t" r="r" b="b"/>
              <a:pathLst>
                <a:path w="128269" h="265429">
                  <a:moveTo>
                    <a:pt x="0" y="265175"/>
                  </a:moveTo>
                  <a:lnTo>
                    <a:pt x="128016" y="265175"/>
                  </a:lnTo>
                  <a:lnTo>
                    <a:pt x="128016" y="0"/>
                  </a:lnTo>
                  <a:lnTo>
                    <a:pt x="0" y="0"/>
                  </a:lnTo>
                  <a:lnTo>
                    <a:pt x="0" y="265175"/>
                  </a:lnTo>
                  <a:close/>
                </a:path>
              </a:pathLst>
            </a:custGeom>
            <a:solidFill>
              <a:srgbClr val="C55A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16507" y="5969508"/>
              <a:ext cx="137160" cy="265430"/>
            </a:xfrm>
            <a:custGeom>
              <a:avLst/>
              <a:gdLst/>
              <a:ahLst/>
              <a:cxnLst/>
              <a:rect l="l" t="t" r="r" b="b"/>
              <a:pathLst>
                <a:path w="137159" h="265429">
                  <a:moveTo>
                    <a:pt x="137159" y="0"/>
                  </a:moveTo>
                  <a:lnTo>
                    <a:pt x="0" y="0"/>
                  </a:lnTo>
                  <a:lnTo>
                    <a:pt x="0" y="265175"/>
                  </a:lnTo>
                  <a:lnTo>
                    <a:pt x="137159" y="265175"/>
                  </a:lnTo>
                  <a:lnTo>
                    <a:pt x="137159" y="0"/>
                  </a:lnTo>
                  <a:close/>
                </a:path>
              </a:pathLst>
            </a:custGeom>
            <a:solidFill>
              <a:srgbClr val="F4B0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6F705F9-7E11-2495-3D2D-D272EF0A8950}"/>
              </a:ext>
            </a:extLst>
          </p:cNvPr>
          <p:cNvSpPr txBox="1"/>
          <p:nvPr/>
        </p:nvSpPr>
        <p:spPr>
          <a:xfrm>
            <a:off x="381000" y="831827"/>
            <a:ext cx="109728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800" b="1" dirty="0">
                <a:solidFill>
                  <a:srgbClr val="BC59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900" b="1" dirty="0">
                <a:solidFill>
                  <a:srgbClr val="BC5908"/>
                </a:solidFill>
                <a:latin typeface="Arial Black" panose="020B0A04020102020204" pitchFamily="34" charset="0"/>
                <a:cs typeface="Times New Roman" pitchFamily="18" charset="0"/>
              </a:rPr>
              <a:t>АПРОБАЦИЯ И ДИССЕМИНАЦИЯ РЕЗУЛЬТАТОВ ДЕЯТЕЛЬНОСТИ КИП</a:t>
            </a:r>
            <a:endParaRPr lang="ru-RU" sz="1900" dirty="0">
              <a:solidFill>
                <a:srgbClr val="BC5908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1375</Words>
  <Application>Microsoft Office PowerPoint</Application>
  <PresentationFormat>Широкоэкранный</PresentationFormat>
  <Paragraphs>138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Microsoft JhengHei Light</vt:lpstr>
      <vt:lpstr>Arial</vt:lpstr>
      <vt:lpstr>Arial Black</vt:lpstr>
      <vt:lpstr>Calibri</vt:lpstr>
      <vt:lpstr>Times New Roman</vt:lpstr>
      <vt:lpstr>Wingdings</vt:lpstr>
      <vt:lpstr>Office Theme</vt:lpstr>
      <vt:lpstr>Слайд Microsoft PowerPoint</vt:lpstr>
      <vt:lpstr>Adobe 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Березина</dc:creator>
  <cp:lastModifiedBy>olga</cp:lastModifiedBy>
  <cp:revision>7</cp:revision>
  <dcterms:created xsi:type="dcterms:W3CDTF">2022-08-12T12:15:19Z</dcterms:created>
  <dcterms:modified xsi:type="dcterms:W3CDTF">2022-08-31T06:56:58Z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2022-06-19T00:00:00Z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2022-08-12T00:00:00Z</vt:filetime>
  </property>
</Properties>
</file>