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59" r:id="rId7"/>
    <p:sldId id="271" r:id="rId8"/>
    <p:sldId id="273" r:id="rId9"/>
    <p:sldId id="274" r:id="rId10"/>
    <p:sldId id="263" r:id="rId11"/>
    <p:sldId id="264" r:id="rId12"/>
    <p:sldId id="26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irmala UI Semilight" panose="020B0604020202020204" charset="0"/>
      <p:regular r:id="rId18"/>
    </p:embeddedFont>
    <p:embeddedFont>
      <p:font typeface="Raleway Thin" panose="020B0604020202020204" charset="-52"/>
      <p:regular r:id="rId19"/>
    </p:embeddedFont>
    <p:embeddedFont>
      <p:font typeface="Raleway" panose="020B0604020202020204" charset="-5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B747F"/>
    <a:srgbClr val="74B8BF"/>
    <a:srgbClr val="4D82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3" d="100"/>
          <a:sy n="63" d="100"/>
        </p:scale>
        <p:origin x="-3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Удовлетворенность детей и их родителей образовательным процессом
</c:v>
                </c:pt>
                <c:pt idx="1">
                  <c:v>Охват участвующих родителей с целью обмена позитивным опытом семейного воспитания
</c:v>
                </c:pt>
                <c:pt idx="2">
                  <c:v>Уровень удовлетворенности педагогов изменениями, происходящими в результате инновационной деятельности</c:v>
                </c:pt>
                <c:pt idx="3">
                  <c:v>Повышение профессиональной активности педагогических работников образовательной организации.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32</c:v>
                </c:pt>
                <c:pt idx="2">
                  <c:v>72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75-4666-AE62-153AAA3BBF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Удовлетворенность детей и их родителей образовательным процессом
</c:v>
                </c:pt>
                <c:pt idx="1">
                  <c:v>Охват участвующих родителей с целью обмена позитивным опытом семейного воспитания
</c:v>
                </c:pt>
                <c:pt idx="2">
                  <c:v>Уровень удовлетворенности педагогов изменениями, происходящими в результате инновационной деятельности</c:v>
                </c:pt>
                <c:pt idx="3">
                  <c:v>Повышение профессиональной активности педагогических работников образовательной организации.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</c:v>
                </c:pt>
                <c:pt idx="1">
                  <c:v>64</c:v>
                </c:pt>
                <c:pt idx="2">
                  <c:v>86</c:v>
                </c:pt>
                <c:pt idx="3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75-4666-AE62-153AAA3BBF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Удовлетворенность детей и их родителей образовательным процессом
</c:v>
                </c:pt>
                <c:pt idx="1">
                  <c:v>Охват участвующих родителей с целью обмена позитивным опытом семейного воспитания
</c:v>
                </c:pt>
                <c:pt idx="2">
                  <c:v>Уровень удовлетворенности педагогов изменениями, происходящими в результате инновационной деятельности</c:v>
                </c:pt>
                <c:pt idx="3">
                  <c:v>Повышение профессиональной активности педагогических работников образовательной организации.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97</c:v>
                </c:pt>
                <c:pt idx="1">
                  <c:v>81</c:v>
                </c:pt>
                <c:pt idx="2">
                  <c:v>93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75-4666-AE62-153AAA3BB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30720"/>
        <c:axId val="25846912"/>
        <c:axId val="24972352"/>
      </c:bar3DChart>
      <c:catAx>
        <c:axId val="252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46912"/>
        <c:crosses val="autoZero"/>
        <c:auto val="1"/>
        <c:lblAlgn val="ctr"/>
        <c:lblOffset val="100"/>
        <c:tickLblSkip val="1"/>
        <c:noMultiLvlLbl val="0"/>
      </c:catAx>
      <c:valAx>
        <c:axId val="2584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30720"/>
        <c:crosses val="autoZero"/>
        <c:crossBetween val="between"/>
      </c:valAx>
      <c:serAx>
        <c:axId val="249723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4691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olobok.tvoysadik.ru/?section_id=6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olobok.tvoysadik.ru/" TargetMode="External"/><Relationship Id="rId4" Type="http://schemas.openxmlformats.org/officeDocument/2006/relationships/hyperlink" Target="mailto:mdou14kolobok@yandex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olobok.tvoysadik.ru/upload/tskolobok_new/files/60/d6/60d6c76d5af8391c99e7ea89a482c049.pdf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olobok.tvoysadik.ru/upload/tskolobok_new/files/26/5d/265d2f3f0948bd4c89d7db37aaf074ec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kolobok.tvoysadik.ru/upload/tskolobok_new/files/57/7f/577fad619fec3259ebfce3bca774f597.pdf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kolobok.tvoysadik.ru/upload/tskolobok_new/files/f2/9c/f29ce2bf91d1b301615aa5771f16d874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olobok.tvoysadik.ru/upload/tskolobok_new/files/e5/05/e50566c4a2d3e23ae86a6c29b0302bf3.pdf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kolobok.tvoysadik.ru/upload/tskolobok_new/files/22/f2/22f2e6976e7ccc1a5070601c638567e0.pdf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kolobok.tvoysadik.ru/upload/tskolobok_new/files/8e/6d/8e6d29a7b23d49e91c22b36a0886499f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olobok.tvoysadik.ru/upload/tskolobok_new/files/1b/51/1b51cb8b3b2dded32f83ea6b95f71972.pdf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kolobok.tvoysadik.ru/upload/tskolobok_new/files/5b/4d/5b4d3ff68a42ae2e77e63b29c44871a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410223" cy="12220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10223" cy="1222085"/>
            </a:xfrm>
            <a:custGeom>
              <a:avLst/>
              <a:gdLst/>
              <a:ahLst/>
              <a:cxnLst/>
              <a:rect l="l" t="t" r="r" b="b"/>
              <a:pathLst>
                <a:path w="2410223" h="1222085">
                  <a:moveTo>
                    <a:pt x="0" y="0"/>
                  </a:moveTo>
                  <a:lnTo>
                    <a:pt x="2410223" y="0"/>
                  </a:lnTo>
                  <a:lnTo>
                    <a:pt x="2410223" y="1222085"/>
                  </a:lnTo>
                  <a:lnTo>
                    <a:pt x="0" y="122208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2884717"/>
            <a:ext cx="1109275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621428" y="3567271"/>
            <a:ext cx="10371156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8"/>
              </a:lnSpc>
            </a:pPr>
            <a:r>
              <a:rPr lang="en-US" sz="5400" b="1" spc="-100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модели </a:t>
            </a:r>
            <a:endParaRPr lang="ru-RU" sz="5400" b="1" spc="-100" dirty="0" smtClean="0">
              <a:solidFill>
                <a:srgbClr val="0B74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778"/>
              </a:lnSpc>
            </a:pPr>
            <a:r>
              <a:rPr lang="en-US" sz="5400" b="1" spc="-100" dirty="0" smtClean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en-US" sz="5400" b="1" spc="-100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</a:p>
          <a:p>
            <a:pPr algn="ctr">
              <a:lnSpc>
                <a:spcPts val="5778"/>
              </a:lnSpc>
            </a:pPr>
            <a:r>
              <a:rPr lang="en-US" sz="5400" b="1" spc="-100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с родителями </a:t>
            </a:r>
          </a:p>
          <a:p>
            <a:pPr algn="ctr">
              <a:lnSpc>
                <a:spcPts val="5778"/>
              </a:lnSpc>
            </a:pPr>
            <a:r>
              <a:rPr lang="en-US" sz="5400" b="1" spc="-2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«МиР»: Мы и Родители»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931" y="3583600"/>
            <a:ext cx="4813963" cy="48139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0589987"/>
            <a:ext cx="1109275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Raleway Thin"/>
              </a:rPr>
              <a:t>2-й квартал 2025 г.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70906" y="1979842"/>
            <a:ext cx="13546188" cy="95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3"/>
              </a:lnSpc>
            </a:pPr>
            <a:r>
              <a:rPr lang="en-US" sz="2044" spc="51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 14 «КОЛОБОК» ГОРОДА ТИХОРЕЦКА  МУНИЦИПАЛЬНОГО ОБРАЗОВАНИЯ ТИХОРЕЦКИЙ РАЙОН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6621428" y="6920235"/>
            <a:ext cx="10371156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3200" spc="-100" dirty="0" smtClean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pPr algn="ctr"/>
            <a:r>
              <a:rPr lang="ru-RU" sz="3200" spc="-100" dirty="0" smtClean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</a:p>
          <a:p>
            <a:pPr algn="ctr"/>
            <a:r>
              <a:rPr lang="ru-RU" sz="3200" spc="-100" dirty="0" smtClean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Дьяченко Инна Сергеевна</a:t>
            </a:r>
            <a:endParaRPr lang="en-US" sz="3200" spc="-2" dirty="0">
              <a:solidFill>
                <a:srgbClr val="0B74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8268"/>
            <a:ext cx="10071465" cy="10071465"/>
          </a:xfrm>
          <a:prstGeom prst="rect">
            <a:avLst/>
          </a:prstGeom>
        </p:spPr>
      </p:pic>
      <p:pic>
        <p:nvPicPr>
          <p:cNvPr id="10" name="Рисунок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649" y="3277717"/>
            <a:ext cx="3572566" cy="35725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5424" y="4463835"/>
            <a:ext cx="3393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14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Тихорецка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17921" y="38100"/>
            <a:ext cx="5531322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819"/>
              </a:lnSpc>
            </a:pPr>
            <a:r>
              <a:rPr lang="en-US" sz="3600" b="1" dirty="0">
                <a:solidFill>
                  <a:srgbClr val="1D617A"/>
                </a:solidFill>
                <a:latin typeface="Times New Roman" panose="02020603050405020304" pitchFamily="18" charset="0"/>
                <a:ea typeface="Nirmala UI Semilight" panose="020B0402040204020203" pitchFamily="34" charset="0"/>
                <a:cs typeface="Times New Roman" panose="02020603050405020304" pitchFamily="18" charset="0"/>
              </a:rPr>
              <a:t>МБДОУ № 11 г</a:t>
            </a:r>
            <a:r>
              <a:rPr lang="en-US" sz="3600" b="1" dirty="0" smtClean="0">
                <a:solidFill>
                  <a:srgbClr val="1D617A"/>
                </a:solidFill>
                <a:latin typeface="Times New Roman" panose="02020603050405020304" pitchFamily="18" charset="0"/>
                <a:ea typeface="Nirmala UI Semilight" panose="020B0402040204020203" pitchFamily="34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solidFill>
                  <a:srgbClr val="1D617A"/>
                </a:solidFill>
                <a:latin typeface="Times New Roman" panose="02020603050405020304" pitchFamily="18" charset="0"/>
                <a:ea typeface="Nirmala UI Semilight" panose="020B04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D617A"/>
                </a:solidFill>
                <a:latin typeface="Times New Roman" panose="02020603050405020304" pitchFamily="18" charset="0"/>
                <a:ea typeface="Nirmala UI Semilight" panose="020B0402040204020203" pitchFamily="34" charset="0"/>
                <a:cs typeface="Times New Roman" panose="02020603050405020304" pitchFamily="18" charset="0"/>
              </a:rPr>
              <a:t>Тихорецк</a:t>
            </a:r>
            <a:endParaRPr lang="en-US" sz="3600" b="1" dirty="0">
              <a:solidFill>
                <a:srgbClr val="1D617A"/>
              </a:solidFill>
              <a:latin typeface="Times New Roman" panose="02020603050405020304" pitchFamily="18" charset="0"/>
              <a:ea typeface="Nirmala UI Semilight" panose="020B04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06000" y="9226560"/>
            <a:ext cx="6208185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819"/>
              </a:lnSpc>
            </a:pPr>
            <a:r>
              <a:rPr lang="en-US" sz="3600" b="1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en-US" sz="3600" b="1" dirty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3600" b="1" dirty="0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</a:t>
            </a:r>
            <a:endParaRPr lang="en-US" sz="3600" b="1" dirty="0">
              <a:solidFill>
                <a:srgbClr val="1D61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174416" y="1356611"/>
            <a:ext cx="4669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en-US" sz="2800" b="1" dirty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 38 </a:t>
            </a:r>
            <a:endParaRPr lang="ru-RU" sz="2800" b="1" dirty="0">
              <a:solidFill>
                <a:srgbClr val="1D61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800" b="1" dirty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Алексеевск</a:t>
            </a:r>
            <a:r>
              <a:rPr lang="ru-RU" sz="2800" b="1" dirty="0" err="1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endParaRPr lang="en-US" sz="2800" b="1" dirty="0">
              <a:solidFill>
                <a:srgbClr val="1D61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388883" y="2617629"/>
            <a:ext cx="23245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4 </a:t>
            </a:r>
            <a:endParaRPr lang="ru-RU" sz="2800" b="1" dirty="0" smtClean="0">
              <a:solidFill>
                <a:srgbClr val="0B74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800" b="1" dirty="0" smtClean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</a:t>
            </a:r>
            <a:endParaRPr lang="en-US" sz="2800" b="1" dirty="0">
              <a:solidFill>
                <a:srgbClr val="0B74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40193" y="65314"/>
            <a:ext cx="5325945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819"/>
              </a:lnSpc>
            </a:pPr>
            <a:r>
              <a:rPr lang="en-US" sz="3600" b="1" dirty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8 г</a:t>
            </a:r>
            <a:r>
              <a:rPr lang="en-US" sz="3600" b="1" dirty="0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1D6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</a:t>
            </a:r>
            <a:endParaRPr lang="en-US" sz="3600" b="1" dirty="0">
              <a:solidFill>
                <a:srgbClr val="1D61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193242" y="4249681"/>
            <a:ext cx="4820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МБДОУ № </a:t>
            </a:r>
            <a:r>
              <a:rPr lang="ru-RU" sz="28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28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Незамаевский</a:t>
            </a:r>
            <a:r>
              <a:rPr lang="ru-RU" sz="28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Новопокровского </a:t>
            </a: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45349" y="9321457"/>
            <a:ext cx="5556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МБДОУ № 18 г</a:t>
            </a:r>
            <a:r>
              <a:rPr lang="ru-RU" sz="36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. Тихорецк</a:t>
            </a:r>
            <a:endParaRPr lang="ru-RU" sz="3600" b="1" dirty="0">
              <a:solidFill>
                <a:srgbClr val="0B74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338453"/>
            <a:ext cx="43742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МБДОУ № </a:t>
            </a:r>
            <a:r>
              <a:rPr lang="ru-RU" sz="28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 ст. Калниболотская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Новопокровского района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5437" y="7147738"/>
            <a:ext cx="33656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МБДОУ № </a:t>
            </a:r>
            <a:r>
              <a:rPr lang="ru-RU" sz="36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. Терновская</a:t>
            </a:r>
            <a:endParaRPr lang="ru-RU" sz="3600" b="1" dirty="0">
              <a:solidFill>
                <a:srgbClr val="0B74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7292" y="1359891"/>
            <a:ext cx="3890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МБДОУ № 1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ст. Новопокровская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1558" y="2672201"/>
            <a:ext cx="2653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МБДОУ № 8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. Белая </a:t>
            </a:r>
            <a:r>
              <a:rPr lang="ru-RU" sz="2800" b="1" dirty="0">
                <a:solidFill>
                  <a:srgbClr val="0B747F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388883" y="7135576"/>
            <a:ext cx="28217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B747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МБУДО </a:t>
            </a:r>
            <a:r>
              <a:rPr lang="ru-RU" sz="3200" b="1" dirty="0" smtClean="0">
                <a:solidFill>
                  <a:srgbClr val="0B747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ДХШ</a:t>
            </a:r>
          </a:p>
          <a:p>
            <a:r>
              <a:rPr lang="ru-RU" sz="3200" b="1" dirty="0" smtClean="0">
                <a:solidFill>
                  <a:srgbClr val="0B747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B747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3200" b="1" dirty="0" smtClean="0">
                <a:solidFill>
                  <a:srgbClr val="0B747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Тихорецк</a:t>
            </a:r>
            <a:endParaRPr lang="ru-RU" sz="3200" b="1" dirty="0">
              <a:solidFill>
                <a:srgbClr val="0B74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495300"/>
            <a:ext cx="17068800" cy="922020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24" name="TextBox 23"/>
          <p:cNvSpPr txBox="1"/>
          <p:nvPr/>
        </p:nvSpPr>
        <p:spPr>
          <a:xfrm>
            <a:off x="609600" y="763369"/>
            <a:ext cx="170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Трансляционная деятельность инновационного опыта </a:t>
            </a:r>
            <a:r>
              <a:rPr lang="ru-RU" sz="3600" b="1" dirty="0" smtClean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ru-RU" sz="3600" dirty="0">
              <a:solidFill>
                <a:srgbClr val="0B74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"/>
          <p:cNvSpPr/>
          <p:nvPr/>
        </p:nvSpPr>
        <p:spPr>
          <a:xfrm>
            <a:off x="1066800" y="3645963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5"/>
          <p:cNvSpPr/>
          <p:nvPr/>
        </p:nvSpPr>
        <p:spPr>
          <a:xfrm>
            <a:off x="1066800" y="5789498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6"/>
          <p:cNvSpPr/>
          <p:nvPr/>
        </p:nvSpPr>
        <p:spPr>
          <a:xfrm>
            <a:off x="1066800" y="7933033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9"/>
          <p:cNvSpPr txBox="1"/>
          <p:nvPr/>
        </p:nvSpPr>
        <p:spPr>
          <a:xfrm>
            <a:off x="1867005" y="2161016"/>
            <a:ext cx="617770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Функционирование центра по интересам для педагогов ДОО Тихорецкого района  по теме инновационной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1966097" y="4440732"/>
            <a:ext cx="597952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научно-методических статей с международным участием «Дошкольное образование: педагогический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Raleway Thin"/>
              </a:rPr>
              <a:t>.</a:t>
            </a:r>
            <a:r>
              <a:rPr lang="ru-RU" sz="2000" smtClean="0">
                <a:solidFill>
                  <a:schemeClr val="bg1">
                    <a:lumMod val="50000"/>
                  </a:schemeClr>
                </a:solidFill>
                <a:latin typeface="Raleway Thin"/>
              </a:rPr>
              <a:t>»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Raleway Thin"/>
            </a:endParaRPr>
          </a:p>
        </p:txBody>
      </p:sp>
      <p:sp>
        <p:nvSpPr>
          <p:cNvPr id="41" name="TextBox 15"/>
          <p:cNvSpPr txBox="1"/>
          <p:nvPr/>
        </p:nvSpPr>
        <p:spPr>
          <a:xfrm>
            <a:off x="2051585" y="8397265"/>
            <a:ext cx="60040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всероссийской онлайн-конференции для педагогов «Современное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8"/>
          <p:cNvSpPr txBox="1"/>
          <p:nvPr/>
        </p:nvSpPr>
        <p:spPr>
          <a:xfrm>
            <a:off x="1867005" y="6333722"/>
            <a:ext cx="618859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материалов Всероссийской научно-практической конференции с международным участием «Дошкольное образование в России: результаты нового времени и взгляд в будущее», </a:t>
            </a:r>
          </a:p>
        </p:txBody>
      </p:sp>
      <p:sp>
        <p:nvSpPr>
          <p:cNvPr id="46" name="AutoShape 4"/>
          <p:cNvSpPr/>
          <p:nvPr/>
        </p:nvSpPr>
        <p:spPr>
          <a:xfrm>
            <a:off x="9753600" y="3645963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5"/>
          <p:cNvSpPr/>
          <p:nvPr/>
        </p:nvSpPr>
        <p:spPr>
          <a:xfrm>
            <a:off x="9921465" y="5789498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6"/>
          <p:cNvSpPr/>
          <p:nvPr/>
        </p:nvSpPr>
        <p:spPr>
          <a:xfrm>
            <a:off x="9921465" y="7903166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1" name="TextBox 9"/>
          <p:cNvSpPr txBox="1"/>
          <p:nvPr/>
        </p:nvSpPr>
        <p:spPr>
          <a:xfrm>
            <a:off x="10638044" y="2173316"/>
            <a:ext cx="597952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конкурса среди педагогов Юга России «Великая война – великая победа», организатор журнал «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Няня.рф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2"/>
          <p:cNvSpPr txBox="1"/>
          <p:nvPr/>
        </p:nvSpPr>
        <p:spPr>
          <a:xfrm>
            <a:off x="10982759" y="4148799"/>
            <a:ext cx="597952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педагогическая конференция «Сотрудничество ДОУ с семьями воспитанников: реализация новой системы взаимодействия по освоению требований ФГОС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ДО»</a:t>
            </a:r>
          </a:p>
        </p:txBody>
      </p:sp>
      <p:sp>
        <p:nvSpPr>
          <p:cNvPr id="57" name="TextBox 15"/>
          <p:cNvSpPr txBox="1"/>
          <p:nvPr/>
        </p:nvSpPr>
        <p:spPr>
          <a:xfrm>
            <a:off x="11010289" y="6564517"/>
            <a:ext cx="595199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Международной научно-практической конференции «Образование в современном мире. Новые вызов времени»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18"/>
          <p:cNvSpPr txBox="1"/>
          <p:nvPr/>
        </p:nvSpPr>
        <p:spPr>
          <a:xfrm>
            <a:off x="10993645" y="8243376"/>
            <a:ext cx="595199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материалов международной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научно-практической конференции «Современного образования: анализ опыта и тенденций»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68078"/>
            <a:ext cx="10216877" cy="76744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7620"/>
            <a:ext cx="18288000" cy="10279380"/>
          </a:xfrm>
          <a:prstGeom prst="rect">
            <a:avLst/>
          </a:prstGeom>
          <a:solidFill>
            <a:srgbClr val="00808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3"/>
          <p:cNvSpPr txBox="1"/>
          <p:nvPr/>
        </p:nvSpPr>
        <p:spPr>
          <a:xfrm>
            <a:off x="10515600" y="6950338"/>
            <a:ext cx="723904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352121, Краснодарский край,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Тихорецк, ул. Калинина, 26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8(86196) 7-51-69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mdou14kolobok@yandex.ru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kolobok.tvoysadik.ru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32914" y="3387089"/>
            <a:ext cx="723904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4907375"/>
            <a:ext cx="6096000" cy="5379625"/>
            <a:chOff x="0" y="0"/>
            <a:chExt cx="2017615" cy="1780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7615" cy="1780514"/>
            </a:xfrm>
            <a:custGeom>
              <a:avLst/>
              <a:gdLst/>
              <a:ahLst/>
              <a:cxnLst/>
              <a:rect l="l" t="t" r="r" b="b"/>
              <a:pathLst>
                <a:path w="2017615" h="1780514">
                  <a:moveTo>
                    <a:pt x="0" y="0"/>
                  </a:moveTo>
                  <a:lnTo>
                    <a:pt x="2017615" y="0"/>
                  </a:lnTo>
                  <a:lnTo>
                    <a:pt x="2017615" y="1780514"/>
                  </a:lnTo>
                  <a:lnTo>
                    <a:pt x="0" y="178051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192000" y="4907375"/>
            <a:ext cx="6096000" cy="5379626"/>
            <a:chOff x="0" y="-9154"/>
            <a:chExt cx="2017615" cy="1767663"/>
          </a:xfrm>
        </p:grpSpPr>
        <p:sp>
          <p:nvSpPr>
            <p:cNvPr id="5" name="Freeform 5"/>
            <p:cNvSpPr/>
            <p:nvPr/>
          </p:nvSpPr>
          <p:spPr>
            <a:xfrm>
              <a:off x="0" y="-9154"/>
              <a:ext cx="2017615" cy="1767663"/>
            </a:xfrm>
            <a:custGeom>
              <a:avLst/>
              <a:gdLst/>
              <a:ahLst/>
              <a:cxnLst/>
              <a:rect l="l" t="t" r="r" b="b"/>
              <a:pathLst>
                <a:path w="2017615" h="1767663">
                  <a:moveTo>
                    <a:pt x="0" y="0"/>
                  </a:moveTo>
                  <a:lnTo>
                    <a:pt x="2017615" y="0"/>
                  </a:lnTo>
                  <a:lnTo>
                    <a:pt x="2017615" y="1767663"/>
                  </a:lnTo>
                  <a:lnTo>
                    <a:pt x="0" y="1767663"/>
                  </a:lnTo>
                  <a:close/>
                </a:path>
              </a:pathLst>
            </a:custGeom>
            <a:solidFill>
              <a:srgbClr val="74B8B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4907374"/>
            <a:ext cx="6096000" cy="5379625"/>
            <a:chOff x="-32343" y="0"/>
            <a:chExt cx="2017615" cy="1780514"/>
          </a:xfrm>
        </p:grpSpPr>
        <p:sp>
          <p:nvSpPr>
            <p:cNvPr id="7" name="Freeform 7"/>
            <p:cNvSpPr/>
            <p:nvPr/>
          </p:nvSpPr>
          <p:spPr>
            <a:xfrm>
              <a:off x="-32343" y="0"/>
              <a:ext cx="2017615" cy="1780514"/>
            </a:xfrm>
            <a:custGeom>
              <a:avLst/>
              <a:gdLst/>
              <a:ahLst/>
              <a:cxnLst/>
              <a:rect l="l" t="t" r="r" b="b"/>
              <a:pathLst>
                <a:path w="2017615" h="1780514">
                  <a:moveTo>
                    <a:pt x="0" y="0"/>
                  </a:moveTo>
                  <a:lnTo>
                    <a:pt x="2017615" y="0"/>
                  </a:lnTo>
                  <a:lnTo>
                    <a:pt x="2017615" y="1780514"/>
                  </a:lnTo>
                  <a:lnTo>
                    <a:pt x="0" y="1780514"/>
                  </a:lnTo>
                  <a:close/>
                </a:path>
              </a:pathLst>
            </a:custGeom>
            <a:solidFill>
              <a:srgbClr val="0B747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888019" y="8955597"/>
            <a:ext cx="431996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038448" y="9556775"/>
            <a:ext cx="431996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3459188" y="8955597"/>
            <a:ext cx="431996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5400000">
            <a:off x="1118690" y="1574698"/>
            <a:ext cx="1703836" cy="1475522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3124200" y="911349"/>
            <a:ext cx="1371600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00" b="1" spc="-81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инновационной деятельности: процесс взаимодействия дошкольного учреждения и семьи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 rot="5400000">
            <a:off x="1118690" y="415049"/>
            <a:ext cx="1703836" cy="1475522"/>
            <a:chOff x="0" y="0"/>
            <a:chExt cx="6350000" cy="54991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B747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904350" y="6854236"/>
            <a:ext cx="4319960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4"/>
              </a:lnSpc>
            </a:pPr>
            <a:r>
              <a:rPr lang="en-US" sz="2249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образовательный процесс и внедрение наиболее эффективных форм работы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8570" y="1906914"/>
            <a:ext cx="1371600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00" b="1" spc="-81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инновационной деятельности: методы, формы, технологии в работе с родителями как единая комплексная модель</a:t>
            </a: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 rot="5400000">
            <a:off x="1118690" y="2948703"/>
            <a:ext cx="1703836" cy="1475522"/>
            <a:chOff x="0" y="0"/>
            <a:chExt cx="6350000" cy="5499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74B8B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3124200" y="3247153"/>
            <a:ext cx="13716002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13"/>
              </a:lnSpc>
              <a:spcBef>
                <a:spcPct val="0"/>
              </a:spcBef>
            </a:pPr>
            <a:r>
              <a:rPr lang="en-US" sz="2700" b="1" spc="-76" dirty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разработка и апробация комплексной модели успешного взаимодействия дошкольного учреждения  и семьи путем внедрения интегрированных форм детско-родительской деятельности в образовательном пространстве ДОУ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84818" y="6853392"/>
            <a:ext cx="431996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4"/>
              </a:lnSpc>
            </a:pPr>
            <a:r>
              <a:rPr lang="ru-RU" sz="2249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профессиональных компетенций педагогов в рамках взаимодействия с семьями воспитанников</a:t>
            </a:r>
            <a:endParaRPr lang="en-US" sz="2249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2133600" y="4711608"/>
            <a:ext cx="1828800" cy="1640624"/>
          </a:xfrm>
          <a:prstGeom prst="triangle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18"/>
          <p:cNvSpPr txBox="1"/>
          <p:nvPr/>
        </p:nvSpPr>
        <p:spPr>
          <a:xfrm>
            <a:off x="7102075" y="6723613"/>
            <a:ext cx="4319960" cy="2205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4"/>
              </a:lnSpc>
            </a:pPr>
            <a:r>
              <a:rPr lang="ru-RU" sz="2249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творческого самовыражения, самореализации всех участников образовательного процесса через совместные детско-родительские мероприятия </a:t>
            </a:r>
            <a:endParaRPr lang="en-US" sz="2249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14630398" y="4760972"/>
            <a:ext cx="1828800" cy="1640624"/>
          </a:xfrm>
          <a:prstGeom prst="triangle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8381999" y="4760972"/>
            <a:ext cx="1828800" cy="1640624"/>
          </a:xfrm>
          <a:prstGeom prst="triangle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80240" cy="10287000"/>
            <a:chOff x="0" y="0"/>
            <a:chExt cx="263183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1834" cy="3479800"/>
            </a:xfrm>
            <a:custGeom>
              <a:avLst/>
              <a:gdLst/>
              <a:ahLst/>
              <a:cxnLst/>
              <a:rect l="l" t="t" r="r" b="b"/>
              <a:pathLst>
                <a:path w="2631834" h="3479800">
                  <a:moveTo>
                    <a:pt x="0" y="0"/>
                  </a:moveTo>
                  <a:lnTo>
                    <a:pt x="2631834" y="0"/>
                  </a:lnTo>
                  <a:lnTo>
                    <a:pt x="263183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747F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914602" y="3238194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8914602" y="5381729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8914602" y="7525264"/>
            <a:ext cx="7412680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914602" y="1416957"/>
            <a:ext cx="7040817" cy="1477328"/>
            <a:chOff x="0" y="-503852"/>
            <a:chExt cx="9387756" cy="1969770"/>
          </a:xfrm>
        </p:grpSpPr>
        <p:sp>
          <p:nvSpPr>
            <p:cNvPr id="8" name="TextBox 8"/>
            <p:cNvSpPr txBox="1"/>
            <p:nvPr/>
          </p:nvSpPr>
          <p:spPr>
            <a:xfrm>
              <a:off x="0" y="33232"/>
              <a:ext cx="1415060" cy="478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40"/>
                </a:lnSpc>
              </a:pPr>
              <a:r>
                <a:rPr lang="en-US" sz="2400">
                  <a:solidFill>
                    <a:srgbClr val="0B747F"/>
                  </a:solidFill>
                  <a:latin typeface="Raleway"/>
                </a:rPr>
                <a:t>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15060" y="-503852"/>
              <a:ext cx="7972696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ru-RU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Планирование </a:t>
              </a:r>
              <a:r>
                <a:rPr lang="ru-RU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работы путем распределение мероприятий по направлениям с охватом всех образовательных областей в соответствии с </a:t>
              </a:r>
              <a:r>
                <a:rPr lang="ru-RU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ФГОС</a:t>
              </a:r>
              <a:endPara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914602" y="3535713"/>
            <a:ext cx="7040817" cy="1987724"/>
            <a:chOff x="0" y="-536890"/>
            <a:chExt cx="9387756" cy="26502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19094"/>
              <a:ext cx="1415060" cy="478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40"/>
                </a:lnSpc>
              </a:pPr>
              <a:r>
                <a:rPr lang="en-US" sz="2400">
                  <a:solidFill>
                    <a:srgbClr val="0B747F"/>
                  </a:solidFill>
                  <a:latin typeface="Raleway"/>
                </a:rPr>
                <a:t>2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15060" y="-536890"/>
              <a:ext cx="7972696" cy="2650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  <a:spcBef>
                  <a:spcPct val="0"/>
                </a:spcBef>
              </a:pPr>
              <a:r>
                <a:rPr lang="ru-RU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Сотрудничество </a:t>
              </a:r>
              <a:r>
                <a:rPr lang="ru-RU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 родителями строится на личностно-ориентированном подходе, т.е. с учетом свободы выбора родителями </a:t>
              </a:r>
              <a:r>
                <a:rPr lang="ru-RU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 взаимодействия</a:t>
              </a:r>
              <a:endPara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ts val="312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rgbClr val="2B2B2B"/>
                  </a:solidFill>
                  <a:latin typeface="Raleway Thin"/>
                </a:rPr>
                <a:t>.</a:t>
              </a:r>
              <a:endParaRPr lang="en-US" sz="2400" dirty="0">
                <a:solidFill>
                  <a:srgbClr val="2B2B2B"/>
                </a:solidFill>
                <a:latin typeface="Raleway Thin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14602" y="6106840"/>
            <a:ext cx="7040816" cy="369332"/>
            <a:chOff x="0" y="33232"/>
            <a:chExt cx="9387755" cy="49244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3232"/>
              <a:ext cx="1415060" cy="478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40"/>
                </a:lnSpc>
              </a:pPr>
              <a:r>
                <a:rPr lang="en-US" sz="2400">
                  <a:solidFill>
                    <a:srgbClr val="0B747F"/>
                  </a:solidFill>
                  <a:latin typeface="Raleway"/>
                </a:rPr>
                <a:t>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51765" y="33232"/>
              <a:ext cx="7935990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ru-RU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Внедрение </a:t>
              </a:r>
              <a:r>
                <a:rPr lang="ru-RU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новых форм работы с родителями</a:t>
              </a:r>
              <a:endPara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914602" y="7841288"/>
            <a:ext cx="7040816" cy="1556836"/>
            <a:chOff x="0" y="-512217"/>
            <a:chExt cx="9387755" cy="207578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33232"/>
              <a:ext cx="1415060" cy="478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40"/>
                </a:lnSpc>
              </a:pPr>
              <a:r>
                <a:rPr lang="en-US" sz="2400">
                  <a:solidFill>
                    <a:srgbClr val="0B747F"/>
                  </a:solidFill>
                  <a:latin typeface="Raleway"/>
                </a:rPr>
                <a:t>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51765" y="-512217"/>
              <a:ext cx="7935990" cy="2075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ривлечении </a:t>
              </a:r>
              <a:r>
                <a:rPr lang="ru-RU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творческого потенциала родителей с целью создания комплексной модели детско-родительской </a:t>
              </a:r>
              <a:r>
                <a:rPr lang="ru-RU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деятельности </a:t>
              </a:r>
              <a:endPara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351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rgbClr val="2B2B2B"/>
                  </a:solidFill>
                  <a:latin typeface="Raleway Thin"/>
                </a:rPr>
                <a:t>.</a:t>
              </a:r>
              <a:endParaRPr lang="en-US" sz="2400" dirty="0">
                <a:solidFill>
                  <a:srgbClr val="2B2B2B"/>
                </a:solidFill>
                <a:latin typeface="Raleway Thin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79552" y="3527480"/>
            <a:ext cx="5821135" cy="257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ru-RU" sz="8000" b="1" dirty="0" smtClean="0">
                <a:solidFill>
                  <a:srgbClr val="FFFFFF"/>
                </a:solidFill>
                <a:latin typeface="Raleway"/>
              </a:rPr>
              <a:t>НОВИЗНА ПРОЕКТА</a:t>
            </a:r>
            <a:endParaRPr lang="en-US" sz="8000" b="1" dirty="0">
              <a:solidFill>
                <a:srgbClr val="FFFFFF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85800" y="495300"/>
            <a:ext cx="16992600" cy="927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556920285"/>
              </p:ext>
            </p:extLst>
          </p:nvPr>
        </p:nvGraphicFramePr>
        <p:xfrm>
          <a:off x="3048000" y="1529521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712857"/>
            <a:ext cx="182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B74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</a:t>
            </a:r>
            <a:endParaRPr lang="ru-RU" sz="4000" b="1" dirty="0">
              <a:solidFill>
                <a:srgbClr val="0B74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57300"/>
            <a:ext cx="17145000" cy="7198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600" y="-1"/>
            <a:ext cx="6629399" cy="10255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96799" y="3240877"/>
            <a:ext cx="495300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РАБОТЫ ПО ОСНОВНЫМ НАПРАВЛЕНИЯМ РАЗВИТИЯ РЕБЕНКА  НА ОСНОВЕ СОБЫТИЙНОГО ПОДХОДА С УЧЕТОМ АПРОБИРОВАННЫХ ФОРМ ВЗАИМОДЕЙСТВИЯ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5" y="1203610"/>
            <a:ext cx="11287698" cy="797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911" y="580769"/>
            <a:ext cx="6435098" cy="4414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520" y="4792871"/>
            <a:ext cx="7228489" cy="5230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507" y="3127960"/>
            <a:ext cx="7228489" cy="45464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1" y="544638"/>
            <a:ext cx="5486400" cy="4092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00" y="8763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ПРОДУКТЫ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5103" y="2324100"/>
            <a:ext cx="454959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из 6 альбомов «Семейные путешествия по темам недели»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содержит тематические задания, включающие разные виды деятельности, для совместной работы взрослых с детьми по закреплению пройденных тем недели в детском саду или их самостоятельному изучению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предлагаемый на страницах серии альбомов, дает возможность повысить интерес детей к изучаемым темам, способствует более легкому и быстрому закреплению знаний. 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  помогают   развивать память, мышление, воображение и речь ребенка,  учат устанавливать причинно-следственные связи, развивают  мелкую и общую моторику.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1" y="2929711"/>
            <a:ext cx="5459361" cy="4186515"/>
          </a:xfrm>
          <a:prstGeom prst="rect">
            <a:avLst/>
          </a:prstGeom>
        </p:spPr>
      </p:pic>
      <p:pic>
        <p:nvPicPr>
          <p:cNvPr id="10" name="Рисунок 9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39" y="5523529"/>
            <a:ext cx="5632503" cy="4499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755" y="1549768"/>
            <a:ext cx="4347791" cy="6003532"/>
          </a:xfrm>
          <a:prstGeom prst="rect">
            <a:avLst/>
          </a:prstGeom>
        </p:spPr>
      </p:pic>
      <p:pic>
        <p:nvPicPr>
          <p:cNvPr id="2" name="Рисунок 1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49768"/>
            <a:ext cx="4022367" cy="6003532"/>
          </a:xfrm>
          <a:prstGeom prst="rect">
            <a:avLst/>
          </a:prstGeom>
        </p:spPr>
      </p:pic>
      <p:pic>
        <p:nvPicPr>
          <p:cNvPr id="5" name="Рисунок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1391" y="1549768"/>
            <a:ext cx="4230969" cy="6003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88047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ПРОДУКТЫ</a:t>
            </a:r>
          </a:p>
        </p:txBody>
      </p:sp>
      <p:pic>
        <p:nvPicPr>
          <p:cNvPr id="7" name="Рисунок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2134" y="1549768"/>
            <a:ext cx="4230669" cy="6003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38417" y="7526086"/>
            <a:ext cx="4230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предназначено для совместных занятий родителей и детей, позволяет творчески подойти к изучению алфавита, расширить словарный запас ребенка, развить внимание, мышление и мелкую моторику рук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383" y="784558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пособия - оказать практическую помощь родителям в формировании и развитии у ребенка дошкольного возраста внимания. Выполняя интересные задания, ребенок учится концентрировать внимание на конкретном задании, становится более аккуратным и усидчивым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7845580"/>
            <a:ext cx="9144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тетради содержат лексический и иллюстративный материал, предназначенный для автоматизации звуков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[c]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соответственно, и могут использоваться родителями для закрепления в речи уже поставленного звука. </a:t>
            </a:r>
          </a:p>
        </p:txBody>
      </p:sp>
    </p:spTree>
    <p:extLst>
      <p:ext uri="{BB962C8B-B14F-4D97-AF65-F5344CB8AC3E}">
        <p14:creationId xmlns:p14="http://schemas.microsoft.com/office/powerpoint/2010/main" val="25044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0500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ПРОДУКТЫ</a:t>
            </a:r>
          </a:p>
        </p:txBody>
      </p:sp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318" y="1295400"/>
            <a:ext cx="4010025" cy="5502988"/>
          </a:xfrm>
          <a:prstGeom prst="rect">
            <a:avLst/>
          </a:prstGeom>
        </p:spPr>
      </p:pic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333500"/>
            <a:ext cx="3962400" cy="5526048"/>
          </a:xfrm>
          <a:prstGeom prst="rect">
            <a:avLst/>
          </a:prstGeom>
        </p:spPr>
      </p:pic>
      <p:pic>
        <p:nvPicPr>
          <p:cNvPr id="6" name="Рисунок 5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33500"/>
            <a:ext cx="3962400" cy="55314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20057" y="7265212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содержит теоретическую и практическую информацию о построении эффективной модели взаимодействия дошкольного образовательного учреждения с семьями воспитанников в рамках ФГОС ДО. 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543" y="7265212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пособие содержит описание опыта работы педагогов в данном направлении, а также необходимое документальное сопровождение для воплощения проекта в любом другом дошкольном образовательном учреждении.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2800" y="7265212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методическом пособии описан опыт нестандартного подхода к вовлечению родителей в образовательный процесс. В пособие включены готовые к использованию адвент-календари и отдельные задания, которые педагоги смогут включить в свои разработки.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660</Words>
  <Application>Microsoft Office PowerPoint</Application>
  <PresentationFormat>Произвольный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Nirmala UI Semilight</vt:lpstr>
      <vt:lpstr>Times New Roman</vt:lpstr>
      <vt:lpstr>Raleway Thin</vt:lpstr>
      <vt:lpstr>Raleway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Бирюзовая и Белая Умная Корпоративная СМИ и Издательство Еженедельные Новости Команды Презентация</dc:title>
  <dc:creator>Пользователь</dc:creator>
  <cp:lastModifiedBy>Пользователь</cp:lastModifiedBy>
  <cp:revision>54</cp:revision>
  <dcterms:created xsi:type="dcterms:W3CDTF">2006-08-16T00:00:00Z</dcterms:created>
  <dcterms:modified xsi:type="dcterms:W3CDTF">2022-01-13T14:10:10Z</dcterms:modified>
  <dc:identifier>DAE1O7vrd30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1666139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