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31"/>
  </p:notesMasterIdLst>
  <p:handoutMasterIdLst>
    <p:handoutMasterId r:id="rId32"/>
  </p:handoutMasterIdLst>
  <p:sldIdLst>
    <p:sldId id="885" r:id="rId2"/>
    <p:sldId id="945" r:id="rId3"/>
    <p:sldId id="946" r:id="rId4"/>
    <p:sldId id="947" r:id="rId5"/>
    <p:sldId id="926" r:id="rId6"/>
    <p:sldId id="921" r:id="rId7"/>
    <p:sldId id="922" r:id="rId8"/>
    <p:sldId id="923" r:id="rId9"/>
    <p:sldId id="924" r:id="rId10"/>
    <p:sldId id="927" r:id="rId11"/>
    <p:sldId id="918" r:id="rId12"/>
    <p:sldId id="891" r:id="rId13"/>
    <p:sldId id="942" r:id="rId14"/>
    <p:sldId id="937" r:id="rId15"/>
    <p:sldId id="938" r:id="rId16"/>
    <p:sldId id="940" r:id="rId17"/>
    <p:sldId id="939" r:id="rId18"/>
    <p:sldId id="941" r:id="rId19"/>
    <p:sldId id="931" r:id="rId20"/>
    <p:sldId id="943" r:id="rId21"/>
    <p:sldId id="944" r:id="rId22"/>
    <p:sldId id="914" r:id="rId23"/>
    <p:sldId id="949" r:id="rId24"/>
    <p:sldId id="950" r:id="rId25"/>
    <p:sldId id="948" r:id="rId26"/>
    <p:sldId id="919" r:id="rId27"/>
    <p:sldId id="915" r:id="rId28"/>
    <p:sldId id="907" r:id="rId29"/>
    <p:sldId id="894" r:id="rId30"/>
  </p:sldIdLst>
  <p:sldSz cx="9906000" cy="6858000" type="A4"/>
  <p:notesSz cx="6797675" cy="987425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3">
          <p15:clr>
            <a:srgbClr val="A4A3A4"/>
          </p15:clr>
        </p15:guide>
        <p15:guide id="2" orient="horz" pos="2282">
          <p15:clr>
            <a:srgbClr val="A4A3A4"/>
          </p15:clr>
        </p15:guide>
        <p15:guide id="3" orient="horz" pos="3818">
          <p15:clr>
            <a:srgbClr val="A4A3A4"/>
          </p15:clr>
        </p15:guide>
        <p15:guide id="4" pos="589">
          <p15:clr>
            <a:srgbClr val="A4A3A4"/>
          </p15:clr>
        </p15:guide>
        <p15:guide id="5" pos="3108">
          <p15:clr>
            <a:srgbClr val="A4A3A4"/>
          </p15:clr>
        </p15:guide>
        <p15:guide id="6" pos="5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0602"/>
    <a:srgbClr val="AE0E0E"/>
    <a:srgbClr val="003300"/>
    <a:srgbClr val="FFFFFF"/>
    <a:srgbClr val="E7FFE7"/>
    <a:srgbClr val="000000"/>
    <a:srgbClr val="A50021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8" autoAdjust="0"/>
    <p:restoredTop sz="95423" autoAdjust="0"/>
  </p:normalViewPr>
  <p:slideViewPr>
    <p:cSldViewPr snapToGrid="0">
      <p:cViewPr varScale="1">
        <p:scale>
          <a:sx n="104" d="100"/>
          <a:sy n="104" d="100"/>
        </p:scale>
        <p:origin x="240" y="96"/>
      </p:cViewPr>
      <p:guideLst>
        <p:guide orient="horz" pos="783"/>
        <p:guide orient="horz" pos="2282"/>
        <p:guide orient="horz" pos="3818"/>
        <p:guide pos="589"/>
        <p:guide pos="3108"/>
        <p:guide pos="5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t" anchorCtr="0" compatLnSpc="1">
            <a:prstTxWarp prst="textNoShape">
              <a:avLst/>
            </a:prstTxWarp>
          </a:bodyPr>
          <a:lstStyle>
            <a:lvl1pPr algn="l" defTabSz="917499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49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t" anchorCtr="0" compatLnSpc="1">
            <a:prstTxWarp prst="textNoShape">
              <a:avLst/>
            </a:prstTxWarp>
          </a:bodyPr>
          <a:lstStyle>
            <a:lvl1pPr algn="r" defTabSz="917499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511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b" anchorCtr="0" compatLnSpc="1">
            <a:prstTxWarp prst="textNoShape">
              <a:avLst/>
            </a:prstTxWarp>
          </a:bodyPr>
          <a:lstStyle>
            <a:lvl1pPr algn="l" defTabSz="917499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398000"/>
            <a:ext cx="29495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</a:lstStyle>
          <a:p>
            <a:fld id="{9F1D40E0-AD3E-4822-875C-4B39428E7948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87588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t" anchorCtr="0" compatLnSpc="1">
            <a:prstTxWarp prst="textNoShape">
              <a:avLst/>
            </a:prstTxWarp>
          </a:bodyPr>
          <a:lstStyle>
            <a:lvl1pPr algn="l" defTabSz="917499" eaLnBrk="0" hangingPunct="0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t" anchorCtr="0" compatLnSpc="1">
            <a:prstTxWarp prst="textNoShape">
              <a:avLst/>
            </a:prstTxWarp>
          </a:bodyPr>
          <a:lstStyle>
            <a:lvl1pPr algn="r" defTabSz="917499" eaLnBrk="0" hangingPunct="0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8663" y="739775"/>
            <a:ext cx="53467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1063"/>
            <a:ext cx="498792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b" anchorCtr="0" compatLnSpc="1">
            <a:prstTxWarp prst="textNoShape">
              <a:avLst/>
            </a:prstTxWarp>
          </a:bodyPr>
          <a:lstStyle>
            <a:lvl1pPr algn="l" defTabSz="917499" eaLnBrk="0" hangingPunct="0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3" rIns="92282" bIns="46143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 b="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</a:lstStyle>
          <a:p>
            <a:fld id="{63A122CA-3EE6-4CFD-B374-3966831C4402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9288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9AFDD134-898B-4FE0-A902-D042888EBDCC}" type="slidenum">
              <a:rPr lang="de-DE" altLang="ru-RU" sz="1200" b="0">
                <a:solidFill>
                  <a:schemeClr val="tx1"/>
                </a:solidFill>
                <a:latin typeface="Arial Unicode MS" panose="020B0604020202020204" pitchFamily="34" charset="-128"/>
              </a:rPr>
              <a:pPr/>
              <a:t>12</a:t>
            </a:fld>
            <a:endParaRPr lang="de-DE" altLang="ru-RU" sz="1200" b="0">
              <a:solidFill>
                <a:schemeClr val="tx1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F0303B1E-67CF-448D-9D9D-657329F9EED1}" type="slidenum">
              <a:rPr lang="de-DE" altLang="ru-RU" sz="1200" b="0">
                <a:solidFill>
                  <a:schemeClr val="tx1"/>
                </a:solidFill>
                <a:latin typeface="Arial Unicode MS" panose="020B0604020202020204" pitchFamily="34" charset="-128"/>
              </a:rPr>
              <a:pPr/>
              <a:t>22</a:t>
            </a:fld>
            <a:endParaRPr lang="de-DE" altLang="ru-RU" sz="1200" b="0">
              <a:solidFill>
                <a:schemeClr val="tx1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12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418AAA54-D575-4AEF-B26C-ABED9B59414F}" type="slidenum">
              <a:rPr lang="de-DE" altLang="ru-RU" sz="1200" b="0">
                <a:solidFill>
                  <a:schemeClr val="tx1"/>
                </a:solidFill>
                <a:latin typeface="Arial Unicode MS" panose="020B0604020202020204" pitchFamily="34" charset="-128"/>
              </a:rPr>
              <a:pPr/>
              <a:t>25</a:t>
            </a:fld>
            <a:endParaRPr lang="de-DE" altLang="ru-RU" sz="1200" b="0">
              <a:solidFill>
                <a:schemeClr val="tx1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18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DA985991-247D-4074-9BD4-4A08EE5B42E1}" type="slidenum">
              <a:rPr lang="de-DE" altLang="ru-RU" sz="1200" b="0">
                <a:solidFill>
                  <a:schemeClr val="tx1"/>
                </a:solidFill>
                <a:latin typeface="Arial Unicode MS" panose="020B0604020202020204" pitchFamily="34" charset="-128"/>
              </a:rPr>
              <a:pPr/>
              <a:t>27</a:t>
            </a:fld>
            <a:endParaRPr lang="de-DE" altLang="ru-RU" sz="1200" b="0">
              <a:solidFill>
                <a:schemeClr val="tx1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949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5A5AC-90E4-4614-9A44-8D0E50C9DDEE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349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3138" y="173038"/>
            <a:ext cx="2317750" cy="6026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888" y="173038"/>
            <a:ext cx="6800850" cy="6026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616FB-8A4D-4C16-9FEA-FB8B13AA5A83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49109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69B23-681B-4F0A-B11C-020C8B782ED8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76445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9888" y="1301750"/>
            <a:ext cx="4510087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2375" y="1301750"/>
            <a:ext cx="4511675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5DDF8-AB3E-4FF9-8B0A-BD0FFA3277DF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16628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2D066-110C-4D6D-BA8F-DF49730DB666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9405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2C392-8653-40B7-AFE4-F7D8597E847A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02530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A4E3A-8098-4C5F-88E3-3E43408A1C69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4385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A5B98-D04E-4A17-B904-BC2A66687BF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04905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8960F-6415-4316-BE57-47CF8D2E7784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48311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19F01-3139-4B7F-8968-8250A78C5388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79575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857250" y="6373813"/>
            <a:ext cx="1776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de-DE" sz="1000" b="0" smtClean="0">
                <a:solidFill>
                  <a:schemeClr val="bg2"/>
                </a:solidFill>
              </a:rPr>
              <a:t>Oestrich-Winkel, </a:t>
            </a:r>
            <a:fld id="{2F6E920F-C18D-495A-97EE-7083C031A620}" type="datetime1">
              <a:rPr lang="de-DE" sz="1000" b="0" smtClean="0">
                <a:solidFill>
                  <a:schemeClr val="bg2"/>
                </a:solidFill>
              </a:rPr>
              <a:pPr algn="l">
                <a:lnSpc>
                  <a:spcPct val="120000"/>
                </a:lnSpc>
                <a:defRPr/>
              </a:pPr>
              <a:t>02.07.2016</a:t>
            </a:fld>
            <a:endParaRPr lang="de-DE" sz="1000" b="0" smtClean="0">
              <a:solidFill>
                <a:schemeClr val="bg2"/>
              </a:solidFill>
            </a:endParaRPr>
          </a:p>
        </p:txBody>
      </p:sp>
      <p:sp>
        <p:nvSpPr>
          <p:cNvPr id="20070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8763" y="6373813"/>
            <a:ext cx="6731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chemeClr val="bg2"/>
                </a:solidFill>
              </a:defRPr>
            </a:lvl1pPr>
          </a:lstStyle>
          <a:p>
            <a:fld id="{CF4C476F-399A-486E-946E-F5510B46992D}" type="slidenum">
              <a:rPr lang="de-DE" altLang="ru-RU"/>
              <a:pPr/>
              <a:t>‹#›</a:t>
            </a:fld>
            <a:endParaRPr lang="de-DE" altLang="ru-RU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73038"/>
            <a:ext cx="84502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Mastertitelformat bearbeiten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301750"/>
            <a:ext cx="917575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Mastertextformat bearbeiten</a:t>
            </a:r>
          </a:p>
          <a:p>
            <a:pPr lvl="1"/>
            <a:r>
              <a:rPr lang="de-DE" altLang="ru-RU" smtClean="0"/>
              <a:t>Zweite Ebene</a:t>
            </a:r>
          </a:p>
          <a:p>
            <a:pPr lvl="2"/>
            <a:r>
              <a:rPr lang="de-DE" altLang="ru-RU" smtClean="0"/>
              <a:t>Dritte Ebene</a:t>
            </a:r>
          </a:p>
          <a:p>
            <a:pPr lvl="3"/>
            <a:r>
              <a:rPr lang="de-DE" altLang="ru-RU" smtClean="0"/>
              <a:t>Vierte Ebene</a:t>
            </a:r>
          </a:p>
          <a:p>
            <a:pPr lvl="4"/>
            <a:r>
              <a:rPr lang="de-DE" altLang="ru-RU" smtClean="0"/>
              <a:t>Fünfte Ebene</a:t>
            </a:r>
          </a:p>
        </p:txBody>
      </p:sp>
      <p:pic>
        <p:nvPicPr>
          <p:cNvPr id="1030" name="Picture 12" descr="Roter_Kast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1699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"/>
          <p:cNvSpPr txBox="1">
            <a:spLocks noChangeArrowheads="1"/>
          </p:cNvSpPr>
          <p:nvPr userDrawn="1"/>
        </p:nvSpPr>
        <p:spPr bwMode="auto">
          <a:xfrm>
            <a:off x="2873375" y="6373813"/>
            <a:ext cx="620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de-DE" sz="1000" b="0" smtClean="0">
                <a:solidFill>
                  <a:schemeClr val="bg2"/>
                </a:solidFill>
              </a:rPr>
              <a:t>Market Research: </a:t>
            </a:r>
            <a:r>
              <a:rPr lang="en-US" sz="1000" b="0" smtClean="0">
                <a:solidFill>
                  <a:schemeClr val="bg2"/>
                </a:solidFill>
              </a:rPr>
              <a:t>The Effects of Transformational Leadership on Student Engagement with EBS</a:t>
            </a:r>
          </a:p>
          <a:p>
            <a:pPr algn="l">
              <a:lnSpc>
                <a:spcPct val="120000"/>
              </a:lnSpc>
              <a:defRPr/>
            </a:pPr>
            <a:endParaRPr lang="de-DE" sz="1000" b="0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271463" indent="-271463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n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715963" indent="-2651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sz="1600">
          <a:solidFill>
            <a:schemeClr val="bg2"/>
          </a:solidFill>
          <a:latin typeface="+mn-lt"/>
        </a:defRPr>
      </a:lvl2pPr>
      <a:lvl3pPr marL="1168400" indent="-2730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sz="1600">
          <a:solidFill>
            <a:schemeClr val="bg2"/>
          </a:solidFill>
          <a:latin typeface="+mn-lt"/>
        </a:defRPr>
      </a:lvl3pPr>
      <a:lvl4pPr marL="1611313" indent="-2635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sz="1600">
          <a:solidFill>
            <a:schemeClr val="bg2"/>
          </a:solidFill>
          <a:latin typeface="+mn-lt"/>
        </a:defRPr>
      </a:lvl4pPr>
      <a:lvl5pPr marL="2063750" indent="-2730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 sz="1600">
          <a:solidFill>
            <a:schemeClr val="bg2"/>
          </a:solidFill>
          <a:latin typeface="+mn-lt"/>
        </a:defRPr>
      </a:lvl5pPr>
      <a:lvl6pPr marL="2520950" indent="-273050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6pPr>
      <a:lvl7pPr marL="2978150" indent="-273050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7pPr>
      <a:lvl8pPr marL="3435350" indent="-273050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8pPr>
      <a:lvl9pPr marL="3892550" indent="-273050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6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350" y="6350"/>
          <a:ext cx="9891713" cy="684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Слайд" r:id="rId3" imgW="5053548" imgH="3497569" progId="PowerPoint.Slide.8">
                  <p:embed/>
                </p:oleObj>
              </mc:Choice>
              <mc:Fallback>
                <p:oleObj name="Слайд" r:id="rId3" imgW="5053548" imgH="3497569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6350"/>
                        <a:ext cx="9891713" cy="684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C0C0C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03099489-E1F0-42E7-94D2-78EC2B8DB757}" type="slidenum">
              <a:rPr lang="de-DE" altLang="ru-RU" sz="1000" b="0">
                <a:solidFill>
                  <a:schemeClr val="bg2"/>
                </a:solidFill>
              </a:rPr>
              <a:pPr/>
              <a:t>1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90BFAB74-4DCA-415C-83D7-1C417FAE5317}" type="slidenum">
              <a:rPr lang="de-DE" altLang="ru-RU" sz="1000" b="0">
                <a:solidFill>
                  <a:schemeClr val="bg2"/>
                </a:solidFill>
              </a:rPr>
              <a:pPr/>
              <a:t>10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50988" y="163513"/>
            <a:ext cx="7632700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ysClr val="windowText" lastClr="000000"/>
                </a:solidFill>
              </a:rPr>
              <a:t>Исследовательская работа</a:t>
            </a:r>
          </a:p>
          <a:p>
            <a:pPr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0" kern="0" dirty="0">
                <a:solidFill>
                  <a:sysClr val="windowText" lastClr="000000"/>
                </a:solidFill>
              </a:rPr>
              <a:t>должна не только содержать решение задачи, но и пояснять, почему эта задача решена именно так, а не иначе.</a:t>
            </a:r>
            <a:r>
              <a:rPr lang="ru-RU" sz="1800" b="0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74650" y="2516188"/>
            <a:ext cx="9385300" cy="3335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</a:rPr>
              <a:t>Тема: </a:t>
            </a:r>
            <a:r>
              <a:rPr lang="ru-RU" altLang="ru-RU" sz="2400">
                <a:solidFill>
                  <a:srgbClr val="FF0000"/>
                </a:solidFill>
              </a:rPr>
              <a:t>Причины повышенной посещаемости отдельных сайтов.</a:t>
            </a: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altLang="ru-RU" sz="2400" i="1">
                <a:solidFill>
                  <a:srgbClr val="FF0000"/>
                </a:solidFill>
              </a:rPr>
              <a:t>Версии:</a:t>
            </a: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2400">
                <a:solidFill>
                  <a:srgbClr val="FF0000"/>
                </a:solidFill>
              </a:rPr>
              <a:t>Гармоничное сочетание цветов</a:t>
            </a: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2400">
                <a:solidFill>
                  <a:srgbClr val="FF0000"/>
                </a:solidFill>
              </a:rPr>
              <a:t>Гармоничное сочетание шрифтов </a:t>
            </a: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2400">
                <a:solidFill>
                  <a:srgbClr val="FF0000"/>
                </a:solidFill>
              </a:rPr>
              <a:t>Повышенное внимание к мелочам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0" y="1271588"/>
            <a:ext cx="511016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ru-RU" altLang="ru-RU" sz="2000" u="sng">
                <a:solidFill>
                  <a:schemeClr val="bg2"/>
                </a:solidFill>
              </a:rPr>
              <a:t>Исследовательская:</a:t>
            </a: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altLang="ru-RU" sz="2000">
                <a:solidFill>
                  <a:schemeClr val="bg2"/>
                </a:solidFill>
              </a:rPr>
              <a:t>Причины повышенной посещаемости отдельных сайтов.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ru-RU" altLang="ru-RU" sz="2000" u="sng">
                <a:solidFill>
                  <a:srgbClr val="9C0602"/>
                </a:solidFill>
              </a:rPr>
              <a:t>Цель</a:t>
            </a:r>
            <a:r>
              <a:rPr lang="ru-RU" altLang="ru-RU" sz="2800">
                <a:solidFill>
                  <a:schemeClr val="bg2"/>
                </a:solidFill>
              </a:rPr>
              <a:t> – </a:t>
            </a:r>
            <a:r>
              <a:rPr lang="ru-RU" altLang="ru-RU" sz="2000">
                <a:solidFill>
                  <a:schemeClr val="bg2"/>
                </a:solidFill>
              </a:rPr>
              <a:t>познание нового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2000">
              <a:solidFill>
                <a:schemeClr val="bg2"/>
              </a:solidFill>
            </a:endParaRP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ru-RU" altLang="ru-RU" sz="2000" u="sng">
                <a:solidFill>
                  <a:srgbClr val="9C0602"/>
                </a:solidFill>
              </a:rPr>
              <a:t>Методы</a:t>
            </a:r>
            <a:r>
              <a:rPr lang="ru-RU" altLang="ru-RU" sz="2000">
                <a:solidFill>
                  <a:schemeClr val="bg2"/>
                </a:solidFill>
              </a:rPr>
              <a:t>: Выдвижение возможных версий,   их аргументация и отбор наиболее адекватной: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>
                <a:solidFill>
                  <a:schemeClr val="bg2"/>
                </a:solidFill>
              </a:rPr>
              <a:t>Гармоничное сочетание цветов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>
                <a:solidFill>
                  <a:schemeClr val="bg2"/>
                </a:solidFill>
              </a:rPr>
              <a:t>Гармоничное сочетание шрифтов 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000">
                <a:solidFill>
                  <a:schemeClr val="bg2"/>
                </a:solidFill>
              </a:rPr>
              <a:t>Повышенное внимание к мелочам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094288" y="1271588"/>
            <a:ext cx="46021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defRPr/>
            </a:pPr>
            <a:r>
              <a:rPr lang="ru-RU" sz="2000" u="sng" dirty="0">
                <a:solidFill>
                  <a:schemeClr val="bg2"/>
                </a:solidFill>
              </a:rPr>
              <a:t>Проект:</a:t>
            </a:r>
          </a:p>
          <a:p>
            <a:pPr marL="533400" indent="-533400" algn="l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2"/>
                </a:solidFill>
              </a:rPr>
              <a:t>Создание </a:t>
            </a:r>
            <a:r>
              <a:rPr lang="en-US" sz="2000" dirty="0">
                <a:solidFill>
                  <a:schemeClr val="bg2"/>
                </a:solidFill>
              </a:rPr>
              <a:t>Web-</a:t>
            </a:r>
            <a:r>
              <a:rPr lang="ru-RU" sz="2000" dirty="0">
                <a:solidFill>
                  <a:schemeClr val="bg2"/>
                </a:solidFill>
              </a:rPr>
              <a:t>сайта.</a:t>
            </a:r>
          </a:p>
          <a:p>
            <a:pPr marL="533400" indent="-533400" algn="l">
              <a:spcBef>
                <a:spcPct val="20000"/>
              </a:spcBef>
              <a:defRPr/>
            </a:pPr>
            <a:endParaRPr lang="ru-RU" sz="2000" dirty="0">
              <a:solidFill>
                <a:schemeClr val="bg2"/>
              </a:solidFill>
            </a:endParaRPr>
          </a:p>
          <a:p>
            <a:pPr marL="533400" indent="-533400" algn="l">
              <a:spcBef>
                <a:spcPct val="20000"/>
              </a:spcBef>
              <a:defRPr/>
            </a:pPr>
            <a:r>
              <a:rPr lang="ru-RU" sz="2000" u="sng" dirty="0">
                <a:solidFill>
                  <a:schemeClr val="tx1">
                    <a:lumMod val="75000"/>
                  </a:schemeClr>
                </a:solidFill>
              </a:rPr>
              <a:t>Цель</a:t>
            </a:r>
            <a:r>
              <a:rPr lang="ru-RU" sz="2800" dirty="0">
                <a:solidFill>
                  <a:schemeClr val="bg2"/>
                </a:solidFill>
              </a:rPr>
              <a:t> – </a:t>
            </a:r>
            <a:r>
              <a:rPr lang="ru-RU" sz="2000" dirty="0">
                <a:solidFill>
                  <a:schemeClr val="bg2"/>
                </a:solidFill>
              </a:rPr>
              <a:t>конкретный практический результат</a:t>
            </a:r>
          </a:p>
          <a:p>
            <a:pPr marL="533400" indent="-533400" algn="l">
              <a:lnSpc>
                <a:spcPct val="160000"/>
              </a:lnSpc>
              <a:spcBef>
                <a:spcPct val="20000"/>
              </a:spcBef>
              <a:defRPr/>
            </a:pPr>
            <a:r>
              <a:rPr lang="ru-RU" sz="2000" u="sng" dirty="0">
                <a:solidFill>
                  <a:srgbClr val="9C0602"/>
                </a:solidFill>
              </a:rPr>
              <a:t>Методы</a:t>
            </a:r>
            <a:r>
              <a:rPr lang="ru-RU" sz="2000" dirty="0">
                <a:solidFill>
                  <a:schemeClr val="bg2"/>
                </a:solidFill>
              </a:rPr>
              <a:t>: 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bg2"/>
                </a:solidFill>
              </a:rPr>
              <a:t>Изучение построения других сайтов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bg2"/>
                </a:solidFill>
              </a:rPr>
              <a:t>Изучение языков для создания сайта</a:t>
            </a:r>
          </a:p>
          <a:p>
            <a:pPr marL="533400" indent="-533400" algn="l"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bg2"/>
                </a:solidFill>
              </a:rPr>
              <a:t>Построение оптимального количества страниц 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008563" y="1277938"/>
            <a:ext cx="57150" cy="4846637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4" name="Rectangle 28"/>
          <p:cNvSpPr>
            <a:spLocks noChangeArrowheads="1"/>
          </p:cNvSpPr>
          <p:nvPr/>
        </p:nvSpPr>
        <p:spPr bwMode="auto">
          <a:xfrm>
            <a:off x="1316038" y="0"/>
            <a:ext cx="8388350" cy="900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/>
              <a:t>Сравнение исследовательской </a:t>
            </a:r>
          </a:p>
          <a:p>
            <a:r>
              <a:rPr lang="ru-RU" altLang="ru-RU" sz="2800"/>
              <a:t>и проектной работ</a:t>
            </a:r>
            <a:endParaRPr lang="de-DE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34344281-3E9C-4D7E-AFB3-EF6F454A7DE6}" type="slidenum">
              <a:rPr lang="en-US" altLang="ru-RU" sz="1000" b="0">
                <a:solidFill>
                  <a:schemeClr val="bg2"/>
                </a:solidFill>
              </a:rPr>
              <a:pPr/>
              <a:t>12</a:t>
            </a:fld>
            <a:endParaRPr lang="en-US" altLang="ru-RU" sz="1000" b="0">
              <a:solidFill>
                <a:schemeClr val="bg2"/>
              </a:solidFill>
            </a:endParaRPr>
          </a:p>
        </p:txBody>
      </p:sp>
      <p:sp>
        <p:nvSpPr>
          <p:cNvPr id="13315" name="Rechteck 5"/>
          <p:cNvSpPr>
            <a:spLocks noChangeArrowheads="1"/>
          </p:cNvSpPr>
          <p:nvPr/>
        </p:nvSpPr>
        <p:spPr bwMode="auto">
          <a:xfrm>
            <a:off x="1712913" y="1323975"/>
            <a:ext cx="8193087" cy="1230313"/>
          </a:xfrm>
          <a:prstGeom prst="rect">
            <a:avLst/>
          </a:prstGeom>
          <a:solidFill>
            <a:srgbClr val="EFEFEF"/>
          </a:solidFill>
          <a:ln w="9525" algn="ctr">
            <a:solidFill>
              <a:srgbClr val="EFEFEF"/>
            </a:solidFill>
            <a:round/>
            <a:headEnd/>
            <a:tailEnd/>
          </a:ln>
        </p:spPr>
        <p:txBody>
          <a:bodyPr lIns="36000" rIns="36000" anchor="ctr"/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altLang="ru-RU" sz="2400">
                <a:solidFill>
                  <a:schemeClr val="bg2"/>
                </a:solidFill>
              </a:rPr>
              <a:t>творческое развитие начинающих исследователей, развитие навыков самостоятельной научной работы.</a:t>
            </a:r>
            <a:endParaRPr lang="en-US" altLang="de-DE" sz="240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3316" name="Rectangle 28"/>
          <p:cNvSpPr>
            <a:spLocks noChangeArrowheads="1"/>
          </p:cNvSpPr>
          <p:nvPr/>
        </p:nvSpPr>
        <p:spPr bwMode="auto">
          <a:xfrm>
            <a:off x="1328738" y="0"/>
            <a:ext cx="8388350" cy="957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/>
              <a:t>Алгоритм подготовки учащихся к </a:t>
            </a:r>
          </a:p>
          <a:p>
            <a:r>
              <a:rPr lang="ru-RU" altLang="ru-RU" sz="2800"/>
              <a:t>научно – исследовательской деятельности</a:t>
            </a:r>
            <a:endParaRPr lang="de-DE" altLang="ru-RU" sz="2800"/>
          </a:p>
        </p:txBody>
      </p:sp>
      <p:sp>
        <p:nvSpPr>
          <p:cNvPr id="13317" name="Rechteck 11"/>
          <p:cNvSpPr>
            <a:spLocks noChangeArrowheads="1"/>
          </p:cNvSpPr>
          <p:nvPr/>
        </p:nvSpPr>
        <p:spPr bwMode="auto">
          <a:xfrm>
            <a:off x="227013" y="1331913"/>
            <a:ext cx="1357312" cy="7683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chemeClr val="bg1"/>
                </a:solidFill>
              </a:rPr>
              <a:t>Цель</a:t>
            </a:r>
            <a:endParaRPr lang="en-US" altLang="ru-RU" sz="2400">
              <a:solidFill>
                <a:schemeClr val="bg1"/>
              </a:solidFill>
            </a:endParaRPr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88913" y="2684463"/>
          <a:ext cx="9505950" cy="2627312"/>
        </p:xfrm>
        <a:graphic>
          <a:graphicData uri="http://schemas.openxmlformats.org/drawingml/2006/table">
            <a:tbl>
              <a:tblPr/>
              <a:tblGrid>
                <a:gridCol w="8693150"/>
                <a:gridCol w="8128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Наука и научное мировоззрение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Речевая компетенция учащегося, креативный потенциал речи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Основы психологических знаний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Применение основ информатики в исследовательской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Прямоугольник 14"/>
          <p:cNvSpPr>
            <a:spLocks noChangeArrowheads="1"/>
          </p:cNvSpPr>
          <p:nvPr/>
        </p:nvSpPr>
        <p:spPr bwMode="auto">
          <a:xfrm>
            <a:off x="798513" y="5686425"/>
            <a:ext cx="815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0">
                <a:solidFill>
                  <a:schemeClr val="bg2"/>
                </a:solidFill>
              </a:rPr>
              <a:t>по программе Демина И.С. «Методика научного исследования» (для 9 класса) // Школьные технологии. – 2001. №1. – С. 134-135.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CE585960-A766-4B97-AF53-57AA6708EF1B}" type="slidenum">
              <a:rPr lang="de-DE" altLang="ru-RU" sz="1000" b="0">
                <a:solidFill>
                  <a:schemeClr val="bg2"/>
                </a:solidFill>
              </a:rPr>
              <a:pPr/>
              <a:t>13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14339" name="Rectangle 28"/>
          <p:cNvSpPr>
            <a:spLocks noChangeArrowheads="1"/>
          </p:cNvSpPr>
          <p:nvPr/>
        </p:nvSpPr>
        <p:spPr bwMode="auto">
          <a:xfrm>
            <a:off x="1316038" y="179388"/>
            <a:ext cx="838835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/>
              <a:t>Исследование:</a:t>
            </a:r>
            <a:endParaRPr lang="de-DE" altLang="ru-RU" sz="3200"/>
          </a:p>
        </p:txBody>
      </p:sp>
      <p:sp>
        <p:nvSpPr>
          <p:cNvPr id="7" name="Rechteck 13"/>
          <p:cNvSpPr>
            <a:spLocks noChangeArrowheads="1"/>
          </p:cNvSpPr>
          <p:nvPr/>
        </p:nvSpPr>
        <p:spPr bwMode="auto">
          <a:xfrm>
            <a:off x="668338" y="1146175"/>
            <a:ext cx="8924925" cy="8921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chemeClr val="bg1"/>
                </a:solidFill>
              </a:rPr>
              <a:t>Выбор темы исследования</a:t>
            </a:r>
            <a:endParaRPr lang="en-US" altLang="ru-RU" sz="2400">
              <a:solidFill>
                <a:schemeClr val="bg1"/>
              </a:solidFill>
            </a:endParaRPr>
          </a:p>
        </p:txBody>
      </p:sp>
      <p:sp>
        <p:nvSpPr>
          <p:cNvPr id="8" name="Gleichschenkliges Dreieck 33"/>
          <p:cNvSpPr>
            <a:spLocks noChangeArrowheads="1"/>
          </p:cNvSpPr>
          <p:nvPr/>
        </p:nvSpPr>
        <p:spPr bwMode="auto">
          <a:xfrm rot="10800000">
            <a:off x="4051300" y="2130425"/>
            <a:ext cx="1308100" cy="203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9" name="Rechteck 13"/>
          <p:cNvSpPr>
            <a:spLocks noChangeArrowheads="1"/>
          </p:cNvSpPr>
          <p:nvPr/>
        </p:nvSpPr>
        <p:spPr bwMode="auto">
          <a:xfrm>
            <a:off x="682625" y="2409825"/>
            <a:ext cx="8940800" cy="7985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chemeClr val="bg1"/>
                </a:solidFill>
              </a:rPr>
              <a:t>Проблемная ситуация - актуальность</a:t>
            </a:r>
            <a:endParaRPr lang="en-US" altLang="ru-RU" sz="2400">
              <a:solidFill>
                <a:schemeClr val="bg1"/>
              </a:solidFill>
            </a:endParaRPr>
          </a:p>
        </p:txBody>
      </p:sp>
      <p:sp>
        <p:nvSpPr>
          <p:cNvPr id="10" name="Rechteck 13"/>
          <p:cNvSpPr>
            <a:spLocks noChangeArrowheads="1"/>
          </p:cNvSpPr>
          <p:nvPr/>
        </p:nvSpPr>
        <p:spPr bwMode="auto">
          <a:xfrm>
            <a:off x="682625" y="3716338"/>
            <a:ext cx="8959850" cy="85566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chemeClr val="bg1"/>
                </a:solidFill>
              </a:rPr>
              <a:t>Объект, предмет, цель, задачи, методы</a:t>
            </a:r>
            <a:endParaRPr lang="en-US" altLang="ru-RU" sz="2400">
              <a:solidFill>
                <a:schemeClr val="bg1"/>
              </a:solidFill>
            </a:endParaRPr>
          </a:p>
        </p:txBody>
      </p:sp>
      <p:sp>
        <p:nvSpPr>
          <p:cNvPr id="11" name="Rechteck 13"/>
          <p:cNvSpPr>
            <a:spLocks noChangeArrowheads="1"/>
          </p:cNvSpPr>
          <p:nvPr/>
        </p:nvSpPr>
        <p:spPr bwMode="auto">
          <a:xfrm>
            <a:off x="711200" y="5122863"/>
            <a:ext cx="8955088" cy="83343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400">
                <a:solidFill>
                  <a:schemeClr val="bg1"/>
                </a:solidFill>
              </a:rPr>
              <a:t>                                       Гипотеза</a:t>
            </a:r>
            <a:endParaRPr lang="en-US" altLang="ru-RU">
              <a:solidFill>
                <a:srgbClr val="A50021"/>
              </a:solidFill>
            </a:endParaRPr>
          </a:p>
        </p:txBody>
      </p:sp>
      <p:sp>
        <p:nvSpPr>
          <p:cNvPr id="13" name="Gleichschenkliges Dreieck 33"/>
          <p:cNvSpPr>
            <a:spLocks noChangeArrowheads="1"/>
          </p:cNvSpPr>
          <p:nvPr/>
        </p:nvSpPr>
        <p:spPr bwMode="auto">
          <a:xfrm rot="10800000">
            <a:off x="4037013" y="3416300"/>
            <a:ext cx="1308100" cy="203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4" name="Gleichschenkliges Dreieck 33"/>
          <p:cNvSpPr>
            <a:spLocks noChangeArrowheads="1"/>
          </p:cNvSpPr>
          <p:nvPr/>
        </p:nvSpPr>
        <p:spPr bwMode="auto">
          <a:xfrm rot="10800000">
            <a:off x="4113213" y="4846638"/>
            <a:ext cx="1308100" cy="203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Kreuz 10"/>
          <p:cNvSpPr>
            <a:spLocks noChangeArrowheads="1"/>
          </p:cNvSpPr>
          <p:nvPr/>
        </p:nvSpPr>
        <p:spPr bwMode="auto">
          <a:xfrm>
            <a:off x="2917825" y="2540000"/>
            <a:ext cx="3875088" cy="3327400"/>
          </a:xfrm>
          <a:prstGeom prst="plus">
            <a:avLst>
              <a:gd name="adj" fmla="val 33315"/>
            </a:avLst>
          </a:prstGeom>
          <a:solidFill>
            <a:srgbClr val="E7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b="0"/>
          </a:p>
        </p:txBody>
      </p:sp>
      <p:sp>
        <p:nvSpPr>
          <p:cNvPr id="15363" name="Titel 1"/>
          <p:cNvSpPr>
            <a:spLocks noGrp="1"/>
          </p:cNvSpPr>
          <p:nvPr>
            <p:ph type="title"/>
          </p:nvPr>
        </p:nvSpPr>
        <p:spPr>
          <a:xfrm>
            <a:off x="1328738" y="187325"/>
            <a:ext cx="8577262" cy="566738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Выбор темы исследования</a:t>
            </a:r>
            <a:endParaRPr lang="en-US" altLang="ru-RU" sz="2600" smtClean="0"/>
          </a:p>
        </p:txBody>
      </p:sp>
      <p:sp>
        <p:nvSpPr>
          <p:cNvPr id="1536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74D37D5A-590A-42CA-B4D6-1EB9924A555C}" type="slidenum">
              <a:rPr lang="de-DE" altLang="ru-RU" sz="1000" b="0">
                <a:solidFill>
                  <a:schemeClr val="bg2"/>
                </a:solidFill>
              </a:rPr>
              <a:pPr/>
              <a:t>14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935038" y="1347788"/>
            <a:ext cx="3511550" cy="417512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5366" name="Rechteck 24"/>
          <p:cNvSpPr>
            <a:spLocks noChangeArrowheads="1"/>
          </p:cNvSpPr>
          <p:nvPr/>
        </p:nvSpPr>
        <p:spPr bwMode="auto">
          <a:xfrm>
            <a:off x="935038" y="1331913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2295" name="Text Box 26"/>
          <p:cNvSpPr txBox="1">
            <a:spLocks noChangeArrowheads="1"/>
          </p:cNvSpPr>
          <p:nvPr/>
        </p:nvSpPr>
        <p:spPr bwMode="auto">
          <a:xfrm>
            <a:off x="1050925" y="2000250"/>
            <a:ext cx="3078163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itchFamily="34" charset="0"/>
              <a:buChar char="+"/>
              <a:defRPr/>
            </a:pPr>
            <a:r>
              <a:rPr lang="ru-RU" sz="1800" i="1" dirty="0" smtClean="0">
                <a:solidFill>
                  <a:schemeClr val="bg2"/>
                </a:solidFill>
              </a:rPr>
              <a:t>Анализ… 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itchFamily="34" charset="0"/>
              <a:buChar char="+"/>
              <a:defRPr/>
            </a:pPr>
            <a:r>
              <a:rPr lang="ru-RU" sz="1800" i="1" dirty="0" smtClean="0">
                <a:solidFill>
                  <a:schemeClr val="bg2"/>
                </a:solidFill>
              </a:rPr>
              <a:t>Сравнение…., 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itchFamily="34" charset="0"/>
              <a:buChar char="+"/>
              <a:defRPr/>
            </a:pPr>
            <a:r>
              <a:rPr lang="ru-RU" sz="1800" i="1" dirty="0" smtClean="0">
                <a:solidFill>
                  <a:schemeClr val="bg2"/>
                </a:solidFill>
              </a:rPr>
              <a:t>Изучение….,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itchFamily="34" charset="0"/>
              <a:buChar char="+"/>
              <a:defRPr/>
            </a:pPr>
            <a:r>
              <a:rPr lang="ru-RU" sz="1800" i="1" dirty="0" smtClean="0">
                <a:solidFill>
                  <a:schemeClr val="bg2"/>
                </a:solidFill>
              </a:rPr>
              <a:t> Влияние….,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itchFamily="34" charset="0"/>
              <a:buChar char="+"/>
              <a:defRPr/>
            </a:pPr>
            <a:r>
              <a:rPr lang="ru-RU" sz="1800" i="1" dirty="0" smtClean="0">
                <a:solidFill>
                  <a:schemeClr val="bg2"/>
                </a:solidFill>
              </a:rPr>
              <a:t> Определение…,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itchFamily="34" charset="0"/>
              <a:buChar char="+"/>
              <a:defRPr/>
            </a:pPr>
            <a:r>
              <a:rPr lang="ru-RU" sz="1800" i="1" dirty="0" smtClean="0">
                <a:solidFill>
                  <a:schemeClr val="bg2"/>
                </a:solidFill>
              </a:rPr>
              <a:t> Выявление….</a:t>
            </a:r>
            <a:r>
              <a:rPr lang="ru-RU" sz="1800" dirty="0" smtClean="0">
                <a:solidFill>
                  <a:schemeClr val="bg2"/>
                </a:solidFill>
              </a:rPr>
              <a:t>  </a:t>
            </a:r>
          </a:p>
          <a:p>
            <a:pPr marL="0" indent="0"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defRPr/>
            </a:pPr>
            <a:r>
              <a:rPr lang="ru-RU" altLang="de-DE" sz="1600" dirty="0" smtClean="0">
                <a:solidFill>
                  <a:srgbClr val="003300"/>
                </a:solidFill>
              </a:rPr>
              <a:t>Работа исследовательская</a:t>
            </a:r>
            <a:endParaRPr lang="en-US" altLang="de-DE" sz="1600" dirty="0" smtClean="0">
              <a:solidFill>
                <a:srgbClr val="003300"/>
              </a:solidFill>
            </a:endParaRPr>
          </a:p>
        </p:txBody>
      </p:sp>
      <p:sp>
        <p:nvSpPr>
          <p:cNvPr id="15368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0" name="Rechteck 24"/>
          <p:cNvSpPr>
            <a:spLocks noChangeArrowheads="1"/>
          </p:cNvSpPr>
          <p:nvPr/>
        </p:nvSpPr>
        <p:spPr bwMode="auto">
          <a:xfrm>
            <a:off x="5457825" y="1374775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5371" name="Text Box 24"/>
          <p:cNvSpPr txBox="1">
            <a:spLocks noChangeArrowheads="1"/>
          </p:cNvSpPr>
          <p:nvPr/>
        </p:nvSpPr>
        <p:spPr bwMode="auto">
          <a:xfrm>
            <a:off x="5457825" y="1362075"/>
            <a:ext cx="3511550" cy="4175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2" name="TextBox 1"/>
          <p:cNvSpPr txBox="1"/>
          <p:nvPr/>
        </p:nvSpPr>
        <p:spPr>
          <a:xfrm>
            <a:off x="5457825" y="1825625"/>
            <a:ext cx="375285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▬"/>
              <a:defRPr/>
            </a:pPr>
            <a:r>
              <a:rPr lang="ru-RU" sz="1800" dirty="0">
                <a:solidFill>
                  <a:schemeClr val="bg2"/>
                </a:solidFill>
              </a:rPr>
              <a:t>Кровь человека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▬"/>
              <a:defRPr/>
            </a:pPr>
            <a:r>
              <a:rPr lang="ru-RU" sz="1800" dirty="0">
                <a:solidFill>
                  <a:schemeClr val="bg2"/>
                </a:solidFill>
              </a:rPr>
              <a:t>Нитраты и жизнь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▬"/>
              <a:defRPr/>
            </a:pPr>
            <a:r>
              <a:rPr lang="ru-RU" sz="1800" dirty="0" err="1">
                <a:solidFill>
                  <a:schemeClr val="bg2"/>
                </a:solidFill>
              </a:rPr>
              <a:t>Киберпреступность</a:t>
            </a:r>
            <a:endParaRPr lang="ru-RU" sz="1800" dirty="0">
              <a:solidFill>
                <a:schemeClr val="bg2"/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▬"/>
              <a:defRPr/>
            </a:pPr>
            <a:r>
              <a:rPr lang="ru-RU" sz="1800" dirty="0">
                <a:solidFill>
                  <a:schemeClr val="bg2"/>
                </a:solidFill>
              </a:rPr>
              <a:t>Россия и Интернет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▬"/>
              <a:defRPr/>
            </a:pPr>
            <a:r>
              <a:rPr lang="ru-RU" sz="1800" dirty="0">
                <a:solidFill>
                  <a:srgbClr val="9C0602"/>
                </a:solidFill>
              </a:rPr>
              <a:t>Влияние параметров атмосферы на рождаемость в районах Крайнего Севера</a:t>
            </a:r>
          </a:p>
          <a:p>
            <a:pPr algn="l">
              <a:lnSpc>
                <a:spcPct val="150000"/>
              </a:lnSpc>
              <a:buClr>
                <a:schemeClr val="tx1"/>
              </a:buClr>
              <a:defRPr/>
            </a:pPr>
            <a:endParaRPr lang="ru-RU" sz="1800" dirty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  <a:buClr>
                <a:schemeClr val="tx1"/>
              </a:buClr>
              <a:defRPr/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Работа реферативная</a:t>
            </a:r>
          </a:p>
          <a:p>
            <a:pPr marL="285750" indent="-285750" algn="l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▬"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Kreuz 10"/>
          <p:cNvSpPr>
            <a:spLocks noChangeArrowheads="1"/>
          </p:cNvSpPr>
          <p:nvPr/>
        </p:nvSpPr>
        <p:spPr bwMode="auto">
          <a:xfrm>
            <a:off x="2917825" y="2540000"/>
            <a:ext cx="3875088" cy="3327400"/>
          </a:xfrm>
          <a:prstGeom prst="plus">
            <a:avLst>
              <a:gd name="adj" fmla="val 33315"/>
            </a:avLst>
          </a:prstGeom>
          <a:solidFill>
            <a:srgbClr val="E7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b="0"/>
          </a:p>
        </p:txBody>
      </p:sp>
      <p:sp>
        <p:nvSpPr>
          <p:cNvPr id="16387" name="Titel 1"/>
          <p:cNvSpPr>
            <a:spLocks noGrp="1"/>
          </p:cNvSpPr>
          <p:nvPr>
            <p:ph type="title"/>
          </p:nvPr>
        </p:nvSpPr>
        <p:spPr>
          <a:xfrm>
            <a:off x="1328738" y="187325"/>
            <a:ext cx="8577262" cy="566738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Проблемная ситуация  =&gt;  актуальность</a:t>
            </a:r>
            <a:endParaRPr lang="en-US" altLang="ru-RU" sz="2600" smtClean="0"/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714D3526-9910-4EE6-8835-D113B69532DE}" type="slidenum">
              <a:rPr lang="de-DE" altLang="ru-RU" sz="1000" b="0">
                <a:solidFill>
                  <a:schemeClr val="bg2"/>
                </a:solidFill>
              </a:rPr>
              <a:pPr/>
              <a:t>15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935038" y="1347788"/>
            <a:ext cx="3511550" cy="417512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6390" name="Rechteck 24"/>
          <p:cNvSpPr>
            <a:spLocks noChangeArrowheads="1"/>
          </p:cNvSpPr>
          <p:nvPr/>
        </p:nvSpPr>
        <p:spPr bwMode="auto">
          <a:xfrm>
            <a:off x="935038" y="1331913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6391" name="Text Box 26"/>
          <p:cNvSpPr txBox="1">
            <a:spLocks noChangeArrowheads="1"/>
          </p:cNvSpPr>
          <p:nvPr/>
        </p:nvSpPr>
        <p:spPr bwMode="auto">
          <a:xfrm>
            <a:off x="1050925" y="2000250"/>
            <a:ext cx="307816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sz="1800">
                <a:solidFill>
                  <a:schemeClr val="bg2"/>
                </a:solidFill>
              </a:rPr>
              <a:t>проблемная ситуация заключается в социальном </a:t>
            </a:r>
            <a:r>
              <a:rPr lang="ru-RU" altLang="ru-RU" sz="1800" u="sng">
                <a:solidFill>
                  <a:srgbClr val="003300"/>
                </a:solidFill>
              </a:rPr>
              <a:t>противоречии</a:t>
            </a:r>
            <a:r>
              <a:rPr lang="ru-RU" altLang="ru-RU" sz="1800">
                <a:solidFill>
                  <a:schemeClr val="bg2"/>
                </a:solidFill>
              </a:rPr>
              <a:t>, которое сложилось между… В случае развития этого противоречия…. Это  и обуславливает актуальность данного..</a:t>
            </a:r>
            <a:endParaRPr lang="en-US" altLang="de-DE" sz="1600">
              <a:solidFill>
                <a:srgbClr val="003300"/>
              </a:solidFill>
            </a:endParaRPr>
          </a:p>
        </p:txBody>
      </p:sp>
      <p:sp>
        <p:nvSpPr>
          <p:cNvPr id="16392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4" name="Rechteck 24"/>
          <p:cNvSpPr>
            <a:spLocks noChangeArrowheads="1"/>
          </p:cNvSpPr>
          <p:nvPr/>
        </p:nvSpPr>
        <p:spPr bwMode="auto">
          <a:xfrm>
            <a:off x="5457825" y="1374775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6395" name="Text Box 24"/>
          <p:cNvSpPr txBox="1">
            <a:spLocks noChangeArrowheads="1"/>
          </p:cNvSpPr>
          <p:nvPr/>
        </p:nvSpPr>
        <p:spPr bwMode="auto">
          <a:xfrm>
            <a:off x="5457825" y="1362075"/>
            <a:ext cx="3511550" cy="4175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92763" y="2000250"/>
            <a:ext cx="320357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▬"/>
            </a:pPr>
            <a:r>
              <a:rPr lang="ru-RU" altLang="ru-RU" sz="1800">
                <a:solidFill>
                  <a:schemeClr val="bg2"/>
                </a:solidFill>
              </a:rPr>
              <a:t>Тема актуальна, потому что это часто обсуждают…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1" name="Titel 1"/>
          <p:cNvSpPr>
            <a:spLocks noGrp="1"/>
          </p:cNvSpPr>
          <p:nvPr>
            <p:ph type="title"/>
          </p:nvPr>
        </p:nvSpPr>
        <p:spPr>
          <a:xfrm>
            <a:off x="1328738" y="187325"/>
            <a:ext cx="8577262" cy="566738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Объект, предмет исследования</a:t>
            </a:r>
            <a:endParaRPr lang="en-US" altLang="ru-RU" sz="2600" smtClean="0"/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4822E971-FAB8-477D-988B-68B8CFC8B6FA}" type="slidenum">
              <a:rPr lang="de-DE" altLang="ru-RU" sz="1000" b="0">
                <a:solidFill>
                  <a:schemeClr val="bg2"/>
                </a:solidFill>
              </a:rPr>
              <a:pPr/>
              <a:t>16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935038" y="1347788"/>
            <a:ext cx="3511550" cy="417512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7414" name="Rechteck 24"/>
          <p:cNvSpPr>
            <a:spLocks noChangeArrowheads="1"/>
          </p:cNvSpPr>
          <p:nvPr/>
        </p:nvSpPr>
        <p:spPr bwMode="auto">
          <a:xfrm>
            <a:off x="935038" y="1331913"/>
            <a:ext cx="3511550" cy="5192712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1050925" y="1779588"/>
            <a:ext cx="3328988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i="1" u="sng">
                <a:solidFill>
                  <a:schemeClr val="bg2"/>
                </a:solidFill>
              </a:rPr>
              <a:t>Объект</a:t>
            </a:r>
            <a:r>
              <a:rPr lang="ru-RU" altLang="ru-RU" i="1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учащиеся гимназии</a:t>
            </a:r>
            <a:r>
              <a:rPr lang="ru-RU" altLang="ru-RU" i="1">
                <a:solidFill>
                  <a:schemeClr val="bg2"/>
                </a:solidFill>
              </a:rPr>
              <a:t>, </a:t>
            </a:r>
            <a:r>
              <a:rPr lang="ru-RU" altLang="ru-RU" i="1" u="sng">
                <a:solidFill>
                  <a:schemeClr val="bg2"/>
                </a:solidFill>
              </a:rPr>
              <a:t>предмет</a:t>
            </a:r>
            <a:r>
              <a:rPr lang="ru-RU" altLang="ru-RU" i="1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распространение научных знаний среди школьников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i="1" u="sng">
                <a:solidFill>
                  <a:schemeClr val="bg2"/>
                </a:solidFill>
              </a:rPr>
              <a:t>Объект</a:t>
            </a:r>
            <a:r>
              <a:rPr lang="ru-RU" altLang="ru-RU" i="1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нефтегазовая отрасль России</a:t>
            </a:r>
            <a:r>
              <a:rPr lang="ru-RU" altLang="ru-RU" i="1">
                <a:solidFill>
                  <a:schemeClr val="bg2"/>
                </a:solidFill>
              </a:rPr>
              <a:t>, </a:t>
            </a:r>
            <a:r>
              <a:rPr lang="ru-RU" altLang="ru-RU" i="1" u="sng">
                <a:solidFill>
                  <a:schemeClr val="bg2"/>
                </a:solidFill>
              </a:rPr>
              <a:t>предмет</a:t>
            </a:r>
            <a:r>
              <a:rPr lang="ru-RU" altLang="ru-RU" i="1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влияние санкций на функционирование нефтегазовой отрасли России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i="1" u="sng">
                <a:solidFill>
                  <a:schemeClr val="bg2"/>
                </a:solidFill>
              </a:rPr>
              <a:t>Объект</a:t>
            </a:r>
            <a:r>
              <a:rPr lang="ru-RU" altLang="ru-RU" i="1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отрасли РФ в период кризиса</a:t>
            </a:r>
            <a:r>
              <a:rPr lang="ru-RU" altLang="ru-RU" i="1">
                <a:solidFill>
                  <a:schemeClr val="bg2"/>
                </a:solidFill>
              </a:rPr>
              <a:t>, </a:t>
            </a:r>
            <a:r>
              <a:rPr lang="ru-RU" altLang="ru-RU" i="1" u="sng">
                <a:solidFill>
                  <a:schemeClr val="bg2"/>
                </a:solidFill>
              </a:rPr>
              <a:t>предмет</a:t>
            </a:r>
            <a:r>
              <a:rPr lang="ru-RU" altLang="ru-RU" i="1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оценки инвестиционной привлекательности телекоммуникационной отрасли в период кризиса.</a:t>
            </a:r>
          </a:p>
        </p:txBody>
      </p:sp>
      <p:sp>
        <p:nvSpPr>
          <p:cNvPr id="17416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7417" name="Rechteck 24"/>
          <p:cNvSpPr>
            <a:spLocks noChangeArrowheads="1"/>
          </p:cNvSpPr>
          <p:nvPr/>
        </p:nvSpPr>
        <p:spPr bwMode="auto">
          <a:xfrm>
            <a:off x="5457825" y="1374775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7418" name="Text Box 24"/>
          <p:cNvSpPr txBox="1">
            <a:spLocks noChangeArrowheads="1"/>
          </p:cNvSpPr>
          <p:nvPr/>
        </p:nvSpPr>
        <p:spPr bwMode="auto">
          <a:xfrm>
            <a:off x="5457825" y="1362075"/>
            <a:ext cx="3511550" cy="4175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7419" name="TextBox 1"/>
          <p:cNvSpPr txBox="1">
            <a:spLocks noChangeArrowheads="1"/>
          </p:cNvSpPr>
          <p:nvPr/>
        </p:nvSpPr>
        <p:spPr bwMode="auto">
          <a:xfrm>
            <a:off x="5592763" y="2000250"/>
            <a:ext cx="32035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▬"/>
            </a:pPr>
            <a:r>
              <a:rPr lang="ru-RU" altLang="ru-RU" u="sng">
                <a:solidFill>
                  <a:schemeClr val="bg2"/>
                </a:solidFill>
              </a:rPr>
              <a:t>Объект</a:t>
            </a:r>
            <a:r>
              <a:rPr lang="ru-RU" altLang="ru-RU" b="0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легенды и мифы о горе; </a:t>
            </a:r>
            <a:r>
              <a:rPr lang="ru-RU" altLang="ru-RU" u="sng">
                <a:solidFill>
                  <a:schemeClr val="bg2"/>
                </a:solidFill>
              </a:rPr>
              <a:t>предмет</a:t>
            </a:r>
            <a:r>
              <a:rPr lang="ru-RU" altLang="ru-RU">
                <a:solidFill>
                  <a:schemeClr val="bg2"/>
                </a:solidFill>
              </a:rPr>
              <a:t>: гора </a:t>
            </a:r>
          </a:p>
          <a:p>
            <a:pPr algn="l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▬"/>
            </a:pPr>
            <a:r>
              <a:rPr lang="ru-RU" altLang="ru-RU" i="1" u="sng">
                <a:solidFill>
                  <a:schemeClr val="bg2"/>
                </a:solidFill>
              </a:rPr>
              <a:t>Объект</a:t>
            </a:r>
            <a:r>
              <a:rPr lang="ru-RU" altLang="ru-RU" i="1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санкции</a:t>
            </a:r>
            <a:r>
              <a:rPr lang="ru-RU" altLang="ru-RU" i="1">
                <a:solidFill>
                  <a:schemeClr val="bg2"/>
                </a:solidFill>
              </a:rPr>
              <a:t>; </a:t>
            </a:r>
            <a:r>
              <a:rPr lang="ru-RU" altLang="ru-RU" i="1" u="sng">
                <a:solidFill>
                  <a:schemeClr val="bg2"/>
                </a:solidFill>
              </a:rPr>
              <a:t>предмет</a:t>
            </a:r>
            <a:r>
              <a:rPr lang="ru-RU" altLang="ru-RU" i="1">
                <a:solidFill>
                  <a:schemeClr val="bg2"/>
                </a:solidFill>
              </a:rPr>
              <a:t>: </a:t>
            </a:r>
            <a:r>
              <a:rPr lang="ru-RU" altLang="ru-RU">
                <a:solidFill>
                  <a:schemeClr val="bg2"/>
                </a:solidFill>
              </a:rPr>
              <a:t>влияние санкций на функционирование нефтегазовой отрасли России</a:t>
            </a:r>
          </a:p>
          <a:p>
            <a:pPr algn="l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▬"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Kreuz 10"/>
          <p:cNvSpPr>
            <a:spLocks noChangeArrowheads="1"/>
          </p:cNvSpPr>
          <p:nvPr/>
        </p:nvSpPr>
        <p:spPr bwMode="auto">
          <a:xfrm>
            <a:off x="2917825" y="2540000"/>
            <a:ext cx="3875088" cy="3327400"/>
          </a:xfrm>
          <a:prstGeom prst="plus">
            <a:avLst>
              <a:gd name="adj" fmla="val 33315"/>
            </a:avLst>
          </a:prstGeom>
          <a:solidFill>
            <a:srgbClr val="E7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b="0"/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>
          <a:xfrm>
            <a:off x="1328738" y="187325"/>
            <a:ext cx="8577262" cy="566738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Цели и задачи </a:t>
            </a:r>
            <a:endParaRPr lang="en-US" altLang="ru-RU" sz="2600" smtClean="0"/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DC36DE48-DB63-4981-8A46-2CE2D15AF848}" type="slidenum">
              <a:rPr lang="de-DE" altLang="ru-RU" sz="1000" b="0">
                <a:solidFill>
                  <a:schemeClr val="bg2"/>
                </a:solidFill>
              </a:rPr>
              <a:pPr/>
              <a:t>17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18437" name="Text Box 24"/>
          <p:cNvSpPr txBox="1">
            <a:spLocks noChangeArrowheads="1"/>
          </p:cNvSpPr>
          <p:nvPr/>
        </p:nvSpPr>
        <p:spPr bwMode="auto">
          <a:xfrm>
            <a:off x="935038" y="1347788"/>
            <a:ext cx="3511550" cy="417512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8438" name="Rechteck 24"/>
          <p:cNvSpPr>
            <a:spLocks noChangeArrowheads="1"/>
          </p:cNvSpPr>
          <p:nvPr/>
        </p:nvSpPr>
        <p:spPr bwMode="auto">
          <a:xfrm>
            <a:off x="935038" y="1331913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8439" name="Text Box 26"/>
          <p:cNvSpPr txBox="1">
            <a:spLocks noChangeArrowheads="1"/>
          </p:cNvSpPr>
          <p:nvPr/>
        </p:nvSpPr>
        <p:spPr bwMode="auto">
          <a:xfrm>
            <a:off x="935038" y="1816100"/>
            <a:ext cx="354965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 проанализировать особенности санкций в целом,</a:t>
            </a: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изучить существующие методологии оценки влияния санкций на экономику страны</a:t>
            </a: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endParaRPr lang="ru-RU" altLang="ru-RU">
              <a:solidFill>
                <a:schemeClr val="bg2"/>
              </a:solidFill>
            </a:endParaRP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рассмотреть международную практику введения санкций и их эффективность</a:t>
            </a: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endParaRPr lang="ru-RU" altLang="ru-RU">
              <a:solidFill>
                <a:schemeClr val="bg2"/>
              </a:solidFill>
            </a:endParaRP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рассмотреть причины и хронологию введения санкций</a:t>
            </a: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endParaRPr lang="ru-RU" altLang="ru-RU">
              <a:solidFill>
                <a:schemeClr val="bg2"/>
              </a:solidFill>
            </a:endParaRP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изучить направления развития нефтегазовый сектор России. </a:t>
            </a:r>
          </a:p>
        </p:txBody>
      </p:sp>
      <p:sp>
        <p:nvSpPr>
          <p:cNvPr id="18440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2" name="Rechteck 24"/>
          <p:cNvSpPr>
            <a:spLocks noChangeArrowheads="1"/>
          </p:cNvSpPr>
          <p:nvPr/>
        </p:nvSpPr>
        <p:spPr bwMode="auto">
          <a:xfrm>
            <a:off x="5457825" y="1374775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8443" name="Text Box 24"/>
          <p:cNvSpPr txBox="1">
            <a:spLocks noChangeArrowheads="1"/>
          </p:cNvSpPr>
          <p:nvPr/>
        </p:nvSpPr>
        <p:spPr bwMode="auto">
          <a:xfrm>
            <a:off x="5457825" y="1362075"/>
            <a:ext cx="3511550" cy="417513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5438775" y="1816100"/>
            <a:ext cx="354965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 проанализировал особенности санкций в целом:…….</a:t>
            </a: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Методики оценки следующие:…..</a:t>
            </a: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endParaRPr lang="ru-RU" altLang="ru-RU">
              <a:solidFill>
                <a:schemeClr val="bg2"/>
              </a:solidFill>
            </a:endParaRP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endParaRPr lang="ru-RU" altLang="ru-RU">
              <a:solidFill>
                <a:schemeClr val="bg2"/>
              </a:solidFill>
            </a:endParaRP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Эффективность международной практики введения санкций следующая……</a:t>
            </a: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endParaRPr lang="ru-RU" altLang="ru-RU">
              <a:solidFill>
                <a:schemeClr val="bg2"/>
              </a:solidFill>
            </a:endParaRP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Причины введения санкций для России следующие…… хронология:………</a:t>
            </a: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endParaRPr lang="ru-RU" altLang="ru-RU">
              <a:solidFill>
                <a:schemeClr val="bg2"/>
              </a:solidFill>
            </a:endParaRPr>
          </a:p>
          <a:p>
            <a:pPr algn="l"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направления развития нефтегазовый сектор России: импортозамещение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Kreuz 10"/>
          <p:cNvSpPr>
            <a:spLocks noChangeArrowheads="1"/>
          </p:cNvSpPr>
          <p:nvPr/>
        </p:nvSpPr>
        <p:spPr bwMode="auto">
          <a:xfrm>
            <a:off x="2917825" y="2540000"/>
            <a:ext cx="3875088" cy="3327400"/>
          </a:xfrm>
          <a:prstGeom prst="plus">
            <a:avLst>
              <a:gd name="adj" fmla="val 33315"/>
            </a:avLst>
          </a:prstGeom>
          <a:solidFill>
            <a:srgbClr val="E7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b="0"/>
          </a:p>
        </p:txBody>
      </p:sp>
      <p:sp>
        <p:nvSpPr>
          <p:cNvPr id="19459" name="Titel 1"/>
          <p:cNvSpPr>
            <a:spLocks noGrp="1"/>
          </p:cNvSpPr>
          <p:nvPr>
            <p:ph type="title"/>
          </p:nvPr>
        </p:nvSpPr>
        <p:spPr>
          <a:xfrm>
            <a:off x="1328738" y="187325"/>
            <a:ext cx="8577262" cy="566738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Гипотеза исследования</a:t>
            </a:r>
            <a:endParaRPr lang="en-US" altLang="ru-RU" sz="2600" smtClean="0"/>
          </a:p>
        </p:txBody>
      </p:sp>
      <p:sp>
        <p:nvSpPr>
          <p:cNvPr id="1946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3D0A1286-5C5C-479D-A734-5A30C3C6785E}" type="slidenum">
              <a:rPr lang="de-DE" altLang="ru-RU" sz="1000" b="0">
                <a:solidFill>
                  <a:schemeClr val="bg2"/>
                </a:solidFill>
              </a:rPr>
              <a:pPr/>
              <a:t>18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19461" name="Text Box 24"/>
          <p:cNvSpPr txBox="1">
            <a:spLocks noChangeArrowheads="1"/>
          </p:cNvSpPr>
          <p:nvPr/>
        </p:nvSpPr>
        <p:spPr bwMode="auto">
          <a:xfrm>
            <a:off x="935038" y="1347788"/>
            <a:ext cx="3511550" cy="417512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9462" name="Rechteck 24"/>
          <p:cNvSpPr>
            <a:spLocks noChangeArrowheads="1"/>
          </p:cNvSpPr>
          <p:nvPr/>
        </p:nvSpPr>
        <p:spPr bwMode="auto">
          <a:xfrm>
            <a:off x="935038" y="1331913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9463" name="Text Box 26"/>
          <p:cNvSpPr txBox="1">
            <a:spLocks noChangeArrowheads="1"/>
          </p:cNvSpPr>
          <p:nvPr/>
        </p:nvSpPr>
        <p:spPr bwMode="auto">
          <a:xfrm>
            <a:off x="1050925" y="2000250"/>
            <a:ext cx="33956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>
                <a:solidFill>
                  <a:schemeClr val="bg2"/>
                </a:solidFill>
              </a:rPr>
              <a:t>Гипотеза исследования: экономически успешные российские  компании в соответствии с общепринятыми показателями оценки  не обеспечивают экономического роста.</a:t>
            </a:r>
          </a:p>
        </p:txBody>
      </p:sp>
      <p:sp>
        <p:nvSpPr>
          <p:cNvPr id="19464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9465" name="Rectangle 16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6" name="Rechteck 24"/>
          <p:cNvSpPr>
            <a:spLocks noChangeArrowheads="1"/>
          </p:cNvSpPr>
          <p:nvPr/>
        </p:nvSpPr>
        <p:spPr bwMode="auto">
          <a:xfrm>
            <a:off x="5457825" y="1374775"/>
            <a:ext cx="3511550" cy="4492625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9467" name="Text Box 24"/>
          <p:cNvSpPr txBox="1">
            <a:spLocks noChangeArrowheads="1"/>
          </p:cNvSpPr>
          <p:nvPr/>
        </p:nvSpPr>
        <p:spPr bwMode="auto">
          <a:xfrm>
            <a:off x="5457825" y="1362075"/>
            <a:ext cx="3511550" cy="4175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19468" name="TextBox 1"/>
          <p:cNvSpPr txBox="1">
            <a:spLocks noChangeArrowheads="1"/>
          </p:cNvSpPr>
          <p:nvPr/>
        </p:nvSpPr>
        <p:spPr bwMode="auto">
          <a:xfrm>
            <a:off x="5592763" y="2000250"/>
            <a:ext cx="32035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▬"/>
            </a:pPr>
            <a:r>
              <a:rPr lang="ru-RU" altLang="ru-RU">
                <a:solidFill>
                  <a:schemeClr val="bg2"/>
                </a:solidFill>
              </a:rPr>
              <a:t>Гипотеза: школьные занятия вредны для здоровья детей (не рассматриваются возрастные изменения, искривления позвоночника от быстрого роста)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C43FA639-21C3-427E-A8A6-45E21633F04A}" type="slidenum">
              <a:rPr lang="de-DE" altLang="ru-RU" sz="1000" b="0">
                <a:solidFill>
                  <a:schemeClr val="bg2"/>
                </a:solidFill>
              </a:rPr>
              <a:pPr/>
              <a:t>19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  <p:sp>
        <p:nvSpPr>
          <p:cNvPr id="20484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20485" name="Titel 1"/>
          <p:cNvSpPr txBox="1">
            <a:spLocks/>
          </p:cNvSpPr>
          <p:nvPr/>
        </p:nvSpPr>
        <p:spPr bwMode="auto">
          <a:xfrm>
            <a:off x="1328738" y="187325"/>
            <a:ext cx="8577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600">
                <a:solidFill>
                  <a:schemeClr val="tx1"/>
                </a:solidFill>
              </a:rPr>
              <a:t>Эксперимент</a:t>
            </a:r>
            <a:endParaRPr lang="en-US" altLang="ru-RU" sz="2600">
              <a:solidFill>
                <a:schemeClr val="tx1"/>
              </a:solidFill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722313" y="1874838"/>
            <a:ext cx="86042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ru-RU" altLang="ru-RU" sz="1800">
                <a:solidFill>
                  <a:schemeClr val="bg2"/>
                </a:solidFill>
              </a:rPr>
              <a:t>При постановке любого эксперимента обычно сравниваются процессы, происходящие с </a:t>
            </a:r>
            <a:r>
              <a:rPr lang="ru-RU" altLang="ru-RU" sz="1800" u="sng">
                <a:solidFill>
                  <a:srgbClr val="9C0602"/>
                </a:solidFill>
              </a:rPr>
              <a:t>опытным</a:t>
            </a:r>
            <a:r>
              <a:rPr lang="ru-RU" altLang="ru-RU" sz="1800">
                <a:solidFill>
                  <a:schemeClr val="bg2"/>
                </a:solidFill>
              </a:rPr>
              <a:t> и </a:t>
            </a:r>
            <a:r>
              <a:rPr lang="ru-RU" altLang="ru-RU" sz="1800" u="sng">
                <a:solidFill>
                  <a:srgbClr val="9C0602"/>
                </a:solidFill>
              </a:rPr>
              <a:t>контрольным</a:t>
            </a:r>
            <a:r>
              <a:rPr lang="ru-RU" altLang="ru-RU" sz="1800">
                <a:solidFill>
                  <a:schemeClr val="bg2"/>
                </a:solidFill>
              </a:rPr>
              <a:t> объектом. Опытный объект отличается наличием какой-либо особой характеристики, влияние которой на данный объект и интересует исследователя. Оценить наличие эффекта можно </a:t>
            </a:r>
            <a:r>
              <a:rPr lang="ru-RU" altLang="ru-RU" sz="1800" i="1">
                <a:solidFill>
                  <a:schemeClr val="bg2"/>
                </a:solidFill>
              </a:rPr>
              <a:t>только </a:t>
            </a:r>
            <a:r>
              <a:rPr lang="ru-RU" altLang="ru-RU" sz="1800">
                <a:solidFill>
                  <a:schemeClr val="bg2"/>
                </a:solidFill>
              </a:rPr>
              <a:t>при различии результатов, полученных для опытного и контрольного образца. Таким образом, постановка контроля в любом эксперименте является строго обязательной. При этом очень важно, чтобы контрольный и экспериментальный объект отличались только по одному параметру — тому, по которому ведётся анализ.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1DB9A7FF-1C42-411B-94B5-1389F1DF1602}" type="slidenum">
              <a:rPr lang="de-DE" altLang="ru-RU" sz="1000" b="0">
                <a:solidFill>
                  <a:schemeClr val="bg2"/>
                </a:solidFill>
              </a:rPr>
              <a:pPr/>
              <a:t>2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3077" name="Titel 1"/>
          <p:cNvSpPr txBox="1">
            <a:spLocks/>
          </p:cNvSpPr>
          <p:nvPr/>
        </p:nvSpPr>
        <p:spPr bwMode="auto">
          <a:xfrm>
            <a:off x="1328738" y="187325"/>
            <a:ext cx="8577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600">
                <a:solidFill>
                  <a:schemeClr val="tx1"/>
                </a:solidFill>
              </a:rPr>
              <a:t>Развитие метапредметных компетенций</a:t>
            </a:r>
            <a:endParaRPr lang="en-US" altLang="ru-RU" sz="26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1244600"/>
            <a:ext cx="8577263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1800" dirty="0">
                <a:solidFill>
                  <a:schemeClr val="bg2"/>
                </a:solidFill>
              </a:rPr>
              <a:t>Исследовательский </a:t>
            </a:r>
            <a:r>
              <a:rPr lang="ru-RU" sz="1800" dirty="0">
                <a:solidFill>
                  <a:schemeClr val="bg2"/>
                </a:solidFill>
              </a:rPr>
              <a:t>метод </a:t>
            </a:r>
            <a:r>
              <a:rPr lang="ru-RU" sz="1800" dirty="0">
                <a:solidFill>
                  <a:schemeClr val="bg2"/>
                </a:solidFill>
              </a:rPr>
              <a:t>организации внеурочной деятельности учащихся в ЧОУ «Гимназия №1» развивает </a:t>
            </a:r>
            <a:r>
              <a:rPr lang="ru-RU" sz="1800" dirty="0" err="1">
                <a:solidFill>
                  <a:schemeClr val="bg2"/>
                </a:solidFill>
              </a:rPr>
              <a:t>метапредметные</a:t>
            </a:r>
            <a:r>
              <a:rPr lang="ru-RU" sz="1800" dirty="0">
                <a:solidFill>
                  <a:schemeClr val="bg2"/>
                </a:solidFill>
              </a:rPr>
              <a:t> компетенции учащихся: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1800" u="sng" dirty="0">
                <a:solidFill>
                  <a:srgbClr val="AE0E0E"/>
                </a:solidFill>
              </a:rPr>
              <a:t>Регулятивные компетенции: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целеполагание – постановка учебной задачи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планирование хода рассуждений, составление плана исследования; 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контроль и корректировка исследования (формируется в ходе работы с руководителем исследования над </a:t>
            </a:r>
            <a:r>
              <a:rPr lang="ru-RU" sz="1800" dirty="0">
                <a:solidFill>
                  <a:schemeClr val="bg2"/>
                </a:solidFill>
              </a:rPr>
              <a:t>работой); </a:t>
            </a:r>
            <a:endParaRPr lang="ru-RU" sz="1800" dirty="0">
              <a:solidFill>
                <a:schemeClr val="bg2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инициативность (формируется после презентации победителей и призеров </a:t>
            </a:r>
            <a:r>
              <a:rPr lang="ru-RU" sz="1800" dirty="0" err="1">
                <a:solidFill>
                  <a:schemeClr val="bg2"/>
                </a:solidFill>
              </a:rPr>
              <a:t>внутришкольной</a:t>
            </a:r>
            <a:r>
              <a:rPr lang="ru-RU" sz="1800" dirty="0">
                <a:solidFill>
                  <a:schemeClr val="bg2"/>
                </a:solidFill>
              </a:rPr>
              <a:t> конференции своих работ учащимся 6-8 классов);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самостоятельность.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FF4AA56B-C98C-4780-813D-694831345BF5}" type="slidenum">
              <a:rPr lang="de-DE" altLang="ru-RU" sz="1000" b="0">
                <a:solidFill>
                  <a:schemeClr val="bg2"/>
                </a:solidFill>
              </a:rPr>
              <a:pPr/>
              <a:t>20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  <p:sp>
        <p:nvSpPr>
          <p:cNvPr id="21508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21509" name="Titel 1"/>
          <p:cNvSpPr txBox="1">
            <a:spLocks/>
          </p:cNvSpPr>
          <p:nvPr/>
        </p:nvSpPr>
        <p:spPr bwMode="auto">
          <a:xfrm>
            <a:off x="1328738" y="187325"/>
            <a:ext cx="8577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600">
                <a:solidFill>
                  <a:schemeClr val="tx1"/>
                </a:solidFill>
              </a:rPr>
              <a:t>Методы:</a:t>
            </a:r>
            <a:endParaRPr lang="en-US" altLang="ru-RU" sz="2600">
              <a:solidFill>
                <a:schemeClr val="tx1"/>
              </a:solidFill>
            </a:endParaRP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722313" y="1874838"/>
            <a:ext cx="8604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800">
                <a:solidFill>
                  <a:schemeClr val="bg2"/>
                </a:solidFill>
              </a:rPr>
              <a:t>Методы математической обработки в психологии, Е.Сидоренко, Санкт-Петербург, 2002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ru-RU" sz="1800">
                <a:solidFill>
                  <a:schemeClr val="bg2"/>
                </a:solidFill>
              </a:rPr>
              <a:t>Технология социологического исследования, А.А.Сусоколов, Москва, Русская панорама, 2008г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E9345FBA-791B-4963-A91D-853F9A5FE870}" type="slidenum">
              <a:rPr lang="de-DE" altLang="ru-RU" sz="1000" b="0">
                <a:solidFill>
                  <a:schemeClr val="bg2"/>
                </a:solidFill>
              </a:rPr>
              <a:pPr/>
              <a:t>21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  <p:sp>
        <p:nvSpPr>
          <p:cNvPr id="22532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22533" name="Titel 1"/>
          <p:cNvSpPr txBox="1">
            <a:spLocks/>
          </p:cNvSpPr>
          <p:nvPr/>
        </p:nvSpPr>
        <p:spPr bwMode="auto">
          <a:xfrm>
            <a:off x="1328738" y="187325"/>
            <a:ext cx="8577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600">
                <a:solidFill>
                  <a:schemeClr val="tx1"/>
                </a:solidFill>
              </a:rPr>
              <a:t>Выводы:</a:t>
            </a:r>
            <a:endParaRPr lang="en-US" altLang="ru-RU" sz="2600">
              <a:solidFill>
                <a:schemeClr val="tx1"/>
              </a:solidFill>
            </a:endParaRP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830263" y="1393825"/>
            <a:ext cx="86042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bg2"/>
                </a:solidFill>
              </a:rPr>
              <a:t>Учащиеся сами определяют сферу исследования ;</a:t>
            </a: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bg2"/>
                </a:solidFill>
              </a:rPr>
              <a:t>Предлагая учащимся тему исследования, необходимо заранее представлять, какова возможность получения новых фактических данных по изучаемому вопросу</a:t>
            </a: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bg2"/>
                </a:solidFill>
              </a:rPr>
              <a:t>Только индивидуальная исследовательская работа</a:t>
            </a: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bg2"/>
                </a:solidFill>
              </a:rPr>
              <a:t>Считаться с желанием побеждать на конкурсах, для этого выбирать тему соответствующую девизу конкурса.</a:t>
            </a: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800">
                <a:solidFill>
                  <a:schemeClr val="bg2"/>
                </a:solidFill>
              </a:rPr>
              <a:t>Для эффективной работы необходима материальная поддержка родителей и спонсоров.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F825E23B-CD0F-469A-8CCA-2A9F42662C71}" type="slidenum">
              <a:rPr lang="en-US" altLang="ru-RU" sz="1000" b="0">
                <a:solidFill>
                  <a:schemeClr val="bg2"/>
                </a:solidFill>
              </a:rPr>
              <a:pPr/>
              <a:t>22</a:t>
            </a:fld>
            <a:endParaRPr lang="en-US" altLang="ru-RU" sz="1000" b="0">
              <a:solidFill>
                <a:schemeClr val="bg2"/>
              </a:solidFill>
            </a:endParaRPr>
          </a:p>
        </p:txBody>
      </p:sp>
      <p:sp>
        <p:nvSpPr>
          <p:cNvPr id="23555" name="Rectangle 28"/>
          <p:cNvSpPr>
            <a:spLocks noChangeArrowheads="1"/>
          </p:cNvSpPr>
          <p:nvPr/>
        </p:nvSpPr>
        <p:spPr bwMode="auto">
          <a:xfrm>
            <a:off x="1328738" y="0"/>
            <a:ext cx="8388350" cy="957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/>
              <a:t>Для  вовлечения учащихся </a:t>
            </a:r>
          </a:p>
          <a:p>
            <a:r>
              <a:rPr lang="ru-RU" altLang="ru-RU" sz="2800"/>
              <a:t>в исследовательскую деятельность (7,8 кл)</a:t>
            </a:r>
            <a:endParaRPr lang="de-DE" altLang="ru-RU" sz="2400"/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10948" r="11372" b="7085"/>
          <a:stretch>
            <a:fillRect/>
          </a:stretch>
        </p:blipFill>
        <p:spPr bwMode="auto">
          <a:xfrm>
            <a:off x="568325" y="1130300"/>
            <a:ext cx="9037638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8C91684B-5206-4EF5-B044-9C7BAF731AA0}" type="slidenum">
              <a:rPr lang="de-DE" altLang="ru-RU" sz="1000" b="0">
                <a:solidFill>
                  <a:schemeClr val="bg2"/>
                </a:solidFill>
              </a:rPr>
              <a:pPr/>
              <a:t>23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16869" b="9053"/>
          <a:stretch>
            <a:fillRect/>
          </a:stretch>
        </p:blipFill>
        <p:spPr bwMode="auto">
          <a:xfrm>
            <a:off x="866775" y="528638"/>
            <a:ext cx="8035925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2798C3DC-9DE0-4C03-BBFD-97AAD82CE578}" type="slidenum">
              <a:rPr lang="de-DE" altLang="ru-RU" sz="1000" b="0">
                <a:solidFill>
                  <a:schemeClr val="bg2"/>
                </a:solidFill>
              </a:rPr>
              <a:pPr/>
              <a:t>24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r="15685" b="6667"/>
          <a:stretch>
            <a:fillRect/>
          </a:stretch>
        </p:blipFill>
        <p:spPr bwMode="auto">
          <a:xfrm>
            <a:off x="904875" y="457200"/>
            <a:ext cx="85471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F12EDB26-BEAA-4124-BE25-B42B8D9EF2DA}" type="slidenum">
              <a:rPr lang="en-US" altLang="ru-RU" sz="1000" b="0">
                <a:solidFill>
                  <a:schemeClr val="bg2"/>
                </a:solidFill>
              </a:rPr>
              <a:pPr/>
              <a:t>25</a:t>
            </a:fld>
            <a:endParaRPr lang="en-US" altLang="ru-RU" sz="1000" b="0">
              <a:solidFill>
                <a:schemeClr val="bg2"/>
              </a:solidFill>
            </a:endParaRPr>
          </a:p>
        </p:txBody>
      </p:sp>
      <p:sp>
        <p:nvSpPr>
          <p:cNvPr id="26627" name="Rechteck 5"/>
          <p:cNvSpPr>
            <a:spLocks noChangeArrowheads="1"/>
          </p:cNvSpPr>
          <p:nvPr/>
        </p:nvSpPr>
        <p:spPr bwMode="auto">
          <a:xfrm>
            <a:off x="1712913" y="2965450"/>
            <a:ext cx="8193087" cy="1228725"/>
          </a:xfrm>
          <a:prstGeom prst="rect">
            <a:avLst/>
          </a:prstGeom>
          <a:solidFill>
            <a:srgbClr val="EFEFEF"/>
          </a:solidFill>
          <a:ln w="9525" algn="ctr">
            <a:solidFill>
              <a:srgbClr val="EFEFEF"/>
            </a:solidFill>
            <a:round/>
            <a:headEnd/>
            <a:tailEnd/>
          </a:ln>
        </p:spPr>
        <p:txBody>
          <a:bodyPr lIns="36000" rIns="36000" anchor="ctr"/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n"/>
            </a:pPr>
            <a:r>
              <a:rPr lang="ru-RU" altLang="ru-RU" sz="2400">
                <a:solidFill>
                  <a:schemeClr val="bg2"/>
                </a:solidFill>
              </a:rPr>
              <a:t>цель формирования у обучаемых творческого мышления, способности к самостоятельному и инициативному решению проблем </a:t>
            </a:r>
            <a:endParaRPr lang="en-US" altLang="de-DE" sz="240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26628" name="Rectangle 28"/>
          <p:cNvSpPr>
            <a:spLocks noChangeArrowheads="1"/>
          </p:cNvSpPr>
          <p:nvPr/>
        </p:nvSpPr>
        <p:spPr bwMode="auto">
          <a:xfrm>
            <a:off x="1328738" y="0"/>
            <a:ext cx="8388350" cy="957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/>
              <a:t>Создаем школьный сайт в Интернете</a:t>
            </a:r>
          </a:p>
          <a:p>
            <a:r>
              <a:rPr lang="ru-RU" altLang="ru-RU" sz="2400"/>
              <a:t>(дополнительные занятия – 9 класс)</a:t>
            </a:r>
            <a:endParaRPr lang="de-DE" altLang="ru-RU" sz="2400"/>
          </a:p>
        </p:txBody>
      </p:sp>
      <p:sp>
        <p:nvSpPr>
          <p:cNvPr id="26629" name="Rechteck 11"/>
          <p:cNvSpPr>
            <a:spLocks noChangeArrowheads="1"/>
          </p:cNvSpPr>
          <p:nvPr/>
        </p:nvSpPr>
        <p:spPr bwMode="auto">
          <a:xfrm>
            <a:off x="198438" y="3146425"/>
            <a:ext cx="1357312" cy="7683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chemeClr val="bg1"/>
                </a:solidFill>
              </a:rPr>
              <a:t>Цель</a:t>
            </a:r>
            <a:endParaRPr lang="en-US" altLang="ru-RU" sz="2400">
              <a:solidFill>
                <a:schemeClr val="bg1"/>
              </a:solidFill>
            </a:endParaRPr>
          </a:p>
        </p:txBody>
      </p:sp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1" name="Прямоугольник 14"/>
          <p:cNvSpPr>
            <a:spLocks noChangeArrowheads="1"/>
          </p:cNvSpPr>
          <p:nvPr/>
        </p:nvSpPr>
        <p:spPr bwMode="auto">
          <a:xfrm>
            <a:off x="312738" y="1346200"/>
            <a:ext cx="9593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0">
                <a:solidFill>
                  <a:schemeClr val="bg2"/>
                </a:solidFill>
              </a:rPr>
              <a:t>по программе одноименного элективного курса М.Ю.Монакова, А.А.Воронина,</a:t>
            </a:r>
          </a:p>
          <a:p>
            <a:pPr eaLnBrk="1" hangingPunct="1"/>
            <a:r>
              <a:rPr lang="ru-RU" altLang="ru-RU" sz="2000" b="0">
                <a:solidFill>
                  <a:schemeClr val="bg2"/>
                </a:solidFill>
              </a:rPr>
              <a:t>Москва, Бином. Лаборатория знаний, 2007, стр.416.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406400" y="4943475"/>
            <a:ext cx="836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u="sng">
                <a:solidFill>
                  <a:schemeClr val="bg1"/>
                </a:solidFill>
              </a:rPr>
              <a:t>http://www.gimn1.novorossiysk.net/html</a:t>
            </a:r>
            <a:endParaRPr lang="ru-RU" altLang="ru-RU" sz="320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82470BA0-8F76-44EE-B705-18959A4B0BC1}" type="slidenum">
              <a:rPr lang="de-DE" altLang="ru-RU" sz="1000" b="0">
                <a:solidFill>
                  <a:schemeClr val="bg2"/>
                </a:solidFill>
              </a:rPr>
              <a:pPr/>
              <a:t>26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9060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1339850" y="284163"/>
            <a:ext cx="836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u="sng">
                <a:solidFill>
                  <a:schemeClr val="bg1"/>
                </a:solidFill>
              </a:rPr>
              <a:t>http://www.gimn1.novorossiysk.net/html</a:t>
            </a:r>
            <a:endParaRPr lang="ru-RU" altLang="ru-RU" sz="320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DC4E4313-9DD1-4D7F-A853-511C8148BAEF}" type="slidenum">
              <a:rPr lang="en-US" altLang="ru-RU" sz="1000" b="0">
                <a:solidFill>
                  <a:schemeClr val="bg2"/>
                </a:solidFill>
              </a:rPr>
              <a:pPr/>
              <a:t>27</a:t>
            </a:fld>
            <a:endParaRPr lang="en-US" altLang="ru-RU" sz="1000" b="0">
              <a:solidFill>
                <a:schemeClr val="bg2"/>
              </a:solidFill>
            </a:endParaRPr>
          </a:p>
        </p:txBody>
      </p:sp>
      <p:sp>
        <p:nvSpPr>
          <p:cNvPr id="28675" name="Rectangle 28"/>
          <p:cNvSpPr>
            <a:spLocks noChangeArrowheads="1"/>
          </p:cNvSpPr>
          <p:nvPr/>
        </p:nvSpPr>
        <p:spPr bwMode="auto">
          <a:xfrm>
            <a:off x="935038" y="1239838"/>
            <a:ext cx="8380412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65138" y="6270625"/>
            <a:ext cx="8331200" cy="587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53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Прямоугольник 11"/>
          <p:cNvSpPr>
            <a:spLocks noChangeArrowheads="1"/>
          </p:cNvSpPr>
          <p:nvPr/>
        </p:nvSpPr>
        <p:spPr bwMode="auto">
          <a:xfrm rot="-973329">
            <a:off x="406400" y="3173413"/>
            <a:ext cx="8362950" cy="584200"/>
          </a:xfrm>
          <a:prstGeom prst="rect">
            <a:avLst/>
          </a:prstGeom>
          <a:solidFill>
            <a:srgbClr val="E7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u="sng">
                <a:solidFill>
                  <a:schemeClr val="bg1"/>
                </a:solidFill>
              </a:rPr>
              <a:t>http://www.gimn1.novorossiysk.net/html</a:t>
            </a:r>
            <a:endParaRPr lang="ru-RU" altLang="ru-RU" sz="320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Kreuz 10"/>
          <p:cNvSpPr>
            <a:spLocks noChangeArrowheads="1"/>
          </p:cNvSpPr>
          <p:nvPr/>
        </p:nvSpPr>
        <p:spPr bwMode="auto">
          <a:xfrm>
            <a:off x="2917825" y="2540000"/>
            <a:ext cx="3875088" cy="3327400"/>
          </a:xfrm>
          <a:prstGeom prst="plus">
            <a:avLst>
              <a:gd name="adj" fmla="val 33315"/>
            </a:avLst>
          </a:prstGeom>
          <a:solidFill>
            <a:srgbClr val="E7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b="0"/>
          </a:p>
        </p:txBody>
      </p:sp>
      <p:sp>
        <p:nvSpPr>
          <p:cNvPr id="29699" name="Titel 1"/>
          <p:cNvSpPr>
            <a:spLocks noGrp="1"/>
          </p:cNvSpPr>
          <p:nvPr>
            <p:ph type="title"/>
          </p:nvPr>
        </p:nvSpPr>
        <p:spPr>
          <a:xfrm>
            <a:off x="1328738" y="187325"/>
            <a:ext cx="8577262" cy="566738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Развитие метапредметных компетенций учащихся</a:t>
            </a:r>
            <a:endParaRPr lang="en-US" altLang="ru-RU" sz="2600" smtClean="0"/>
          </a:p>
        </p:txBody>
      </p:sp>
      <p:sp>
        <p:nvSpPr>
          <p:cNvPr id="2970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42B982BB-3321-4EE5-B319-E306410E61E2}" type="slidenum">
              <a:rPr lang="de-DE" altLang="ru-RU" sz="1000" b="0">
                <a:solidFill>
                  <a:schemeClr val="bg2"/>
                </a:solidFill>
              </a:rPr>
              <a:pPr/>
              <a:t>28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29701" name="Text Box 24"/>
          <p:cNvSpPr txBox="1">
            <a:spLocks noChangeArrowheads="1"/>
          </p:cNvSpPr>
          <p:nvPr/>
        </p:nvSpPr>
        <p:spPr bwMode="auto">
          <a:xfrm>
            <a:off x="935038" y="1355725"/>
            <a:ext cx="8499475" cy="417513"/>
          </a:xfrm>
          <a:prstGeom prst="rect">
            <a:avLst/>
          </a:prstGeom>
          <a:solidFill>
            <a:srgbClr val="006600"/>
          </a:solidFill>
          <a:ln w="952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ru-RU"/>
          </a:p>
        </p:txBody>
      </p:sp>
      <p:sp>
        <p:nvSpPr>
          <p:cNvPr id="29702" name="Rechteck 24"/>
          <p:cNvSpPr>
            <a:spLocks noChangeArrowheads="1"/>
          </p:cNvSpPr>
          <p:nvPr/>
        </p:nvSpPr>
        <p:spPr bwMode="auto">
          <a:xfrm>
            <a:off x="935038" y="1339850"/>
            <a:ext cx="8499475" cy="4908550"/>
          </a:xfrm>
          <a:prstGeom prst="rect">
            <a:avLst/>
          </a:prstGeom>
          <a:noFill/>
          <a:ln w="952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29703" name="Text Box 26"/>
          <p:cNvSpPr txBox="1">
            <a:spLocks noChangeArrowheads="1"/>
          </p:cNvSpPr>
          <p:nvPr/>
        </p:nvSpPr>
        <p:spPr bwMode="auto">
          <a:xfrm>
            <a:off x="1050925" y="2000250"/>
            <a:ext cx="8383588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sz="1800">
                <a:solidFill>
                  <a:schemeClr val="bg2"/>
                </a:solidFill>
              </a:rPr>
              <a:t>владение методами системного и сравнительного анализа; 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sz="1800">
                <a:solidFill>
                  <a:schemeClr val="bg2"/>
                </a:solidFill>
              </a:rPr>
              <a:t>сформированность морально-критического мышления; 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sz="1800">
                <a:solidFill>
                  <a:schemeClr val="bg2"/>
                </a:solidFill>
              </a:rPr>
              <a:t> умение работать в команде; 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sz="1800">
                <a:solidFill>
                  <a:schemeClr val="bg2"/>
                </a:solidFill>
              </a:rPr>
              <a:t> владение навыками проектирования и прогнозирования; 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sz="1800">
                <a:solidFill>
                  <a:schemeClr val="bg2"/>
                </a:solidFill>
              </a:rPr>
              <a:t> сформированность личностных качеств: самостоятельность, ответственность, организованность, целеустремленность, инициативность, а также мотивационно-ценностными ориентациями; </a:t>
            </a:r>
          </a:p>
          <a:p>
            <a:pPr algn="l">
              <a:lnSpc>
                <a:spcPct val="150000"/>
              </a:lnSpc>
              <a:spcBef>
                <a:spcPct val="30000"/>
              </a:spcBef>
              <a:buClr>
                <a:srgbClr val="006600"/>
              </a:buClr>
              <a:buSzPct val="125000"/>
              <a:buFont typeface="Arial" panose="020B0604020202020204" pitchFamily="34" charset="0"/>
              <a:buChar char="+"/>
            </a:pPr>
            <a:r>
              <a:rPr lang="ru-RU" altLang="ru-RU" sz="1800">
                <a:solidFill>
                  <a:schemeClr val="bg2"/>
                </a:solidFill>
              </a:rPr>
              <a:t> умение учиться, повышать квалификацию в течение всей жизни. </a:t>
            </a:r>
            <a:endParaRPr lang="en-US" altLang="de-DE">
              <a:solidFill>
                <a:schemeClr val="bg2"/>
              </a:solidFill>
            </a:endParaRPr>
          </a:p>
        </p:txBody>
      </p:sp>
      <p:sp>
        <p:nvSpPr>
          <p:cNvPr id="29704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29705" name="Rectangle 16"/>
          <p:cNvSpPr>
            <a:spLocks noChangeArrowheads="1"/>
          </p:cNvSpPr>
          <p:nvPr/>
        </p:nvSpPr>
        <p:spPr bwMode="auto">
          <a:xfrm>
            <a:off x="711200" y="6372225"/>
            <a:ext cx="808513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465138" y="6270625"/>
            <a:ext cx="8331200" cy="587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524000" y="2771775"/>
            <a:ext cx="7097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chemeClr val="tx1"/>
                </a:solidFill>
              </a:rPr>
              <a:t>Спасибо за внимание!</a:t>
            </a:r>
          </a:p>
        </p:txBody>
      </p:sp>
      <p:sp>
        <p:nvSpPr>
          <p:cNvPr id="30724" name="Rectangle 28"/>
          <p:cNvSpPr>
            <a:spLocks noChangeArrowheads="1"/>
          </p:cNvSpPr>
          <p:nvPr/>
        </p:nvSpPr>
        <p:spPr bwMode="auto">
          <a:xfrm>
            <a:off x="1328738" y="198438"/>
            <a:ext cx="838835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6871EE37-73CC-4350-91CA-79BB29BD1B88}" type="slidenum">
              <a:rPr lang="de-DE" altLang="ru-RU" sz="1000" b="0">
                <a:solidFill>
                  <a:schemeClr val="bg2"/>
                </a:solidFill>
              </a:rPr>
              <a:pPr/>
              <a:t>3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  <p:sp>
        <p:nvSpPr>
          <p:cNvPr id="4100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4101" name="Titel 1"/>
          <p:cNvSpPr txBox="1">
            <a:spLocks/>
          </p:cNvSpPr>
          <p:nvPr/>
        </p:nvSpPr>
        <p:spPr bwMode="auto">
          <a:xfrm>
            <a:off x="1328738" y="187325"/>
            <a:ext cx="8577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600">
                <a:solidFill>
                  <a:schemeClr val="tx1"/>
                </a:solidFill>
              </a:rPr>
              <a:t>Развитие метапредметных компетенций</a:t>
            </a:r>
            <a:endParaRPr lang="en-US" altLang="ru-RU" sz="26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1398588"/>
            <a:ext cx="8577263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1800" u="sng" dirty="0">
                <a:solidFill>
                  <a:srgbClr val="9C0602"/>
                </a:solidFill>
              </a:rPr>
              <a:t>Коммуникативные компетенции: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планирование учебного сотрудничества с учителем и сверстниками;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постановка вопросов для поиска и сбора информации; 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умение с достаточной полнотой и точностью выражать свои мысли,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обосновывать свою точку зрения, выслушивать одноклассников (формируется при защите исследовательских работ на </a:t>
            </a:r>
            <a:r>
              <a:rPr lang="ru-RU" sz="1800" dirty="0" err="1">
                <a:solidFill>
                  <a:schemeClr val="bg2"/>
                </a:solidFill>
              </a:rPr>
              <a:t>внутришкольной</a:t>
            </a:r>
            <a:r>
              <a:rPr lang="ru-RU" sz="1800" dirty="0">
                <a:solidFill>
                  <a:schemeClr val="bg2"/>
                </a:solidFill>
              </a:rPr>
              <a:t> конференции, а также при защите работ построения сайта);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речевая деятельность формируется при защите своих исследовательских работ.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8A7AF6C9-4A8E-47D6-9384-CB5C687031E6}" type="slidenum">
              <a:rPr lang="de-DE" altLang="ru-RU" sz="1000" b="0">
                <a:solidFill>
                  <a:schemeClr val="bg2"/>
                </a:solidFill>
              </a:rPr>
              <a:pPr/>
              <a:t>4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  <p:sp>
        <p:nvSpPr>
          <p:cNvPr id="5124" name="Rectangle 28"/>
          <p:cNvSpPr>
            <a:spLocks noChangeArrowheads="1"/>
          </p:cNvSpPr>
          <p:nvPr/>
        </p:nvSpPr>
        <p:spPr bwMode="auto">
          <a:xfrm>
            <a:off x="1254125" y="819150"/>
            <a:ext cx="818038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5125" name="Titel 1"/>
          <p:cNvSpPr txBox="1">
            <a:spLocks/>
          </p:cNvSpPr>
          <p:nvPr/>
        </p:nvSpPr>
        <p:spPr bwMode="auto">
          <a:xfrm>
            <a:off x="1328738" y="187325"/>
            <a:ext cx="8577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600">
                <a:solidFill>
                  <a:schemeClr val="tx1"/>
                </a:solidFill>
              </a:rPr>
              <a:t>Развитие метапредметных компетенций</a:t>
            </a:r>
            <a:endParaRPr lang="en-US" altLang="ru-RU" sz="26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1398588"/>
            <a:ext cx="8577263" cy="4662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1800" u="sng" dirty="0">
                <a:solidFill>
                  <a:schemeClr val="tx1"/>
                </a:solidFill>
              </a:rPr>
              <a:t>Познавательные компетенции: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применение </a:t>
            </a:r>
            <a:r>
              <a:rPr lang="ru-RU" sz="1800" dirty="0" err="1">
                <a:solidFill>
                  <a:schemeClr val="bg2"/>
                </a:solidFill>
              </a:rPr>
              <a:t>общеучебных</a:t>
            </a:r>
            <a:r>
              <a:rPr lang="ru-RU" sz="1800" dirty="0">
                <a:solidFill>
                  <a:schemeClr val="bg2"/>
                </a:solidFill>
              </a:rPr>
              <a:t> умений (анализ, сравнение, обобщение, классификация) для установления закономерностей; 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анализ литературы по теме исследования;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классифицирование источников по теме исследования;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написание  исследовательской работы по данному основанию;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синтез – составление целого текста из частей; 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определение основной и второстепенной информации; 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bg2"/>
                </a:solidFill>
              </a:rPr>
              <a:t>самостоятельное создание способов решения проблем творческого характера.</a:t>
            </a:r>
          </a:p>
          <a:p>
            <a:pPr algn="l">
              <a:lnSpc>
                <a:spcPct val="150000"/>
              </a:lnSpc>
              <a:defRPr/>
            </a:pPr>
            <a:endParaRPr lang="ru-RU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50838" y="2060575"/>
            <a:ext cx="61626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Реферативная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Проект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Экспериментальная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Описательно-натуралистическая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Исследовательская</a:t>
            </a:r>
            <a:endParaRPr lang="ru-RU" altLang="ru-RU" sz="400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421438" y="1633538"/>
            <a:ext cx="30432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</a:rPr>
              <a:t>Тема работы: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0000"/>
                </a:solidFill>
              </a:rPr>
              <a:t>«</a:t>
            </a:r>
            <a:r>
              <a:rPr lang="en-US" altLang="ru-RU" sz="2800">
                <a:solidFill>
                  <a:srgbClr val="FF0000"/>
                </a:solidFill>
              </a:rPr>
              <a:t>Web-</a:t>
            </a:r>
            <a:r>
              <a:rPr lang="ru-RU" altLang="ru-RU" sz="2800">
                <a:solidFill>
                  <a:srgbClr val="FF0000"/>
                </a:solidFill>
              </a:rPr>
              <a:t>сайт»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6226175" y="1463675"/>
            <a:ext cx="3433763" cy="172878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3238" y="2212975"/>
            <a:ext cx="61626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 b="0">
                <a:solidFill>
                  <a:srgbClr val="0000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Реферативная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000000"/>
                </a:solidFill>
              </a:rPr>
              <a:t> Проект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000000"/>
                </a:solidFill>
              </a:rPr>
              <a:t> Экспериментальная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000000"/>
                </a:solidFill>
              </a:rPr>
              <a:t> Описательно-натуралистическая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000000"/>
                </a:solidFill>
              </a:rPr>
              <a:t> Исследовательская</a:t>
            </a:r>
            <a:endParaRPr lang="ru-RU" altLang="ru-RU" sz="400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11363" y="149225"/>
            <a:ext cx="64087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kern="0" dirty="0">
                <a:solidFill>
                  <a:sysClr val="windowText" lastClr="000000"/>
                </a:solidFill>
              </a:rPr>
              <a:t>Типология творческих работ учащихся</a:t>
            </a:r>
          </a:p>
        </p:txBody>
      </p:sp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682684E1-3121-4288-8BA9-48682027C6C4}" type="slidenum">
              <a:rPr lang="de-DE" altLang="ru-RU" sz="1000" b="0">
                <a:solidFill>
                  <a:schemeClr val="bg2"/>
                </a:solidFill>
              </a:rPr>
              <a:pPr/>
              <a:t>6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8313" y="188913"/>
            <a:ext cx="8135937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ysClr val="windowText" lastClr="000000"/>
                </a:solidFill>
              </a:rPr>
              <a:t>Реферат.</a:t>
            </a:r>
          </a:p>
          <a:p>
            <a:pPr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0" kern="0" dirty="0">
                <a:solidFill>
                  <a:sysClr val="windowText" lastClr="000000"/>
                </a:solidFill>
              </a:rPr>
              <a:t>творческая работа, написанная на основе нескольких литературных источников с целью наиболее полного освещения какой-либо проблемы.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11188" y="2852738"/>
            <a:ext cx="8589962" cy="23336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ru-RU" altLang="ru-RU" sz="2400">
                <a:solidFill>
                  <a:srgbClr val="FF0000"/>
                </a:solidFill>
              </a:rPr>
              <a:t>План:</a:t>
            </a:r>
          </a:p>
          <a:p>
            <a:pPr algn="l" eaLnBrk="1" hangingPunct="1">
              <a:lnSpc>
                <a:spcPct val="120000"/>
              </a:lnSpc>
            </a:pPr>
            <a:r>
              <a:rPr lang="ru-RU" altLang="ru-RU" sz="2400">
                <a:solidFill>
                  <a:srgbClr val="FF0000"/>
                </a:solidFill>
              </a:rPr>
              <a:t>1. World Wide Web. Распространение Internet</a:t>
            </a:r>
          </a:p>
          <a:p>
            <a:pPr algn="l" eaLnBrk="1" hangingPunct="1">
              <a:lnSpc>
                <a:spcPct val="120000"/>
              </a:lnSpc>
            </a:pPr>
            <a:r>
              <a:rPr lang="ru-RU" altLang="ru-RU" sz="2400">
                <a:solidFill>
                  <a:srgbClr val="FF0000"/>
                </a:solidFill>
              </a:rPr>
              <a:t>2. Создание Web-страницы с помощью языка HTML</a:t>
            </a:r>
          </a:p>
          <a:p>
            <a:pPr algn="l" eaLnBrk="1" hangingPunct="1">
              <a:lnSpc>
                <a:spcPct val="120000"/>
              </a:lnSpc>
            </a:pPr>
            <a:r>
              <a:rPr lang="ru-RU" altLang="ru-RU" sz="2400">
                <a:solidFill>
                  <a:srgbClr val="FF0000"/>
                </a:solidFill>
              </a:rPr>
              <a:t>3. Программы для создания Web-страниц</a:t>
            </a:r>
          </a:p>
          <a:p>
            <a:pPr algn="l" eaLnBrk="1" hangingPunct="1">
              <a:lnSpc>
                <a:spcPct val="120000"/>
              </a:lnSpc>
            </a:pPr>
            <a:r>
              <a:rPr lang="ru-RU" altLang="ru-RU" sz="2400">
                <a:solidFill>
                  <a:srgbClr val="FF0000"/>
                </a:solidFill>
              </a:rPr>
              <a:t>4. Создание WEB-страниц в WORD</a:t>
            </a:r>
          </a:p>
        </p:txBody>
      </p:sp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1E325223-F4E7-43F0-9505-EA21E2DA52B9}" type="slidenum">
              <a:rPr lang="de-DE" altLang="ru-RU" sz="1000" b="0">
                <a:solidFill>
                  <a:schemeClr val="bg2"/>
                </a:solidFill>
              </a:rPr>
              <a:pPr/>
              <a:t>7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8135938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ysClr val="windowText" lastClr="000000"/>
                </a:solidFill>
              </a:rPr>
              <a:t>Проект.</a:t>
            </a:r>
          </a:p>
          <a:p>
            <a:pPr fontAlgn="auto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0" kern="0" dirty="0">
                <a:solidFill>
                  <a:sysClr val="windowText" lastClr="000000"/>
                </a:solidFill>
              </a:rPr>
              <a:t>Проектная работа состоит в применении некоторой уже известной методики к конкретным данным.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76375" y="4365625"/>
            <a:ext cx="5400675" cy="508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FF0000"/>
                </a:solidFill>
              </a:rPr>
              <a:t>Создание </a:t>
            </a:r>
            <a:r>
              <a:rPr lang="en-US" altLang="ru-RU" sz="2400">
                <a:solidFill>
                  <a:srgbClr val="FF0000"/>
                </a:solidFill>
              </a:rPr>
              <a:t>Web</a:t>
            </a:r>
            <a:r>
              <a:rPr lang="ru-RU" altLang="ru-RU" sz="2400">
                <a:solidFill>
                  <a:srgbClr val="FF0000"/>
                </a:solidFill>
              </a:rPr>
              <a:t> </a:t>
            </a:r>
            <a:r>
              <a:rPr lang="en-US" altLang="ru-RU" sz="2400">
                <a:solidFill>
                  <a:srgbClr val="FF0000"/>
                </a:solidFill>
              </a:rPr>
              <a:t>-</a:t>
            </a:r>
            <a:r>
              <a:rPr lang="ru-RU" altLang="ru-RU" sz="2400">
                <a:solidFill>
                  <a:srgbClr val="FF0000"/>
                </a:solidFill>
              </a:rPr>
              <a:t> сайта</a:t>
            </a:r>
          </a:p>
        </p:txBody>
      </p:sp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7BB85D24-E48F-4139-B8A2-0658BC0626E1}" type="slidenum">
              <a:rPr lang="de-DE" altLang="ru-RU" sz="1000" b="0">
                <a:solidFill>
                  <a:schemeClr val="bg2"/>
                </a:solidFill>
              </a:rPr>
              <a:pPr/>
              <a:t>8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27125" y="260350"/>
            <a:ext cx="7704138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ysClr val="windowText" lastClr="000000"/>
                </a:solidFill>
              </a:rPr>
              <a:t>Экспериментальная работа</a:t>
            </a:r>
          </a:p>
          <a:p>
            <a:pPr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0" kern="0" dirty="0">
                <a:solidFill>
                  <a:sysClr val="windowText" lastClr="000000"/>
                </a:solidFill>
              </a:rPr>
              <a:t>описывают научный эксперимент, имеющий известный результат. Творческая деятельность выражена в экстраполяции вывода на результат эксперимента, проведенного в иных условиях.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60350" y="2973388"/>
            <a:ext cx="9144000" cy="32464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FF0000"/>
                </a:solidFill>
              </a:rPr>
              <a:t>Наилучший дизайн </a:t>
            </a:r>
            <a:r>
              <a:rPr lang="en-US" altLang="ru-RU" sz="2400">
                <a:solidFill>
                  <a:srgbClr val="FF0000"/>
                </a:solidFill>
              </a:rPr>
              <a:t>Web</a:t>
            </a:r>
            <a:r>
              <a:rPr lang="ru-RU" altLang="ru-RU" sz="2400">
                <a:solidFill>
                  <a:srgbClr val="FF0000"/>
                </a:solidFill>
              </a:rPr>
              <a:t>-сайта: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i="1">
                <a:solidFill>
                  <a:srgbClr val="FF0000"/>
                </a:solidFill>
              </a:rPr>
              <a:t>Средства</a:t>
            </a:r>
            <a:r>
              <a:rPr lang="ru-RU" altLang="ru-RU" sz="2400">
                <a:solidFill>
                  <a:srgbClr val="FF0000"/>
                </a:solidFill>
              </a:rPr>
              <a:t>: язык </a:t>
            </a:r>
            <a:r>
              <a:rPr lang="en-US" altLang="ru-RU" sz="2400">
                <a:solidFill>
                  <a:srgbClr val="FF0000"/>
                </a:solidFill>
              </a:rPr>
              <a:t>HTML, </a:t>
            </a:r>
            <a:r>
              <a:rPr lang="ru-RU" altLang="ru-RU" sz="2400">
                <a:solidFill>
                  <a:srgbClr val="FF0000"/>
                </a:solidFill>
              </a:rPr>
              <a:t> создание сайта в программе </a:t>
            </a:r>
            <a:r>
              <a:rPr lang="en-US" altLang="ru-RU" sz="2400">
                <a:solidFill>
                  <a:srgbClr val="FF0000"/>
                </a:solidFill>
              </a:rPr>
              <a:t>Word</a:t>
            </a:r>
            <a:endParaRPr lang="ru-RU" altLang="ru-RU" sz="24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400" i="1">
                <a:solidFill>
                  <a:srgbClr val="FF0000"/>
                </a:solidFill>
              </a:rPr>
              <a:t>Эксперимент</a:t>
            </a:r>
            <a:r>
              <a:rPr lang="ru-RU" altLang="ru-RU" sz="2400">
                <a:solidFill>
                  <a:srgbClr val="FF0000"/>
                </a:solidFill>
              </a:rPr>
              <a:t>: две группы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FF0000"/>
                </a:solidFill>
              </a:rPr>
              <a:t> Одна создает сайт, используя </a:t>
            </a:r>
            <a:r>
              <a:rPr lang="en-US" altLang="ru-RU" sz="2400">
                <a:solidFill>
                  <a:srgbClr val="FF0000"/>
                </a:solidFill>
              </a:rPr>
              <a:t>HTML</a:t>
            </a:r>
            <a:endParaRPr lang="ru-RU" altLang="ru-RU" sz="24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FF0000"/>
                </a:solidFill>
              </a:rPr>
              <a:t> Другая создает сайт в программе </a:t>
            </a:r>
            <a:r>
              <a:rPr lang="en-US" altLang="ru-RU" sz="2400">
                <a:solidFill>
                  <a:srgbClr val="FF0000"/>
                </a:solidFill>
              </a:rPr>
              <a:t>Word</a:t>
            </a:r>
            <a:endParaRPr lang="ru-RU" altLang="ru-RU" sz="24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D64A8EE8-E607-4326-BB4D-67E33D60E27F}" type="slidenum">
              <a:rPr lang="de-DE" altLang="ru-RU" sz="1000" b="0">
                <a:solidFill>
                  <a:schemeClr val="bg2"/>
                </a:solidFill>
              </a:rPr>
              <a:pPr/>
              <a:t>9</a:t>
            </a:fld>
            <a:endParaRPr lang="de-DE" altLang="ru-RU" sz="1000" b="0">
              <a:solidFill>
                <a:schemeClr val="bg2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1850"/>
            <a:ext cx="85471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22313" y="6313488"/>
            <a:ext cx="8085137" cy="4238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Talanx_Vorlage_Hilden_PPT">
  <a:themeElements>
    <a:clrScheme name="5_Talanx_Vorlage_Hilden_PPT 9">
      <a:dk1>
        <a:srgbClr val="851723"/>
      </a:dk1>
      <a:lt1>
        <a:srgbClr val="AF1020"/>
      </a:lt1>
      <a:dk2>
        <a:srgbClr val="747576"/>
      </a:dk2>
      <a:lt2>
        <a:srgbClr val="000000"/>
      </a:lt2>
      <a:accent1>
        <a:srgbClr val="323232"/>
      </a:accent1>
      <a:accent2>
        <a:srgbClr val="969696"/>
      </a:accent2>
      <a:accent3>
        <a:srgbClr val="D4AAAB"/>
      </a:accent3>
      <a:accent4>
        <a:srgbClr val="71121C"/>
      </a:accent4>
      <a:accent5>
        <a:srgbClr val="ADADAD"/>
      </a:accent5>
      <a:accent6>
        <a:srgbClr val="878787"/>
      </a:accent6>
      <a:hlink>
        <a:srgbClr val="C8C8C8"/>
      </a:hlink>
      <a:folHlink>
        <a:srgbClr val="EBEBEB"/>
      </a:folHlink>
    </a:clrScheme>
    <a:fontScheme name="5_Talanx_Vorlage_Hilden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Talanx_Vorlage_Hilden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alanx_Vorlage_Hilden_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alanx_Vorlage_Hilden_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alanx_Vorlage_Hilden_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alanx_Vorlage_Hilden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alanx_Vorlage_Hilden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alanx_Vorlage_Hilden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alanx_Vorlage_Hilden_PPT 8">
        <a:dk1>
          <a:srgbClr val="851723"/>
        </a:dk1>
        <a:lt1>
          <a:srgbClr val="AF1020"/>
        </a:lt1>
        <a:dk2>
          <a:srgbClr val="747576"/>
        </a:dk2>
        <a:lt2>
          <a:srgbClr val="000000"/>
        </a:lt2>
        <a:accent1>
          <a:srgbClr val="458CCD"/>
        </a:accent1>
        <a:accent2>
          <a:srgbClr val="BA6DA2"/>
        </a:accent2>
        <a:accent3>
          <a:srgbClr val="D4AAAB"/>
        </a:accent3>
        <a:accent4>
          <a:srgbClr val="71121C"/>
        </a:accent4>
        <a:accent5>
          <a:srgbClr val="B0C5E3"/>
        </a:accent5>
        <a:accent6>
          <a:srgbClr val="A86292"/>
        </a:accent6>
        <a:hlink>
          <a:srgbClr val="E0B124"/>
        </a:hlink>
        <a:folHlink>
          <a:srgbClr val="FBF4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alanx_Vorlage_Hilden_PPT 9">
        <a:dk1>
          <a:srgbClr val="851723"/>
        </a:dk1>
        <a:lt1>
          <a:srgbClr val="AF1020"/>
        </a:lt1>
        <a:dk2>
          <a:srgbClr val="747576"/>
        </a:dk2>
        <a:lt2>
          <a:srgbClr val="000000"/>
        </a:lt2>
        <a:accent1>
          <a:srgbClr val="323232"/>
        </a:accent1>
        <a:accent2>
          <a:srgbClr val="969696"/>
        </a:accent2>
        <a:accent3>
          <a:srgbClr val="D4AAAB"/>
        </a:accent3>
        <a:accent4>
          <a:srgbClr val="71121C"/>
        </a:accent4>
        <a:accent5>
          <a:srgbClr val="ADADAD"/>
        </a:accent5>
        <a:accent6>
          <a:srgbClr val="878787"/>
        </a:accent6>
        <a:hlink>
          <a:srgbClr val="C8C8C8"/>
        </a:hlink>
        <a:folHlink>
          <a:srgbClr val="EBEB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1016</Words>
  <Application>Microsoft Office PowerPoint</Application>
  <PresentationFormat>Лист A4 (210x297 мм)</PresentationFormat>
  <Paragraphs>206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Wingdings</vt:lpstr>
      <vt:lpstr>Times New Roman</vt:lpstr>
      <vt:lpstr>Arial Unicode MS</vt:lpstr>
      <vt:lpstr>+mj-lt</vt:lpstr>
      <vt:lpstr>5_Talanx_Vorlage_Hilden_PPT</vt:lpstr>
      <vt:lpstr>Слайд Microsoft PowerPoint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темы исследования</vt:lpstr>
      <vt:lpstr>Проблемная ситуация  =&gt;  актуальность</vt:lpstr>
      <vt:lpstr>Объект, предмет исследования</vt:lpstr>
      <vt:lpstr>Цели и задачи </vt:lpstr>
      <vt:lpstr>Гипотеза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метапредметных компетенций учащихся</vt:lpstr>
      <vt:lpstr>Презентация PowerPoint</vt:lpstr>
    </vt:vector>
  </TitlesOfParts>
  <Company>CiV Versicherung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a5x</dc:creator>
  <cp:lastModifiedBy>PC-com</cp:lastModifiedBy>
  <cp:revision>3512</cp:revision>
  <cp:lastPrinted>2005-02-08T14:46:24Z</cp:lastPrinted>
  <dcterms:created xsi:type="dcterms:W3CDTF">2002-04-23T07:43:30Z</dcterms:created>
  <dcterms:modified xsi:type="dcterms:W3CDTF">2016-07-02T08:40:54Z</dcterms:modified>
</cp:coreProperties>
</file>