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veat Bold" charset="-52"/>
      <p:regular r:id="rId3"/>
    </p:embeddedFont>
    <p:embeddedFont>
      <p:font typeface="Caveat" charset="-52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Arimo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9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0.sv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569" y="117628"/>
            <a:ext cx="14769283" cy="1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2"/>
              </a:lnSpc>
            </a:pP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Муниципальное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бюджетное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дошкольное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образовательное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учреждение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–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центр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развития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ребенка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–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детский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сад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№ 7 </a:t>
            </a:r>
          </a:p>
          <a:p>
            <a:pPr algn="ctr">
              <a:lnSpc>
                <a:spcPts val="2752"/>
              </a:lnSpc>
            </a:pP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муниципального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образования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Тимашевский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район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</a:p>
          <a:p>
            <a:pPr algn="ctr">
              <a:lnSpc>
                <a:spcPts val="2637"/>
              </a:lnSpc>
            </a:pP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отчетная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презентация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по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результатам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работы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КИП  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за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 2021 - 2023 г. </a:t>
            </a:r>
          </a:p>
          <a:p>
            <a:pPr algn="ctr">
              <a:lnSpc>
                <a:spcPts val="2752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по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теме</a:t>
            </a:r>
            <a:r>
              <a:rPr lang="en-US" sz="2000" dirty="0">
                <a:solidFill>
                  <a:srgbClr val="FFFFFF"/>
                </a:solidFill>
                <a:latin typeface="Caveat Bold"/>
              </a:rPr>
              <a:t>: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3111" y="165253"/>
            <a:ext cx="2668834" cy="1932236"/>
            <a:chOff x="0" y="0"/>
            <a:chExt cx="19050000" cy="13792200"/>
          </a:xfrm>
        </p:grpSpPr>
        <p:sp>
          <p:nvSpPr>
            <p:cNvPr id="4" name="Freeform 4"/>
            <p:cNvSpPr/>
            <p:nvPr/>
          </p:nvSpPr>
          <p:spPr>
            <a:xfrm>
              <a:off x="493268" y="493776"/>
              <a:ext cx="18087975" cy="12640436"/>
            </a:xfrm>
            <a:custGeom>
              <a:avLst/>
              <a:gdLst/>
              <a:ahLst/>
              <a:cxnLst/>
              <a:rect l="l" t="t" r="r" b="b"/>
              <a:pathLst>
                <a:path w="18087975" h="12640436">
                  <a:moveTo>
                    <a:pt x="17735170" y="12640436"/>
                  </a:moveTo>
                  <a:lnTo>
                    <a:pt x="352806" y="12640436"/>
                  </a:lnTo>
                  <a:cubicBezTo>
                    <a:pt x="157988" y="12640436"/>
                    <a:pt x="0" y="12482448"/>
                    <a:pt x="0" y="12287630"/>
                  </a:cubicBezTo>
                  <a:lnTo>
                    <a:pt x="0" y="352806"/>
                  </a:lnTo>
                  <a:cubicBezTo>
                    <a:pt x="0" y="157988"/>
                    <a:pt x="157988" y="0"/>
                    <a:pt x="352806" y="0"/>
                  </a:cubicBezTo>
                  <a:lnTo>
                    <a:pt x="17735168" y="0"/>
                  </a:lnTo>
                  <a:cubicBezTo>
                    <a:pt x="17929986" y="0"/>
                    <a:pt x="18087975" y="157988"/>
                    <a:pt x="18087975" y="352806"/>
                  </a:cubicBezTo>
                  <a:lnTo>
                    <a:pt x="18087975" y="12287759"/>
                  </a:lnTo>
                  <a:cubicBezTo>
                    <a:pt x="18087975" y="12482576"/>
                    <a:pt x="17929987" y="12640436"/>
                    <a:pt x="17735170" y="12640436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4247" t="-5377" b="-2838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9050000" cy="13792200"/>
            </a:xfrm>
            <a:custGeom>
              <a:avLst/>
              <a:gdLst/>
              <a:ahLst/>
              <a:cxnLst/>
              <a:rect l="l" t="t" r="r" b="b"/>
              <a:pathLst>
                <a:path w="19050000" h="137922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17" r="-17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160645" y="425364"/>
            <a:ext cx="4974480" cy="3601523"/>
            <a:chOff x="0" y="0"/>
            <a:chExt cx="19050000" cy="13792200"/>
          </a:xfrm>
        </p:grpSpPr>
        <p:sp>
          <p:nvSpPr>
            <p:cNvPr id="7" name="Freeform 7"/>
            <p:cNvSpPr/>
            <p:nvPr/>
          </p:nvSpPr>
          <p:spPr>
            <a:xfrm>
              <a:off x="442468" y="443738"/>
              <a:ext cx="18189449" cy="12737719"/>
            </a:xfrm>
            <a:custGeom>
              <a:avLst/>
              <a:gdLst/>
              <a:ahLst/>
              <a:cxnLst/>
              <a:rect l="l" t="t" r="r" b="b"/>
              <a:pathLst>
                <a:path w="18189449" h="12737719">
                  <a:moveTo>
                    <a:pt x="17796383" y="12737211"/>
                  </a:moveTo>
                  <a:lnTo>
                    <a:pt x="280035" y="12689967"/>
                  </a:lnTo>
                  <a:cubicBezTo>
                    <a:pt x="125222" y="12689586"/>
                    <a:pt x="0" y="12563603"/>
                    <a:pt x="508" y="12408916"/>
                  </a:cubicBezTo>
                  <a:lnTo>
                    <a:pt x="32893" y="358902"/>
                  </a:lnTo>
                  <a:cubicBezTo>
                    <a:pt x="33401" y="160401"/>
                    <a:pt x="194818" y="0"/>
                    <a:pt x="393319" y="508"/>
                  </a:cubicBezTo>
                  <a:lnTo>
                    <a:pt x="17830547" y="47498"/>
                  </a:lnTo>
                  <a:cubicBezTo>
                    <a:pt x="18029048" y="48006"/>
                    <a:pt x="18189449" y="209423"/>
                    <a:pt x="18188940" y="407924"/>
                  </a:cubicBezTo>
                  <a:lnTo>
                    <a:pt x="18156555" y="12378690"/>
                  </a:lnTo>
                  <a:cubicBezTo>
                    <a:pt x="18156174" y="12577191"/>
                    <a:pt x="17994884" y="12737719"/>
                    <a:pt x="17796383" y="12737211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5889" r="-15889" b="-123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050000" cy="13792200"/>
            </a:xfrm>
            <a:custGeom>
              <a:avLst/>
              <a:gdLst/>
              <a:ahLst/>
              <a:cxnLst/>
              <a:rect l="l" t="t" r="r" b="b"/>
              <a:pathLst>
                <a:path w="19050000" h="137922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6" cstate="print"/>
              <a:stretch>
                <a:fillRect l="-17" r="-17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2590783" y="4684003"/>
            <a:ext cx="4862092" cy="4882156"/>
          </a:xfrm>
          <a:custGeom>
            <a:avLst/>
            <a:gdLst/>
            <a:ahLst/>
            <a:cxnLst/>
            <a:rect l="l" t="t" r="r" b="b"/>
            <a:pathLst>
              <a:path w="4862092" h="4882156">
                <a:moveTo>
                  <a:pt x="0" y="0"/>
                </a:moveTo>
                <a:lnTo>
                  <a:pt x="4862092" y="0"/>
                </a:lnTo>
                <a:lnTo>
                  <a:pt x="4862092" y="4882156"/>
                </a:lnTo>
                <a:lnTo>
                  <a:pt x="0" y="488215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37132" y="6424997"/>
            <a:ext cx="1969394" cy="1400167"/>
          </a:xfrm>
          <a:custGeom>
            <a:avLst/>
            <a:gdLst/>
            <a:ahLst/>
            <a:cxnLst/>
            <a:rect l="l" t="t" r="r" b="b"/>
            <a:pathLst>
              <a:path w="1969394" h="1400167">
                <a:moveTo>
                  <a:pt x="0" y="0"/>
                </a:moveTo>
                <a:lnTo>
                  <a:pt x="1969394" y="0"/>
                </a:lnTo>
                <a:lnTo>
                  <a:pt x="1969394" y="1400167"/>
                </a:lnTo>
                <a:lnTo>
                  <a:pt x="0" y="140016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67312">
            <a:off x="9652505" y="5193045"/>
            <a:ext cx="3122070" cy="3131094"/>
          </a:xfrm>
          <a:custGeom>
            <a:avLst/>
            <a:gdLst/>
            <a:ahLst/>
            <a:cxnLst/>
            <a:rect l="l" t="t" r="r" b="b"/>
            <a:pathLst>
              <a:path w="3122070" h="3131094">
                <a:moveTo>
                  <a:pt x="0" y="0"/>
                </a:moveTo>
                <a:lnTo>
                  <a:pt x="3122071" y="0"/>
                </a:lnTo>
                <a:lnTo>
                  <a:pt x="3122071" y="3131094"/>
                </a:lnTo>
                <a:lnTo>
                  <a:pt x="0" y="313109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97000" y="7886700"/>
            <a:ext cx="1905000" cy="2400300"/>
          </a:xfrm>
          <a:custGeom>
            <a:avLst/>
            <a:gdLst/>
            <a:ahLst/>
            <a:cxnLst/>
            <a:rect l="l" t="t" r="r" b="b"/>
            <a:pathLst>
              <a:path w="1749354" h="2192922">
                <a:moveTo>
                  <a:pt x="0" y="0"/>
                </a:moveTo>
                <a:lnTo>
                  <a:pt x="1749354" y="0"/>
                </a:lnTo>
                <a:lnTo>
                  <a:pt x="1749354" y="2192923"/>
                </a:lnTo>
                <a:lnTo>
                  <a:pt x="0" y="21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191000" y="3086100"/>
            <a:ext cx="1769342" cy="1769342"/>
            <a:chOff x="0" y="0"/>
            <a:chExt cx="13716000" cy="13716000"/>
          </a:xfrm>
        </p:grpSpPr>
        <p:sp>
          <p:nvSpPr>
            <p:cNvPr id="17" name="Freeform 17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11" cstate="print"/>
              <a:stretch>
                <a:fillRect l="-4385" r="-4385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988256" y="4073904"/>
            <a:ext cx="2157029" cy="2157029"/>
            <a:chOff x="0" y="0"/>
            <a:chExt cx="13716000" cy="13716000"/>
          </a:xfrm>
        </p:grpSpPr>
        <p:sp>
          <p:nvSpPr>
            <p:cNvPr id="19" name="Freeform 1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12" cstate="print"/>
              <a:stretch>
                <a:fillRect l="223" t="-8031" r="223" b="-8031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6761432" y="8028230"/>
            <a:ext cx="2143004" cy="2143004"/>
            <a:chOff x="0" y="0"/>
            <a:chExt cx="13716000" cy="13716000"/>
          </a:xfrm>
        </p:grpSpPr>
        <p:sp>
          <p:nvSpPr>
            <p:cNvPr id="21" name="Freeform 21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13" cstate="print"/>
              <a:stretch>
                <a:fillRect l="223" t="-14777" r="223" b="-14777"/>
              </a:stretch>
            </a:blip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928569" y="7758360"/>
            <a:ext cx="2157029" cy="2157029"/>
            <a:chOff x="0" y="0"/>
            <a:chExt cx="13716000" cy="13716000"/>
          </a:xfrm>
        </p:grpSpPr>
        <p:sp>
          <p:nvSpPr>
            <p:cNvPr id="23" name="Freeform 23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14" cstate="print"/>
              <a:stretch>
                <a:fillRect l="223" t="-5363" r="223" b="-5363"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789979" y="4073904"/>
            <a:ext cx="2114150" cy="2114150"/>
            <a:chOff x="0" y="0"/>
            <a:chExt cx="13716000" cy="13716000"/>
          </a:xfrm>
        </p:grpSpPr>
        <p:sp>
          <p:nvSpPr>
            <p:cNvPr id="25" name="Freeform 2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15" cstate="print"/>
              <a:stretch>
                <a:fillRect l="-14131" r="-14131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6078200" y="6210300"/>
            <a:ext cx="1909878" cy="1382752"/>
            <a:chOff x="0" y="0"/>
            <a:chExt cx="19050000" cy="13792200"/>
          </a:xfrm>
        </p:grpSpPr>
        <p:sp>
          <p:nvSpPr>
            <p:cNvPr id="27" name="Freeform 27"/>
            <p:cNvSpPr/>
            <p:nvPr/>
          </p:nvSpPr>
          <p:spPr>
            <a:xfrm>
              <a:off x="442468" y="443738"/>
              <a:ext cx="18189449" cy="12737719"/>
            </a:xfrm>
            <a:custGeom>
              <a:avLst/>
              <a:gdLst/>
              <a:ahLst/>
              <a:cxnLst/>
              <a:rect l="l" t="t" r="r" b="b"/>
              <a:pathLst>
                <a:path w="18189449" h="12737719">
                  <a:moveTo>
                    <a:pt x="17796383" y="12737211"/>
                  </a:moveTo>
                  <a:lnTo>
                    <a:pt x="280035" y="12689967"/>
                  </a:lnTo>
                  <a:cubicBezTo>
                    <a:pt x="125222" y="12689586"/>
                    <a:pt x="0" y="12563603"/>
                    <a:pt x="508" y="12408916"/>
                  </a:cubicBezTo>
                  <a:lnTo>
                    <a:pt x="32893" y="358902"/>
                  </a:lnTo>
                  <a:cubicBezTo>
                    <a:pt x="33401" y="160401"/>
                    <a:pt x="194818" y="0"/>
                    <a:pt x="393319" y="508"/>
                  </a:cubicBezTo>
                  <a:lnTo>
                    <a:pt x="17830547" y="47498"/>
                  </a:lnTo>
                  <a:cubicBezTo>
                    <a:pt x="18029048" y="48006"/>
                    <a:pt x="18189449" y="209423"/>
                    <a:pt x="18188940" y="407924"/>
                  </a:cubicBezTo>
                  <a:lnTo>
                    <a:pt x="18156555" y="12378690"/>
                  </a:lnTo>
                  <a:cubicBezTo>
                    <a:pt x="18156174" y="12577191"/>
                    <a:pt x="17994884" y="12737719"/>
                    <a:pt x="17796383" y="12737211"/>
                  </a:cubicBezTo>
                  <a:close/>
                </a:path>
              </a:pathLst>
            </a:custGeom>
            <a:blipFill>
              <a:blip r:embed="rId16" cstate="print"/>
              <a:stretch>
                <a:fillRect t="-10634" b="-10634"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9050000" cy="13792200"/>
            </a:xfrm>
            <a:custGeom>
              <a:avLst/>
              <a:gdLst/>
              <a:ahLst/>
              <a:cxnLst/>
              <a:rect l="l" t="t" r="r" b="b"/>
              <a:pathLst>
                <a:path w="19050000" h="137922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17" cstate="print"/>
              <a:stretch>
                <a:fillRect l="-17" r="-17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 rot="5400000">
            <a:off x="405172" y="2095120"/>
            <a:ext cx="1897115" cy="2218848"/>
          </a:xfrm>
          <a:custGeom>
            <a:avLst/>
            <a:gdLst/>
            <a:ahLst/>
            <a:cxnLst/>
            <a:rect l="l" t="t" r="r" b="b"/>
            <a:pathLst>
              <a:path w="1897115" h="2218848">
                <a:moveTo>
                  <a:pt x="0" y="0"/>
                </a:moveTo>
                <a:lnTo>
                  <a:pt x="1897115" y="0"/>
                </a:lnTo>
                <a:lnTo>
                  <a:pt x="1897115" y="2218848"/>
                </a:lnTo>
                <a:lnTo>
                  <a:pt x="0" y="2218848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448067" y="4073904"/>
            <a:ext cx="1177305" cy="1556533"/>
          </a:xfrm>
          <a:custGeom>
            <a:avLst/>
            <a:gdLst/>
            <a:ahLst/>
            <a:cxnLst/>
            <a:rect l="l" t="t" r="r" b="b"/>
            <a:pathLst>
              <a:path w="1177305" h="1556533">
                <a:moveTo>
                  <a:pt x="0" y="0"/>
                </a:moveTo>
                <a:lnTo>
                  <a:pt x="1177305" y="0"/>
                </a:lnTo>
                <a:lnTo>
                  <a:pt x="1177305" y="1556533"/>
                </a:lnTo>
                <a:lnTo>
                  <a:pt x="0" y="1556533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3182601" y="5600700"/>
            <a:ext cx="14478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Caveat"/>
              </a:rPr>
              <a:t>Для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понимания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психолого-возрастных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особенностей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дошкольников</a:t>
            </a:r>
            <a:endParaRPr lang="en-US" sz="1400" dirty="0">
              <a:solidFill>
                <a:srgbClr val="FFFFFF"/>
              </a:solidFill>
              <a:latin typeface="Caveat"/>
            </a:endParaRPr>
          </a:p>
          <a:p>
            <a:pPr algn="r">
              <a:lnSpc>
                <a:spcPts val="5811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811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32" name="TextBox 32"/>
          <p:cNvSpPr txBox="1"/>
          <p:nvPr/>
        </p:nvSpPr>
        <p:spPr>
          <a:xfrm>
            <a:off x="14706600" y="5600700"/>
            <a:ext cx="1676400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</a:pPr>
            <a:r>
              <a:rPr lang="en-US" sz="1400" dirty="0" err="1" smtClean="0">
                <a:solidFill>
                  <a:srgbClr val="FFFFFF"/>
                </a:solidFill>
                <a:latin typeface="Caveat"/>
              </a:rPr>
              <a:t>Для</a:t>
            </a:r>
            <a:r>
              <a:rPr lang="en-US" sz="1400" dirty="0" smtClean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формирования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правовой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компетентности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родителей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(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законных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veat"/>
              </a:rPr>
              <a:t>представителе</a:t>
            </a:r>
            <a:r>
              <a:rPr lang="en-US" sz="3200" dirty="0" smtClean="0">
                <a:solidFill>
                  <a:srgbClr val="FFFFFF"/>
                </a:solidFill>
                <a:latin typeface="Caveat"/>
              </a:rPr>
              <a:t>)</a:t>
            </a:r>
            <a:endParaRPr lang="en-US" sz="3200" dirty="0">
              <a:solidFill>
                <a:srgbClr val="FFFFFF"/>
              </a:solidFill>
              <a:latin typeface="Caveat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dirty="0" smtClean="0">
                <a:solidFill>
                  <a:srgbClr val="FFFFFF"/>
                </a:solidFill>
                <a:latin typeface="Caveat"/>
              </a:rPr>
              <a:t>й</a:t>
            </a:r>
            <a:endParaRPr dirty="0"/>
          </a:p>
        </p:txBody>
      </p:sp>
      <p:sp>
        <p:nvSpPr>
          <p:cNvPr id="33" name="TextBox 33"/>
          <p:cNvSpPr txBox="1"/>
          <p:nvPr/>
        </p:nvSpPr>
        <p:spPr>
          <a:xfrm>
            <a:off x="16540669" y="5535363"/>
            <a:ext cx="151613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Caveat"/>
              </a:rPr>
              <a:t>Педагогическая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помощь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по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запросам</a:t>
            </a:r>
            <a:r>
              <a:rPr lang="en-US" sz="14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veat"/>
              </a:rPr>
              <a:t>родителей</a:t>
            </a:r>
            <a:endParaRPr lang="en-US" sz="1400" dirty="0">
              <a:solidFill>
                <a:srgbClr val="FFFFFF"/>
              </a:solidFill>
              <a:latin typeface="Caveat"/>
            </a:endParaRPr>
          </a:p>
          <a:p>
            <a:pPr algn="ctr">
              <a:lnSpc>
                <a:spcPts val="4284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34" name="Freeform 34"/>
          <p:cNvSpPr/>
          <p:nvPr/>
        </p:nvSpPr>
        <p:spPr>
          <a:xfrm>
            <a:off x="15163800" y="4076700"/>
            <a:ext cx="1177305" cy="1556533"/>
          </a:xfrm>
          <a:custGeom>
            <a:avLst/>
            <a:gdLst/>
            <a:ahLst/>
            <a:cxnLst/>
            <a:rect l="l" t="t" r="r" b="b"/>
            <a:pathLst>
              <a:path w="1177305" h="1556533">
                <a:moveTo>
                  <a:pt x="0" y="0"/>
                </a:moveTo>
                <a:lnTo>
                  <a:pt x="1177305" y="0"/>
                </a:lnTo>
                <a:lnTo>
                  <a:pt x="1177305" y="1556533"/>
                </a:lnTo>
                <a:lnTo>
                  <a:pt x="0" y="1556533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710085" y="4073904"/>
            <a:ext cx="1177305" cy="1556533"/>
          </a:xfrm>
          <a:custGeom>
            <a:avLst/>
            <a:gdLst/>
            <a:ahLst/>
            <a:cxnLst/>
            <a:rect l="l" t="t" r="r" b="b"/>
            <a:pathLst>
              <a:path w="1177305" h="1556533">
                <a:moveTo>
                  <a:pt x="0" y="0"/>
                </a:moveTo>
                <a:lnTo>
                  <a:pt x="1177305" y="0"/>
                </a:lnTo>
                <a:lnTo>
                  <a:pt x="1177305" y="1556533"/>
                </a:lnTo>
                <a:lnTo>
                  <a:pt x="0" y="1556533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1467716">
            <a:off x="11469522" y="3724105"/>
            <a:ext cx="1293623" cy="367065"/>
          </a:xfrm>
          <a:custGeom>
            <a:avLst/>
            <a:gdLst/>
            <a:ahLst/>
            <a:cxnLst/>
            <a:rect l="l" t="t" r="r" b="b"/>
            <a:pathLst>
              <a:path w="1293623" h="367065">
                <a:moveTo>
                  <a:pt x="0" y="0"/>
                </a:moveTo>
                <a:lnTo>
                  <a:pt x="1293623" y="0"/>
                </a:lnTo>
                <a:lnTo>
                  <a:pt x="1293623" y="367066"/>
                </a:lnTo>
                <a:lnTo>
                  <a:pt x="0" y="367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1925820" y="7755449"/>
            <a:ext cx="2850760" cy="12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5"/>
              </a:lnSpc>
              <a:spcBef>
                <a:spcPct val="0"/>
              </a:spcBef>
            </a:pPr>
            <a:r>
              <a:rPr lang="en-US" sz="704">
                <a:solidFill>
                  <a:srgbClr val="000000"/>
                </a:solidFill>
                <a:latin typeface="Arimo"/>
              </a:rPr>
              <a:t>Для понимания психолого-возрастных особенностей  дошкольников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82254" y="1429761"/>
            <a:ext cx="9901361" cy="16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400" dirty="0">
                <a:solidFill>
                  <a:srgbClr val="FFDE59"/>
                </a:solidFill>
                <a:latin typeface="Caveat"/>
              </a:rPr>
              <a:t>“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Развитие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готовности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родителей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к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оценке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качества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дошкольного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образования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в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условиях</a:t>
            </a:r>
            <a:endParaRPr lang="en-US" sz="2400" dirty="0">
              <a:solidFill>
                <a:srgbClr val="FFDE59"/>
              </a:solidFill>
              <a:latin typeface="Caveat"/>
            </a:endParaRPr>
          </a:p>
          <a:p>
            <a:pPr algn="ctr">
              <a:lnSpc>
                <a:spcPts val="3150"/>
              </a:lnSpc>
            </a:pP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обучающей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информационно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–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образовательной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 </a:t>
            </a:r>
            <a:r>
              <a:rPr lang="en-US" sz="2400" dirty="0" err="1">
                <a:solidFill>
                  <a:srgbClr val="FFDE59"/>
                </a:solidFill>
                <a:latin typeface="Caveat"/>
              </a:rPr>
              <a:t>платформы</a:t>
            </a:r>
            <a:r>
              <a:rPr lang="en-US" sz="2400" dirty="0">
                <a:solidFill>
                  <a:srgbClr val="FFDE59"/>
                </a:solidFill>
                <a:latin typeface="Caveat"/>
              </a:rPr>
              <a:t>“</a:t>
            </a:r>
          </a:p>
          <a:p>
            <a:pPr algn="ctr">
              <a:lnSpc>
                <a:spcPts val="3761"/>
              </a:lnSpc>
            </a:pPr>
            <a:endParaRPr dirty="0"/>
          </a:p>
          <a:p>
            <a:pPr algn="ctr">
              <a:lnSpc>
                <a:spcPts val="2640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39" name="TextBox 39"/>
          <p:cNvSpPr txBox="1"/>
          <p:nvPr/>
        </p:nvSpPr>
        <p:spPr>
          <a:xfrm>
            <a:off x="1752600" y="2247900"/>
            <a:ext cx="1197176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2000" dirty="0" err="1">
                <a:solidFill>
                  <a:srgbClr val="FFFFFF"/>
                </a:solidFill>
                <a:latin typeface="Caveat Bold"/>
              </a:rPr>
              <a:t>Цель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Разработка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апробация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информационно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aveat"/>
              </a:rPr>
              <a:t>– </a:t>
            </a:r>
            <a:r>
              <a:rPr lang="en-US" sz="2000" dirty="0" err="1" smtClean="0">
                <a:solidFill>
                  <a:srgbClr val="FFFFFF"/>
                </a:solidFill>
                <a:latin typeface="Caveat"/>
              </a:rPr>
              <a:t>образовательной</a:t>
            </a:r>
            <a:r>
              <a:rPr lang="ru-RU" sz="2000" dirty="0" smtClean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veat"/>
              </a:rPr>
              <a:t>платформы</a:t>
            </a:r>
            <a:r>
              <a:rPr lang="en-US" sz="2000" dirty="0" smtClean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ДОО,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обеспечивающейразвитие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готовности</a:t>
            </a:r>
            <a:endParaRPr lang="en-US" sz="2000" dirty="0">
              <a:solidFill>
                <a:srgbClr val="FFFFFF"/>
              </a:solidFill>
              <a:latin typeface="Caveat"/>
            </a:endParaRPr>
          </a:p>
          <a:p>
            <a:pPr algn="ctr">
              <a:lnSpc>
                <a:spcPts val="2731"/>
              </a:lnSpc>
            </a:pPr>
            <a:r>
              <a:rPr lang="en-US" sz="2000" dirty="0" err="1">
                <a:solidFill>
                  <a:srgbClr val="FFFFFF"/>
                </a:solidFill>
                <a:latin typeface="Caveat"/>
              </a:rPr>
              <a:t>родителей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к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продуктивному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участию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в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оценке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качества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образовательных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услуг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veat"/>
              </a:rPr>
              <a:t>оказываемых</a:t>
            </a:r>
            <a:r>
              <a:rPr lang="en-US" sz="2000" dirty="0">
                <a:solidFill>
                  <a:srgbClr val="FFFFFF"/>
                </a:solidFill>
                <a:latin typeface="Caveat"/>
              </a:rPr>
              <a:t> ДОО.              </a:t>
            </a:r>
          </a:p>
          <a:p>
            <a:pPr algn="ctr">
              <a:lnSpc>
                <a:spcPts val="5811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40" name="TextBox 40"/>
          <p:cNvSpPr txBox="1"/>
          <p:nvPr/>
        </p:nvSpPr>
        <p:spPr>
          <a:xfrm>
            <a:off x="11430000" y="6591300"/>
            <a:ext cx="5242173" cy="51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  <a:spcBef>
                <a:spcPct val="0"/>
              </a:spcBef>
            </a:pPr>
            <a:r>
              <a:rPr lang="en-US" sz="3070" dirty="0" err="1">
                <a:solidFill>
                  <a:srgbClr val="FFFFFF"/>
                </a:solidFill>
                <a:latin typeface="Caveat"/>
              </a:rPr>
              <a:t>Продукты</a:t>
            </a:r>
            <a:r>
              <a:rPr lang="en-US" sz="307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3070" dirty="0" err="1">
                <a:solidFill>
                  <a:srgbClr val="FFFFFF"/>
                </a:solidFill>
                <a:latin typeface="Caveat"/>
              </a:rPr>
              <a:t>инновационной</a:t>
            </a:r>
            <a:r>
              <a:rPr lang="en-US" sz="3070" dirty="0">
                <a:solidFill>
                  <a:srgbClr val="FFFFFF"/>
                </a:solidFill>
                <a:latin typeface="Caveat"/>
              </a:rPr>
              <a:t> </a:t>
            </a:r>
            <a:r>
              <a:rPr lang="en-US" sz="3070" dirty="0" err="1">
                <a:solidFill>
                  <a:srgbClr val="FFFFFF"/>
                </a:solidFill>
                <a:latin typeface="Caveat"/>
              </a:rPr>
              <a:t>деятельности</a:t>
            </a:r>
            <a:endParaRPr lang="en-US" sz="3070" dirty="0">
              <a:solidFill>
                <a:srgbClr val="FFFFFF"/>
              </a:solidFill>
              <a:latin typeface="Caveat"/>
            </a:endParaRPr>
          </a:p>
        </p:txBody>
      </p:sp>
      <p:sp>
        <p:nvSpPr>
          <p:cNvPr id="41" name="TextBox 41"/>
          <p:cNvSpPr txBox="1"/>
          <p:nvPr/>
        </p:nvSpPr>
        <p:spPr>
          <a:xfrm rot="-1800183">
            <a:off x="1755141" y="5490761"/>
            <a:ext cx="4862092" cy="39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Caveat Bold"/>
              </a:rPr>
              <a:t>Родительские клубы</a:t>
            </a:r>
          </a:p>
        </p:txBody>
      </p:sp>
      <p:sp>
        <p:nvSpPr>
          <p:cNvPr id="42" name="TextBox 42"/>
          <p:cNvSpPr txBox="1"/>
          <p:nvPr/>
        </p:nvSpPr>
        <p:spPr>
          <a:xfrm rot="3504859">
            <a:off x="4480191" y="6001841"/>
            <a:ext cx="3736562" cy="39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Caveat Bold"/>
              </a:rPr>
              <a:t>Постер - консультации</a:t>
            </a:r>
          </a:p>
        </p:txBody>
      </p:sp>
      <p:sp>
        <p:nvSpPr>
          <p:cNvPr id="43" name="TextBox 43"/>
          <p:cNvSpPr txBox="1"/>
          <p:nvPr/>
        </p:nvSpPr>
        <p:spPr>
          <a:xfrm rot="3363328">
            <a:off x="1364533" y="7803026"/>
            <a:ext cx="4862092" cy="39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Caveat Bold"/>
              </a:rPr>
              <a:t>Встречи выходного дня</a:t>
            </a:r>
          </a:p>
        </p:txBody>
      </p:sp>
      <p:sp>
        <p:nvSpPr>
          <p:cNvPr id="44" name="TextBox 44"/>
          <p:cNvSpPr txBox="1"/>
          <p:nvPr/>
        </p:nvSpPr>
        <p:spPr>
          <a:xfrm rot="-1672422">
            <a:off x="4594072" y="8231832"/>
            <a:ext cx="2494927" cy="39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Caveat Bold"/>
              </a:rPr>
              <a:t>Личные встречи</a:t>
            </a:r>
          </a:p>
        </p:txBody>
      </p:sp>
      <p:sp>
        <p:nvSpPr>
          <p:cNvPr id="45" name="TextBox 45"/>
          <p:cNvSpPr txBox="1"/>
          <p:nvPr/>
        </p:nvSpPr>
        <p:spPr>
          <a:xfrm rot="-1172378">
            <a:off x="8358971" y="4294321"/>
            <a:ext cx="3678122" cy="45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  <a:spcBef>
                <a:spcPct val="0"/>
              </a:spcBef>
            </a:pPr>
            <a:r>
              <a:rPr lang="en-US" sz="2650" dirty="0" err="1">
                <a:solidFill>
                  <a:srgbClr val="FFDE59"/>
                </a:solidFill>
                <a:latin typeface="Caveat Bold"/>
              </a:rPr>
              <a:t>Интернет</a:t>
            </a:r>
            <a:r>
              <a:rPr lang="en-US" sz="2650" dirty="0">
                <a:solidFill>
                  <a:srgbClr val="FFDE59"/>
                </a:solidFill>
                <a:latin typeface="Caveat Bold"/>
              </a:rPr>
              <a:t> - </a:t>
            </a:r>
            <a:r>
              <a:rPr lang="en-US" sz="2650" dirty="0" err="1">
                <a:solidFill>
                  <a:srgbClr val="FFDE59"/>
                </a:solidFill>
                <a:latin typeface="Caveat Bold"/>
              </a:rPr>
              <a:t>ресурсы</a:t>
            </a:r>
            <a:endParaRPr lang="en-US" sz="2650" dirty="0">
              <a:solidFill>
                <a:srgbClr val="FFDE59"/>
              </a:solidFill>
              <a:latin typeface="Caveat Bold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0" y="7917688"/>
          <a:ext cx="1676400" cy="2369312"/>
        </p:xfrm>
        <a:graphic>
          <a:graphicData uri="http://schemas.openxmlformats.org/presentationml/2006/ole">
            <p:oleObj spid="_x0000_s1026" name="PDF" r:id="rId24" imgW="0" imgH="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039600" y="7886700"/>
          <a:ext cx="1698325" cy="2400300"/>
        </p:xfrm>
        <a:graphic>
          <a:graphicData uri="http://schemas.openxmlformats.org/presentationml/2006/ole">
            <p:oleObj spid="_x0000_s1027" name="PDF" r:id="rId25" imgW="0" imgH="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306800" y="7906725"/>
          <a:ext cx="1684591" cy="2380275"/>
        </p:xfrm>
        <a:graphic>
          <a:graphicData uri="http://schemas.openxmlformats.org/presentationml/2006/ole">
            <p:oleObj spid="_x0000_s1028" name="PDF" r:id="rId26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119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Caveat Bold</vt:lpstr>
      <vt:lpstr>Caveat</vt:lpstr>
      <vt:lpstr>Calibri</vt:lpstr>
      <vt:lpstr>Arimo</vt:lpstr>
      <vt:lpstr>Office Theme</vt:lpstr>
      <vt:lpstr>PDF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слайд</dc:title>
  <cp:lastModifiedBy>user</cp:lastModifiedBy>
  <cp:revision>3</cp:revision>
  <dcterms:created xsi:type="dcterms:W3CDTF">2006-08-16T00:00:00Z</dcterms:created>
  <dcterms:modified xsi:type="dcterms:W3CDTF">2023-09-11T21:00:18Z</dcterms:modified>
  <dc:identifier>DAFuKa4zVpc</dc:identifier>
</cp:coreProperties>
</file>