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9" r:id="rId4"/>
    <p:sldId id="288" r:id="rId5"/>
    <p:sldId id="268" r:id="rId6"/>
    <p:sldId id="289" r:id="rId7"/>
    <p:sldId id="290" r:id="rId8"/>
    <p:sldId id="291" r:id="rId9"/>
    <p:sldId id="292" r:id="rId10"/>
    <p:sldId id="293" r:id="rId11"/>
    <p:sldId id="294" r:id="rId12"/>
    <p:sldId id="285" r:id="rId13"/>
    <p:sldId id="295" r:id="rId14"/>
    <p:sldId id="29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60000"/>
                    </a14:imgEffect>
                    <a14:imgEffect>
                      <a14:colorTemperature colorTemp="11200"/>
                    </a14:imgEffect>
                    <a14:imgEffect>
                      <a14:brightnessContrast bright="44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541" y="620688"/>
            <a:ext cx="811145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928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effectLst/>
              </a:rPr>
              <a:t>МУНИЦИПАЛЬНОЕ АВТОНОМНОЕ ДОШКОЛЬНОЕ ОБРАЗОВАТЕЛЬНОЕ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b="1" dirty="0" smtClean="0">
                <a:effectLst/>
              </a:rPr>
              <a:t>УЧРЕЖДЕНИЕ МУНИЦИПАЛЬНОГО ОБРАЗОВАНИЯ ГОРОД КРАСНОДАР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b="1" dirty="0" smtClean="0">
                <a:effectLst/>
              </a:rPr>
              <a:t>«ЦЕНТР РАЗВИТИЯ РЕБЕНКА – ДЕТСКИЙ САД №181»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0854" y="2481824"/>
            <a:ext cx="7406640" cy="2371024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altLang="ru-RU" sz="1600" b="1" dirty="0" smtClean="0">
                <a:solidFill>
                  <a:srgbClr val="000066"/>
                </a:solidFill>
                <a:cs typeface="Times New Roman" pitchFamily="18" charset="0"/>
              </a:rPr>
              <a:t>ОТЧЕТ </a:t>
            </a:r>
          </a:p>
          <a:p>
            <a:pPr lvl="0" algn="ctr">
              <a:defRPr/>
            </a:pPr>
            <a:r>
              <a:rPr lang="ru-RU" altLang="ru-RU" sz="1600" b="1" dirty="0" smtClean="0">
                <a:solidFill>
                  <a:srgbClr val="000066"/>
                </a:solidFill>
                <a:cs typeface="Times New Roman" pitchFamily="18" charset="0"/>
              </a:rPr>
              <a:t>О РЕАЛИЗАЦИИ ПРОЕКТА КРАЕВОЙ ИННОВАЦИОННОЙ ПЛОЩАДКИ</a:t>
            </a:r>
          </a:p>
          <a:p>
            <a:pPr lvl="0" algn="ctr">
              <a:defRPr/>
            </a:pPr>
            <a:r>
              <a:rPr lang="ru-RU" altLang="ru-RU" b="1" dirty="0" smtClean="0">
                <a:solidFill>
                  <a:srgbClr val="000066"/>
                </a:solidFill>
                <a:cs typeface="Times New Roman" pitchFamily="18" charset="0"/>
              </a:rPr>
              <a:t>По теме: «Развитие духовно-нравственного потенциала ребенка с учетом регионального компонента»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4042412"/>
              </p:ext>
            </p:extLst>
          </p:nvPr>
        </p:nvGraphicFramePr>
        <p:xfrm>
          <a:off x="2123728" y="4869160"/>
          <a:ext cx="5648960" cy="6309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30780"/>
                <a:gridCol w="32181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Карлаш</a:t>
                      </a:r>
                      <a:r>
                        <a:rPr lang="ru-RU" sz="1200" dirty="0">
                          <a:effectLst/>
                        </a:rPr>
                        <a:t> Светлана Ильинична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– заведующий МАДОУ МО г. Краснодар «Центр развития ребенка – детский сад № 181» – руководитель </a:t>
                      </a:r>
                      <a:r>
                        <a:rPr lang="ru-RU" sz="1200" dirty="0" smtClean="0">
                          <a:effectLst/>
                        </a:rPr>
                        <a:t>проекта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46972"/>
              </p:ext>
            </p:extLst>
          </p:nvPr>
        </p:nvGraphicFramePr>
        <p:xfrm>
          <a:off x="2123728" y="5661248"/>
          <a:ext cx="5789022" cy="274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91049"/>
                <a:gridCol w="329797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Приходько Марина Николаевна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7800" lvl="0" indent="-1778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57175" algn="l"/>
                        </a:tabLst>
                      </a:pPr>
                      <a:r>
                        <a:rPr lang="ru-RU" sz="1200" dirty="0">
                          <a:effectLst/>
                        </a:rPr>
                        <a:t>старший воспитатель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05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ИННОВАЦИОННАЯ ДЕЯТЕЛЬНОСТЬ\КИП 2016 ДОУ\ОТЧЕТЫ\ОТЧЕТ ЗА 2 ГОД\фото для отчета\для постера\обложка.jpe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428604"/>
            <a:ext cx="2765425" cy="3941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4500563"/>
            <a:ext cx="6215074" cy="221456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В методическом пособии представлены обновленные отношения дошкольной организации с родителями, которое определяется понятиями  «сотрудничество» и «взаимодействие». Такой подход благотворно сказывается на сочетании духовно-нравственного воспитания детей в детском саду и семье.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Предложенный материал направлен на совместную работу  педагогов, детей и родителей.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E:\Алпатова\с родителями\IMG_81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00042"/>
            <a:ext cx="226151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E:\Новая папка (2)\IMG_28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428604"/>
            <a:ext cx="3007728" cy="207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:\Алпатова\с родителями\IMG_80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500306"/>
            <a:ext cx="300039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C:\Users\user\Desktop\Приходько\2018-2019 уч.год\Конференции\Съезд\IMG-20181115-WA00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388" y="2714620"/>
            <a:ext cx="239094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и по запросу Се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928802"/>
            <a:ext cx="5688632" cy="4573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500990" cy="83820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Сетевое взаимодействие</a:t>
            </a:r>
            <a:endParaRPr lang="ru-RU" sz="2600" b="1" dirty="0"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Тахир\Desktop\РАБОТА\logo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2844" y="2357430"/>
            <a:ext cx="1276191" cy="127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Тахир\Desktop\РАБОТА\32201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7166"/>
            <a:ext cx="2094964" cy="201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Тахир\Desktop\РАБОТА\logotip_s_kubgu_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4356"/>
            <a:ext cx="1800200" cy="153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Users\Тахир\Desktop\РАБОТА\Библиотека+им_+И_А_+Гончарова+Филиал+№ 6_Библиотека_vse-ooo_22155_+7+(861)+231-47-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642918"/>
            <a:ext cx="2487395" cy="86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Тахир\Desktop\РАБОТА\X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429132"/>
            <a:ext cx="1744336" cy="116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572000" y="3500438"/>
            <a:ext cx="1928826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МАДОУ  МО город </a:t>
            </a:r>
            <a:r>
              <a:rPr lang="ru-RU" sz="1100" b="1" dirty="0">
                <a:solidFill>
                  <a:schemeClr val="tx1"/>
                </a:solidFill>
              </a:rPr>
              <a:t>Краснодар</a:t>
            </a:r>
            <a:br>
              <a:rPr lang="ru-RU" sz="1100" b="1" dirty="0">
                <a:solidFill>
                  <a:schemeClr val="tx1"/>
                </a:solidFill>
              </a:rPr>
            </a:br>
            <a:r>
              <a:rPr lang="ru-RU" sz="1100" b="1" dirty="0">
                <a:solidFill>
                  <a:schemeClr val="tx1"/>
                </a:solidFill>
              </a:rPr>
              <a:t> «Центр развития ребенка – детский сад №181»</a:t>
            </a:r>
            <a:endParaRPr lang="ru-RU" sz="1100" dirty="0"/>
          </a:p>
        </p:txBody>
      </p:sp>
      <p:sp>
        <p:nvSpPr>
          <p:cNvPr id="5" name="AutoShape 2" descr="Картинки по запросу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Се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86116" y="1643050"/>
            <a:ext cx="2000264" cy="8572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МБДОУ  МО г. Краснодар «Детский сад №133»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19499353">
            <a:off x="1344222" y="2020827"/>
            <a:ext cx="1897416" cy="10509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МАДОУ ДЕТСКИЙ САД № 174 г.Краснодар</a:t>
            </a:r>
          </a:p>
        </p:txBody>
      </p:sp>
      <p:sp>
        <p:nvSpPr>
          <p:cNvPr id="16" name="Овал 15"/>
          <p:cNvSpPr/>
          <p:nvPr/>
        </p:nvSpPr>
        <p:spPr>
          <a:xfrm>
            <a:off x="3286116" y="4714884"/>
            <a:ext cx="2000264" cy="8572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МАДОУ  МО г. Краснодар «Детский сад №176»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1623213">
            <a:off x="4657518" y="908026"/>
            <a:ext cx="2000264" cy="8572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МБДОУ  МО г. Краснодар «Детский сад №206»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20119006">
            <a:off x="1087714" y="5736318"/>
            <a:ext cx="2000264" cy="8572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МАДОУ  МО г. Краснодар «Детский сад №221»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 rot="2424555">
            <a:off x="7104478" y="5118080"/>
            <a:ext cx="2000264" cy="8572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МБДОУ  МО г. </a:t>
            </a:r>
            <a:r>
              <a:rPr lang="ru-RU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Приморско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Ахтарский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детский сад № 2 «Ромашка»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 rot="19860594">
            <a:off x="5440243" y="5431653"/>
            <a:ext cx="2000264" cy="8572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МАДОУ  детский сад г.  Томск №13»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00100" y="3500438"/>
            <a:ext cx="2000264" cy="8572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МБДОУ  МО г. Краснодар «Детский сад №103»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2424555">
            <a:off x="7256879" y="3198778"/>
            <a:ext cx="2000264" cy="8572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МАДОУ  МО г. Краснодар «Детский сад №199»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928926" y="5857892"/>
            <a:ext cx="2000264" cy="8572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МАДОУ  МО г. Краснодар «Детский сад №205»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2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824955" cy="786958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Механизм по распространения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накопленного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опыта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7927150" cy="532859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Официальный сайт МАДОУ МО г. Краснодар «Центр  – детский сад № 181»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Участие в семинарах на муниципальном и краевом уровне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Участие в Конференциях различного уровня (регионального, федерального, международного)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Проведение семинаров-практикумов, обучающих семинаров для ГБОУ ИРО Краснодарского края, МКУ Краснодарский Научный - Методический центр в Краснодаре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Научно-методические публикации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Проведение онлайн – конференций в рамках сетевого взаимодействия по теме: «Использование эффективных форм внедрения регионального компонента направленного на развитие духовно – нравственного потенциала ребенка» с коллегами г. Краснодар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консультации\2020-01-13 Анапа\Анапа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57624">
            <a:off x="565970" y="1137353"/>
            <a:ext cx="1646326" cy="226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5" name="Picture 5" descr="C:\Users\user\Desktop\консультации\2020-01-13 Анапа\Анапа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21902">
            <a:off x="6450941" y="1844864"/>
            <a:ext cx="1997780" cy="2746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6" name="Picture 6" descr="C:\Users\user\Desktop\консультации\2020-01-13 Анапа\Анапа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59395">
            <a:off x="6562319" y="3771800"/>
            <a:ext cx="1914311" cy="2632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7" name="Picture 7" descr="C:\Users\user\Desktop\консультации\2020-01-13 Справки Мку\Справки Мку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142984"/>
            <a:ext cx="1610601" cy="221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8" name="Picture 8" descr="C:\Users\user\Desktop\консультации\2020-01-13 Справки Мку\Справки Мку 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2285992"/>
            <a:ext cx="1662539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9" name="Picture 9" descr="C:\Users\user\Desktop\консультации\2020-01-13 Справки Мку\Справки Мку 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2571744"/>
            <a:ext cx="1643074" cy="2259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0" name="Picture 10" descr="C:\Users\user\Desktop\консультации\2020-01-13 Справки Мку\Справки Мку 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786190"/>
            <a:ext cx="1558647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3" name="Picture 3" descr="C:\Users\user\Desktop\ИННОВАЦИОННАЯ ДЕЯТЕЛЬНОСТЬ\КИП 2016 ДОУ\ОТЧЕТЫ\сертификат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012057">
            <a:off x="272735" y="2817075"/>
            <a:ext cx="2488155" cy="1809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4" name="Picture 4" descr="C:\Users\user\Desktop\консультации\2020-01-13 Анапа\Анапа 0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754785">
            <a:off x="609938" y="3916822"/>
            <a:ext cx="1791205" cy="246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1" name="Picture 11" descr="C:\Users\user\Desktop\консультации\2020-01-13 Справки Мку\Справки Мку 0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4357694"/>
            <a:ext cx="1558630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АПРОБАЦИЯ И ДИССЕМИНАЦИЯ РЕЗУЛЬТАТОВ</a:t>
            </a:r>
            <a:b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ДЕЯТЕЛЬНОСТИ КИП-2019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86380" y="1214422"/>
            <a:ext cx="3672978" cy="86511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Международный уровень – 2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Региональный уровень – 2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Муниципальный уровень - 4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0_d6e3d_208c755e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0812"/>
            <a:ext cx="9217024" cy="73088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92696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.М А М А\новоеМАМА\ДОУ 181\КИП 2016 ДОУ\Отчет 2017\Рисунки\u8GNCfYoR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63" y="2420807"/>
            <a:ext cx="988220" cy="70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.М А М А\новоеМАМА\ДОУ 181\КИП 2016 ДОУ\Отчет 2017\Рисунки\IMG_1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6869" y="3535954"/>
            <a:ext cx="1481213" cy="9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:\.М А М А\новоеМАМА\ДОУ 181\КИП 2016 ДОУ\Отчет 2017\Рисунки\IMG-20180112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901" y="4941168"/>
            <a:ext cx="1025384" cy="7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987475" cy="7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8143900" cy="77809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Задачи федеральной и региональной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образовательной </a:t>
            </a:r>
            <a:r>
              <a:rPr lang="ru-RU" sz="2400" b="1" i="1" dirty="0" smtClean="0">
                <a:solidFill>
                  <a:schemeClr val="tx1"/>
                </a:solidFill>
              </a:rPr>
              <a:t>политики </a:t>
            </a:r>
            <a:endParaRPr lang="ru-RU" sz="24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1357298"/>
            <a:ext cx="8072462" cy="15716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«…Объединение обучения и воспитания в целостный образовательный процесс на основе духовно-нравственных и </a:t>
            </a:r>
            <a:r>
              <a:rPr lang="ru-RU" b="1" i="1" dirty="0" err="1" smtClean="0">
                <a:solidFill>
                  <a:schemeClr val="tx1"/>
                </a:solidFill>
              </a:rPr>
              <a:t>социокультурных</a:t>
            </a:r>
            <a:r>
              <a:rPr lang="ru-RU" b="1" i="1" dirty="0" smtClean="0">
                <a:solidFill>
                  <a:schemeClr val="tx1"/>
                </a:solidFill>
              </a:rPr>
              <a:t> ценностей и принятых в обществе правил и норм поведения в интересах человека, семьи, общества.»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214686"/>
            <a:ext cx="8001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/>
            <a:endParaRPr lang="ru-RU" sz="2000" b="1" dirty="0" smtClean="0"/>
          </a:p>
          <a:p>
            <a:pPr indent="352425"/>
            <a:r>
              <a:rPr lang="ru-RU" sz="2000" b="1" dirty="0" smtClean="0"/>
              <a:t>Решение </a:t>
            </a:r>
            <a:r>
              <a:rPr lang="ru-RU" sz="2000" b="1" dirty="0" smtClean="0"/>
              <a:t>задачи через реализацию образовательных областей</a:t>
            </a:r>
            <a:r>
              <a:rPr lang="ru-RU" sz="2000" b="1" dirty="0" smtClean="0"/>
              <a:t>:</a:t>
            </a:r>
          </a:p>
          <a:p>
            <a:pPr indent="352425"/>
            <a:endParaRPr lang="ru-RU" sz="2000" b="1" dirty="0" smtClean="0"/>
          </a:p>
          <a:p>
            <a:pPr indent="352425">
              <a:buFont typeface="Wingdings" pitchFamily="2" charset="2"/>
              <a:buChar char="v"/>
            </a:pPr>
            <a:r>
              <a:rPr lang="ru-RU" sz="2000" b="1" dirty="0" smtClean="0"/>
              <a:t>Социально-коммуникативное развитие</a:t>
            </a:r>
          </a:p>
          <a:p>
            <a:pPr indent="352425">
              <a:buFont typeface="Wingdings" pitchFamily="2" charset="2"/>
              <a:buChar char="v"/>
            </a:pPr>
            <a:r>
              <a:rPr lang="ru-RU" sz="2000" b="1" dirty="0" smtClean="0"/>
              <a:t>Познавательное развитие</a:t>
            </a:r>
          </a:p>
          <a:p>
            <a:pPr indent="352425">
              <a:buFont typeface="Wingdings" pitchFamily="2" charset="2"/>
              <a:buChar char="v"/>
            </a:pPr>
            <a:r>
              <a:rPr lang="ru-RU" sz="2000" b="1" dirty="0" smtClean="0"/>
              <a:t>Речевое развитие</a:t>
            </a:r>
          </a:p>
          <a:p>
            <a:pPr indent="352425">
              <a:buFont typeface="Wingdings" pitchFamily="2" charset="2"/>
              <a:buChar char="v"/>
            </a:pPr>
            <a:r>
              <a:rPr lang="ru-RU" sz="2000" b="1" dirty="0" smtClean="0"/>
              <a:t>Художественно-эстетическое развитие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095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28" y="1142984"/>
            <a:ext cx="7498080" cy="5053034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1800" b="1" dirty="0" smtClean="0"/>
              <a:t>Обобщить педагогический опыт деятельности МАДОУ МО г. Краснодар «Центр развития ребенка – детский сад № 181» по теме «Развитие духовно-нравственного потенциала </a:t>
            </a:r>
            <a:r>
              <a:rPr lang="ru-RU" sz="1800" b="1" dirty="0" smtClean="0"/>
              <a:t>ребенка с </a:t>
            </a:r>
            <a:r>
              <a:rPr lang="ru-RU" sz="1800" b="1" dirty="0" smtClean="0"/>
              <a:t>учетом регионального компонента</a:t>
            </a:r>
            <a:r>
              <a:rPr lang="ru-RU" sz="1800" b="1" dirty="0" smtClean="0"/>
              <a:t>»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b="1" dirty="0" smtClean="0"/>
              <a:t>Подготовить к печати парциальные образовательные программы дошкольного образования «Краски Кубани», «Кубанская «кулема»», «Животный и растительный мир Краснодарского края», «Кубанский фольклор».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b="1" dirty="0" smtClean="0"/>
              <a:t>Распространить </a:t>
            </a:r>
            <a:r>
              <a:rPr lang="ru-RU" sz="1800" b="1" dirty="0" smtClean="0"/>
              <a:t>опыт работы МАДОУ МО г. Краснодар «Центр развития ребенка – детский сад № 181» по теме «Развитие духовно-нравственного потенциала дошкольника с учетом регионального компонента»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b="1" dirty="0" smtClean="0"/>
              <a:t>Продолжить сетевое взаимодействие с  заинтересованными партнерами КИП. </a:t>
            </a:r>
            <a:endParaRPr lang="ru-RU" sz="1800" b="1" dirty="0" smtClean="0"/>
          </a:p>
          <a:p>
            <a:pPr lvl="0" algn="just">
              <a:buFont typeface="Wingdings" pitchFamily="2" charset="2"/>
              <a:buChar char="v"/>
            </a:pPr>
            <a:r>
              <a:rPr lang="ru-RU" sz="1800" b="1" dirty="0" smtClean="0"/>
              <a:t>Провести анализ и обобщить результаты инновационной деятельности</a:t>
            </a:r>
          </a:p>
          <a:p>
            <a:pPr lvl="0">
              <a:buNone/>
            </a:pPr>
            <a:endParaRPr lang="ru-RU" sz="1600" b="1" dirty="0" smtClean="0"/>
          </a:p>
          <a:p>
            <a:pPr lvl="0"/>
            <a:endParaRPr lang="ru-RU" sz="1600" b="1" dirty="0" smtClean="0"/>
          </a:p>
        </p:txBody>
      </p:sp>
      <p:pic>
        <p:nvPicPr>
          <p:cNvPr id="4" name="Picture 2" descr="Z:\.М А М А\новоеМАМА\ДОУ 181\КИП 2016 ДОУ\Отчет 2017\Рисунки\u8GNCfYoR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63" y="2420807"/>
            <a:ext cx="988220" cy="70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.М А М А\новоеМАМА\ДОУ 181\КИП 2016 ДОУ\Отчет 2017\Рисунки\IMG_1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6869" y="3535954"/>
            <a:ext cx="1481213" cy="9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:\.М А М А\новоеМАМА\ДОУ 181\КИП 2016 ДОУ\Отчет 2017\Рисунки\IMG-20180112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901" y="4941168"/>
            <a:ext cx="1025384" cy="7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987475" cy="7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49808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+mn-lt"/>
              </a:rPr>
              <a:t>Задачи отчетного периода</a:t>
            </a:r>
            <a:endParaRPr lang="ru-RU" sz="28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1539" y="857233"/>
          <a:ext cx="7929617" cy="5736971"/>
        </p:xfrm>
        <a:graphic>
          <a:graphicData uri="http://schemas.openxmlformats.org/drawingml/2006/table">
            <a:tbl>
              <a:tblPr/>
              <a:tblGrid>
                <a:gridCol w="357189"/>
                <a:gridCol w="1241524"/>
                <a:gridCol w="3517169"/>
                <a:gridCol w="2813735"/>
              </a:tblGrid>
              <a:tr h="5118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Критерии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Показатели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Методы исследования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40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Когнитивное развитие </a:t>
                      </a: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усвоены нормы и ценности, принятые в обществе, включая моральные и нравственные ценности; 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осознаются нравственные нормы поведения;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умеет рассуждать на духовно-нравственные темы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Метод «Беседа»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Г.М. 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Фридман</a:t>
                      </a: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Тест «Размышляем о жизненном опыте» 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Н.Е. </a:t>
                      </a:r>
                      <a:r>
                        <a:rPr lang="ru-RU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Щурковой</a:t>
                      </a: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Методика «Беседа о малой родине</a:t>
                      </a:r>
                      <a:r>
                        <a:rPr lang="ru-RU" sz="1200" i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</a:t>
                      </a:r>
                      <a:endParaRPr lang="ru-RU" sz="12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9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Эмоционально-ценностное развитие</a:t>
                      </a: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проявляет эмоциональное отношение к ценностям духовной и нравственной сфер;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развиты предпосылки ценностно-смыслового восприятия мира природы, фольклора; 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нравственные нормы приняты ребенком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/>
                      </a:pPr>
                      <a:r>
                        <a:rPr lang="ru-RU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Методика «Закончи предложение» 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Н.Е. </a:t>
                      </a: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Богуславской;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/>
                      </a:pPr>
                      <a:r>
                        <a:rPr lang="ru-RU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Диагностика нравственной мотивации 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М.Ю. </a:t>
                      </a: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Журавлевой;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/>
                      </a:pPr>
                      <a:r>
                        <a:rPr lang="ru-RU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Методика «Сюжетные картинки» 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Р.Р. </a:t>
                      </a:r>
                      <a:r>
                        <a:rPr lang="ru-RU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Калининой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Поведенческое развитие</a:t>
                      </a: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сформировано нравственное поведение в ситуации морального выбора;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сформирована нравственная направленность личности во взаимодействии со сверстниками;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умеет работать в коллективе;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проявляет доброжелательность и терпимость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  <a:tab pos="261938" algn="l"/>
                        </a:tabLst>
                      </a:pPr>
                      <a:r>
                        <a:rPr lang="ru-RU" sz="1200" i="1" kern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Методика «Рукавички» </a:t>
                      </a:r>
                      <a:r>
                        <a:rPr lang="ru-RU" sz="1200" kern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Г.А. </a:t>
                      </a:r>
                      <a:r>
                        <a:rPr lang="ru-RU" sz="1200" kern="1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Цукерман</a:t>
                      </a:r>
                      <a:r>
                        <a:rPr lang="ru-RU" sz="1200" kern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  <a:tab pos="261938" algn="l"/>
                        </a:tabLst>
                      </a:pPr>
                      <a:r>
                        <a:rPr lang="ru-RU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Методика «Раздели игрушки»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Ж.Ж. Пиаже;</a:t>
                      </a:r>
                    </a:p>
                    <a:p>
                      <a:pPr marL="180975" lvl="0" indent="-180975" algn="just">
                        <a:lnSpc>
                          <a:spcPct val="150000"/>
                        </a:lnSpc>
                        <a:buFont typeface="Symbol"/>
                        <a:buChar char=""/>
                        <a:tabLst>
                          <a:tab pos="180975" algn="l"/>
                          <a:tab pos="261938" algn="l"/>
                        </a:tabLst>
                      </a:pPr>
                      <a:r>
                        <a:rPr lang="ru-RU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Моральная дилемма «Разбитая чашка»</a:t>
                      </a: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Ж.Ж. Пиаже</a:t>
                      </a:r>
                    </a:p>
                  </a:txBody>
                  <a:tcPr marL="36111" marR="36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ИЗМЕРЕНИЕ И ОЦЕНКА КАЧЕСТВА ИННОВАЦИИ 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2" descr="Z:\.М А М А\новоеМАМА\ДОУ 181\КИП 2016 ДОУ\Отчет 2017\Рисунки\u8GNCfYoR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988220" cy="70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Z:\.М А М А\новоеМАМА\ДОУ 181\КИП 2016 ДОУ\Отчет 2017\Рисунки\IMG_1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6869" y="2604299"/>
            <a:ext cx="1481213" cy="9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.М А М А\новоеМАМА\ДОУ 181\КИП 2016 ДОУ\Отчет 2017\Рисунки\IMG-20180112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71942"/>
            <a:ext cx="1025384" cy="7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43512"/>
            <a:ext cx="987475" cy="7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1143000"/>
          </a:xfrm>
        </p:spPr>
        <p:txBody>
          <a:bodyPr>
            <a:noAutofit/>
          </a:bodyPr>
          <a:lstStyle/>
          <a:p>
            <a:pPr algn="ctr"/>
            <a:r>
              <a:rPr lang="ru-RU" sz="2600" b="1" i="1" dirty="0" smtClean="0">
                <a:effectLst/>
              </a:rPr>
              <a:t>Результаты исследования духовно-нравственного потенциала </a:t>
            </a:r>
            <a:r>
              <a:rPr lang="ru-RU" sz="2600" b="1" i="1" dirty="0" smtClean="0">
                <a:solidFill>
                  <a:srgbClr val="C00000"/>
                </a:solidFill>
                <a:effectLst/>
              </a:rPr>
              <a:t>до</a:t>
            </a:r>
            <a:r>
              <a:rPr lang="ru-RU" sz="2600" b="1" i="1" dirty="0" smtClean="0">
                <a:effectLst/>
              </a:rPr>
              <a:t> и </a:t>
            </a:r>
            <a:r>
              <a:rPr lang="ru-RU" sz="2600" b="1" i="1" dirty="0" smtClean="0">
                <a:solidFill>
                  <a:srgbClr val="C00000"/>
                </a:solidFill>
                <a:effectLst/>
              </a:rPr>
              <a:t>после</a:t>
            </a:r>
            <a:r>
              <a:rPr lang="ru-RU" sz="2600" b="1" i="1" dirty="0" smtClean="0">
                <a:effectLst/>
              </a:rPr>
              <a:t> реализации программы</a:t>
            </a:r>
            <a:endParaRPr lang="ru-RU" sz="2600" dirty="0"/>
          </a:p>
        </p:txBody>
      </p:sp>
      <p:pic>
        <p:nvPicPr>
          <p:cNvPr id="4" name="Picture 2" descr="Z:\.М А М А\новоеМАМА\ДОУ 181\КИП 2016 ДОУ\Отчет 2017\Рисунки\u8GNCfYoR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63" y="2420807"/>
            <a:ext cx="988220" cy="70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.М А М А\новоеМАМА\ДОУ 181\КИП 2016 ДОУ\Отчет 2017\Рисунки\IMG_1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6869" y="3535954"/>
            <a:ext cx="1481213" cy="9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:\.М А М А\новоеМАМА\ДОУ 181\КИП 2016 ДОУ\Отчет 2017\Рисунки\IMG-20180112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901" y="4941168"/>
            <a:ext cx="1025384" cy="7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987475" cy="7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1214422"/>
          <a:ext cx="8143900" cy="5372339"/>
        </p:xfrm>
        <a:graphic>
          <a:graphicData uri="http://schemas.openxmlformats.org/drawingml/2006/table">
            <a:tbl>
              <a:tblPr/>
              <a:tblGrid>
                <a:gridCol w="714380"/>
                <a:gridCol w="428628"/>
                <a:gridCol w="357190"/>
                <a:gridCol w="357190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357190"/>
                <a:gridCol w="428628"/>
                <a:gridCol w="428628"/>
                <a:gridCol w="357158"/>
              </a:tblGrid>
              <a:tr h="464388">
                <a:tc rowSpan="2"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развития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Когнитивное развитие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Эмоционально-ценностное развитие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Поведенческое развитие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4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Беседа.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Размышляем о жизненном опыте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Сюжетные картинки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Незаконченные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предложения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Нравственная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мотивация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Пословицы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kern="1800" dirty="0">
                          <a:latin typeface="Times New Roman"/>
                          <a:ea typeface="Calibri"/>
                          <a:cs typeface="Times New Roman"/>
                        </a:rPr>
                        <a:t>Рукавички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Разбитая чашка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Раздели игрушки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1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до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49"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49"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49"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499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Результативность</a:t>
            </a:r>
            <a:r>
              <a:rPr lang="ru-RU" sz="3000" dirty="0" smtClean="0"/>
              <a:t> </a:t>
            </a:r>
            <a:r>
              <a:rPr lang="ru-RU" sz="2200" b="1" dirty="0" smtClean="0"/>
              <a:t>(продукты кип)</a:t>
            </a:r>
            <a:endParaRPr lang="ru-RU" sz="2200" b="1" dirty="0"/>
          </a:p>
        </p:txBody>
      </p:sp>
      <p:pic>
        <p:nvPicPr>
          <p:cNvPr id="4" name="Picture 2" descr="C:\Users\user\Desktop\ИННОВАЦИОННАЯ ДЕЯТЕЛЬНОСТЬ\КИП 2016 ДОУ\ПРОГРАММЫ\1UncY2kB7Y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857232"/>
            <a:ext cx="2363358" cy="3240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488" y="1000108"/>
            <a:ext cx="607223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«Краски Кубани» расширяет  содержание образовательных областей «Художественно – эстетическое развитие», «Познавательное развитие», и «Речевое развитие» посредством включения регионального компонента. В основу программы положен интегративный принцип, что соответствует требованиям ФГОС ДО к структуре программы дошкольного образования. Содержание программы направлено на знакомство воспитанников с произведениями кубанских художников, поэтов, композиторов, а также на развитие художественно-творческих, познавательных и социально-коммуникативных способностей у детей средствами изобразительного искусства и знакомства с культурой Кубани в интегрированных образовательных ситуациях.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user\Desktop\ИННОВАЦИОННАЯ ДЕЯТЕЛЬНОСТЬ\КИП 2016 ДОУ\ОТЧЕТЫ\ОТЧЕТ ЗА 2 ГОД\фото для отчета\20180404_1603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4357694"/>
            <a:ext cx="3608545" cy="23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user\Desktop\ИННОВАЦИОННАЯ ДЕЯТЕЛЬНОСТЬ\КИП 2016 ДОУ\ОТЧЕТЫ\ОТЧЕТ ЗА 2 ГОД\фото для отчета\IMG_18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2" y="3643314"/>
            <a:ext cx="27860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user\Desktop\ИННОВАЦИОННАЯ ДЕЯТЕЛЬНОСТЬ\КИП 2016 ДОУ\ОТЧЕТЫ\ОТЧЕТ ЗА 2 ГОД\фото для отчета\IMG_187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762507"/>
            <a:ext cx="3143240" cy="209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2844" y="3929066"/>
            <a:ext cx="5500726" cy="264320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600" dirty="0" smtClean="0"/>
              <a:t>	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Программа «Кубанская «Кулема» направлена на знакомство дошкольников с традиционной культурой Кубани (кубанской куклой и способами ее изготовления, народными праздниками и обрядами, традиционным костюмом, устным фольклором). Программный материал способствует развитию у дошкольников любознательности, инициативности и творческого видения. </a:t>
            </a:r>
          </a:p>
          <a:p>
            <a:pPr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	В программе представлены конспекты образовательных ситуаций и технологические схемы для изготовления куклы.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1987" name="Picture 3" descr="C:\Users\user\Desktop\ИННОВАЦИОННАЯ ДЕЯТЕЛЬНОСТЬ\КИП 2016 ДОУ\ОТЧЕТЫ\ОТЧЕТ ЗА 2 ГОД\фото для отчета\для постера\_1_Обложка лице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354667" cy="3328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Users\Владелец\Desktop\МУЗЕЙ\IMG_53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928670"/>
            <a:ext cx="2910988" cy="228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2017-2018 уч.год\2018 учебный год\Конференции 2018\Анапа КИП\Фоторгафии\для конкурса (6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285728"/>
            <a:ext cx="2762227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C:\Users\user\Desktop\2017-2018 уч.год\2018 учебный год\Конференции 2018\Анапа КИП\Фоторгафии\для конкурса (54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2375916"/>
            <a:ext cx="3071834" cy="198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" descr="F:\ПРИЛОЖЕНИЕ\Фотки в приложение\P101010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72256" y="4428743"/>
            <a:ext cx="2857462" cy="2143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ИННОВАЦИОННАЯ ДЕЯТЕЛЬНОСТЬ\КИП 2016 ДОУ\ПРОГРАММЫ\Программа Животный и растительный мир Краснодарского края\IMG-20190206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3" y="2714620"/>
            <a:ext cx="2516643" cy="3532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E:\Алпатова\с родителями\IMG_80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192882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user\Desktop\ИННОВАЦИОННАЯ ДЕЯТЕЛЬНОСТЬ\КИП 2016 ДОУ\ОТЧЕТЫ\ОТЧЕТ ЗА 2 ГОД\фото для отчета\IMG_54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71480"/>
            <a:ext cx="33218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E:\Алпатова\пшеница\IMG_8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14290"/>
            <a:ext cx="2900115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user\Desktop\ИННОВАЦИОННАЯ ДЕЯТЕЛЬНОСТЬ\КИП 2016 ДОУ\ОТЧЕТЫ\ОТЧЕТ ЗА 2 ГОД\фото для отчета\IMG_729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81782" y="500042"/>
            <a:ext cx="286221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928794" y="3000372"/>
            <a:ext cx="450049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«Животный и растительный мир Краснодарского края» расширяет  содержание образовательных областей «Познавательное развитие», «Речевое развитие» и «Художественно – эстетическое развитие» посредством включения регионального компонента. Разработана в соответствии с требованиями ФГОС ДО, может использоваться как парциальная программа в основной  общеобразовательной программы дошкольного образования (ООП ДО) в части, формируемой участниками образовательных отношений. Содержание программы направлено на углубленное изучение флоры и фауны Краснодарского края, а также на формирования у детей бережного отношения к окружающему миру.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ИННОВАЦИОННАЯ ДЕЯТЕЛЬНОСТЬ\КИП 2016 ДОУ\ПРОГРАММЫ\IMG-20190206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2357454" cy="3341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7" descr="C:\Users\user\Desktop\ИННОВАЦИОННАЯ ДЕЯТЕЛЬНОСТЬ\КИП 2016 ДОУ\ОТЧЕТЫ\ОТЧЕТ ЗА 2 ГОД\фото для отчета\IMG_58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7984" y="214290"/>
            <a:ext cx="2286016" cy="296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user\Desktop\ИННОВАЦИОННАЯ ДЕЯТЕЛЬНОСТЬ\КИП 2016 ДОУ\ОТЧЕТЫ\ОТЧЕТ ЗА 2 ГОД\фото для отчета\img_3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00570"/>
            <a:ext cx="299705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2017 методический кобинет\Алпатова\фото отчет\SDC1624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429132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000364" y="142852"/>
            <a:ext cx="36433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MS Minngs"/>
                <a:cs typeface="Arial" pitchFamily="34" charset="0"/>
              </a:rPr>
              <a:t>Программа дополнена и переработана на основе программы авторов О.Л. Князевой и М.Д.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MS Minngs"/>
                <a:cs typeface="Arial" pitchFamily="34" charset="0"/>
              </a:rPr>
              <a:t>Маханёвой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MS Minngs"/>
                <a:cs typeface="Arial" pitchFamily="34" charset="0"/>
              </a:rPr>
              <a:t> «Приобщение детей к истокам русской народной культуры», рекомендованной Министерством образования Российской Федерации и соответствует требованиям ФГОС ДО. 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MS Minngs"/>
                <a:cs typeface="Arial" pitchFamily="34" charset="0"/>
              </a:rPr>
              <a:t>Представленный в программе материал способствует расширению содержание образовательных областей «Художественно-эстетическое развитие», «Познавательное развитие», «Развитие речи», «Социально-коммуникативное развитие», «Физическое развитие» посредством включения регионального компонента. Программа нацелена на приобщение детей дошкольного возраста к истокам кубанской народной культуры.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303</TotalTime>
  <Words>954</Words>
  <Application>Microsoft Office PowerPoint</Application>
  <PresentationFormat>Экран (4:3)</PresentationFormat>
  <Paragraphs>175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МУНИЦИПАЛЬНОЕ АВТОНОМНОЕ ДОШКОЛЬНОЕ ОБРАЗОВАТЕЛЬНОЕ УЧРЕЖДЕНИЕ МУНИЦИПАЛЬНОГО ОБРАЗОВАНИЯ ГОРОД КРАСНОДАР «ЦЕНТР РАЗВИТИЯ РЕБЕНКА – ДЕТСКИЙ САД №181»</vt:lpstr>
      <vt:lpstr>Задачи федеральной и региональной  образовательной политики </vt:lpstr>
      <vt:lpstr>Задачи отчетного периода</vt:lpstr>
      <vt:lpstr> ИЗМЕРЕНИЕ И ОЦЕНКА КАЧЕСТВА ИННОВАЦИИ </vt:lpstr>
      <vt:lpstr>Результаты исследования духовно-нравственного потенциала до и после реализации программы</vt:lpstr>
      <vt:lpstr>Результативность (продукты кип)</vt:lpstr>
      <vt:lpstr>Слайд 7</vt:lpstr>
      <vt:lpstr>Слайд 8</vt:lpstr>
      <vt:lpstr>Слайд 9</vt:lpstr>
      <vt:lpstr>Слайд 10</vt:lpstr>
      <vt:lpstr>Сетевое взаимодействие</vt:lpstr>
      <vt:lpstr>Механизм по распространения  накопленного опыта </vt:lpstr>
      <vt:lpstr>АПРОБАЦИЯ И ДИССЕМИНАЦИЯ РЕЗУЛЬТАТОВ  ДЕЯТЕЛЬНОСТИ КИП-2019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2019-10-11T05:57:38Z</dcterms:created>
  <dcterms:modified xsi:type="dcterms:W3CDTF">2020-01-15T11:52:15Z</dcterms:modified>
</cp:coreProperties>
</file>