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3"/>
  </p:notesMasterIdLst>
  <p:sldIdLst>
    <p:sldId id="338" r:id="rId2"/>
    <p:sldId id="397" r:id="rId3"/>
    <p:sldId id="398" r:id="rId4"/>
    <p:sldId id="399" r:id="rId5"/>
    <p:sldId id="390" r:id="rId6"/>
    <p:sldId id="389" r:id="rId7"/>
    <p:sldId id="391" r:id="rId8"/>
    <p:sldId id="375" r:id="rId9"/>
    <p:sldId id="401" r:id="rId10"/>
    <p:sldId id="376" r:id="rId11"/>
    <p:sldId id="393" r:id="rId12"/>
    <p:sldId id="403" r:id="rId13"/>
    <p:sldId id="394" r:id="rId14"/>
    <p:sldId id="404" r:id="rId15"/>
    <p:sldId id="395" r:id="rId16"/>
    <p:sldId id="392" r:id="rId17"/>
    <p:sldId id="410" r:id="rId18"/>
    <p:sldId id="411" r:id="rId19"/>
    <p:sldId id="406" r:id="rId20"/>
    <p:sldId id="407" r:id="rId21"/>
    <p:sldId id="32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00339A"/>
    <a:srgbClr val="00FF00"/>
    <a:srgbClr val="009900"/>
    <a:srgbClr val="002060"/>
    <a:srgbClr val="DFB0EC"/>
    <a:srgbClr val="8CAEE4"/>
    <a:srgbClr val="FFFF99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4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3"/>
          <c:order val="3"/>
          <c:tx>
            <c:strRef>
              <c:f>Лист1!$B$1</c:f>
            </c:strRef>
          </c:tx>
          <c:marker>
            <c:symbol val="none"/>
          </c:marker>
          <c:dLbls>
            <c:showVal val="1"/>
          </c:dLbls>
          <c:cat>
            <c:multiLvlStrRef>
              <c:f>Лист1!$A$2:$A$10</c:f>
            </c:multiLvlStrRef>
          </c:cat>
          <c:val>
            <c:numRef>
              <c:f>Лист1!$B$2:$B$10</c:f>
            </c:numRef>
          </c:val>
        </c:ser>
        <c:ser>
          <c:idx val="4"/>
          <c:order val="4"/>
          <c:tx>
            <c:strRef>
              <c:f>Лист1!$C$1</c:f>
            </c:strRef>
          </c:tx>
          <c:marker>
            <c:symbol val="none"/>
          </c:marker>
          <c:dLbls>
            <c:showVal val="1"/>
          </c:dLbls>
          <c:cat>
            <c:multiLvlStrRef>
              <c:f>Лист1!$A$2:$A$10</c:f>
            </c:multiLvlStrRef>
          </c:cat>
          <c:val>
            <c:numRef>
              <c:f>Лист1!$C$2:$C$10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062416998671986E-2"/>
                  <c:y val="0.1245421245421247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68127490039955E-3"/>
                  <c:y val="5.8608058608058365E-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362408582422396E-2"/>
                  <c:y val="-0.11815212217643824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5061437708636013E-2"/>
                  <c:y val="-9.74267335754015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0,5</a:t>
                    </a:r>
                  </a:p>
                </c:rich>
              </c:tx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1.5</c:v>
                </c:pt>
                <c:pt idx="1">
                  <c:v>1.5</c:v>
                </c:pt>
                <c:pt idx="2">
                  <c:v>0.9</c:v>
                </c:pt>
                <c:pt idx="3">
                  <c:v>0.8</c:v>
                </c:pt>
                <c:pt idx="4">
                  <c:v>0.5</c:v>
                </c:pt>
                <c:pt idx="5">
                  <c:v>0.2</c:v>
                </c:pt>
                <c:pt idx="6">
                  <c:v>0.1</c:v>
                </c:pt>
                <c:pt idx="7">
                  <c:v>0.5</c:v>
                </c:pt>
                <c:pt idx="8">
                  <c:v>1.4</c:v>
                </c:pt>
                <c:pt idx="9" formatCode="dd/mmm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1248339973439705E-2"/>
                  <c:y val="-1.4652014652014661E-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245421245421247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80212483399716E-2"/>
                  <c:y val="0.12454212454212472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62416998671986E-2"/>
                  <c:y val="0.11721611721611871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362408582422396E-2"/>
                  <c:y val="5.4749296234344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996391076115658E-2"/>
                  <c:y val="-3.6121109861267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251801194173805E-2"/>
                  <c:y val="0.11630296212973296"/>
                </c:manualLayout>
              </c:layout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595418291160192E-2"/>
                  <c:y val="8.910176383392494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0394414290446578E-2"/>
                  <c:y val="7.54746848353805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1.2</c:v>
                </c:pt>
                <c:pt idx="1">
                  <c:v>1.2</c:v>
                </c:pt>
                <c:pt idx="2">
                  <c:v>0.9</c:v>
                </c:pt>
                <c:pt idx="3">
                  <c:v>0.5</c:v>
                </c:pt>
                <c:pt idx="4">
                  <c:v>0.30000000000000032</c:v>
                </c:pt>
                <c:pt idx="5">
                  <c:v>0.2</c:v>
                </c:pt>
                <c:pt idx="6">
                  <c:v>0</c:v>
                </c:pt>
                <c:pt idx="7">
                  <c:v>0.30000000000000032</c:v>
                </c:pt>
                <c:pt idx="8">
                  <c:v>1.1000000000000001</c:v>
                </c:pt>
                <c:pt idx="9">
                  <c:v>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2017 год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4.145077720207256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1.3816925734024198E-2"/>
                </c:manualLayout>
              </c:layout>
              <c:showVal val="1"/>
            </c:dLbl>
            <c:dLbl>
              <c:idx val="3"/>
              <c:layout>
                <c:manualLayout>
                  <c:x val="5.1779935275081384E-3"/>
                  <c:y val="-6.2176165803108925E-2"/>
                </c:manualLayout>
              </c:layout>
              <c:showVal val="1"/>
            </c:dLbl>
            <c:dLbl>
              <c:idx val="4"/>
              <c:layout>
                <c:manualLayout>
                  <c:x val="2.5889967637540666E-3"/>
                  <c:y val="-2.763385146804853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6.2176165803108925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4.8359240069084625E-2"/>
                </c:manualLayout>
              </c:layout>
              <c:showVal val="1"/>
            </c:dLbl>
            <c:showVal val="1"/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</c:v>
                </c:pt>
                <c:pt idx="2">
                  <c:v>0.70000000000000062</c:v>
                </c:pt>
                <c:pt idx="3">
                  <c:v>0.4</c:v>
                </c:pt>
                <c:pt idx="4">
                  <c:v>0.30000000000000032</c:v>
                </c:pt>
                <c:pt idx="5">
                  <c:v>0.1</c:v>
                </c:pt>
                <c:pt idx="6">
                  <c:v>0</c:v>
                </c:pt>
                <c:pt idx="7">
                  <c:v>0.1</c:v>
                </c:pt>
                <c:pt idx="8">
                  <c:v>0.2</c:v>
                </c:pt>
                <c:pt idx="9">
                  <c:v>0.1</c:v>
                </c:pt>
              </c:numCache>
            </c:numRef>
          </c:val>
        </c:ser>
        <c:dLbls>
          <c:showVal val="1"/>
        </c:dLbls>
        <c:marker val="1"/>
        <c:axId val="172778240"/>
        <c:axId val="172779776"/>
      </c:lineChart>
      <c:catAx>
        <c:axId val="172778240"/>
        <c:scaling>
          <c:orientation val="minMax"/>
        </c:scaling>
        <c:axPos val="b"/>
        <c:numFmt formatCode="General" sourceLinked="0"/>
        <c:tickLblPos val="nextTo"/>
        <c:crossAx val="172779776"/>
        <c:crosses val="autoZero"/>
        <c:auto val="1"/>
        <c:lblAlgn val="ctr"/>
        <c:lblOffset val="100"/>
      </c:catAx>
      <c:valAx>
        <c:axId val="172779776"/>
        <c:scaling>
          <c:orientation val="minMax"/>
        </c:scaling>
        <c:axPos val="l"/>
        <c:majorGridlines/>
        <c:numFmt formatCode="General" sourceLinked="1"/>
        <c:tickLblPos val="nextTo"/>
        <c:crossAx val="17277824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3"/>
          <c:order val="3"/>
          <c:tx>
            <c:strRef>
              <c:f>Лист1!$B$1</c:f>
            </c:strRef>
          </c:tx>
          <c:marker>
            <c:symbol val="none"/>
          </c:marker>
          <c:dLbls>
            <c:showVal val="1"/>
          </c:dLbls>
          <c:cat>
            <c:multiLvlStrRef>
              <c:f>Лист1!$A$2:$A$10</c:f>
            </c:multiLvlStrRef>
          </c:cat>
          <c:val>
            <c:numRef>
              <c:f>Лист1!$B$2:$B$10</c:f>
            </c:numRef>
          </c:val>
        </c:ser>
        <c:ser>
          <c:idx val="4"/>
          <c:order val="4"/>
          <c:tx>
            <c:strRef>
              <c:f>Лист1!$C$1</c:f>
            </c:strRef>
          </c:tx>
          <c:marker>
            <c:symbol val="none"/>
          </c:marker>
          <c:dLbls>
            <c:showVal val="1"/>
          </c:dLbls>
          <c:cat>
            <c:multiLvlStrRef>
              <c:f>Лист1!$A$2:$A$10</c:f>
            </c:multiLvlStrRef>
          </c:cat>
          <c:val>
            <c:numRef>
              <c:f>Лист1!$C$2:$C$10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928299850369155E-2"/>
                  <c:y val="-0.1137666266292986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0.4</c:v>
                </c:pt>
                <c:pt idx="1">
                  <c:v>0.5</c:v>
                </c:pt>
                <c:pt idx="2">
                  <c:v>0.4</c:v>
                </c:pt>
                <c:pt idx="3">
                  <c:v>0.30000000000000032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0.5</c:v>
                </c:pt>
                <c:pt idx="9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3847229376701774E-3"/>
                  <c:y val="-7.81576879161295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29990522018081E-2"/>
                  <c:y val="8.292650918635170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373782716412813E-2"/>
                  <c:y val="-0.13636549668579645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1.1996391076115581E-2"/>
                  <c:y val="-3.61211098612673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467240660337952E-2"/>
                  <c:y val="5.19584204516808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6990605146319428E-2"/>
                  <c:y val="6.7024333822679014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1.4498393308313097E-2"/>
                  <c:y val="-9.8700713258300335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0.70000000000000062</c:v>
                </c:pt>
                <c:pt idx="1">
                  <c:v>0.8</c:v>
                </c:pt>
                <c:pt idx="2">
                  <c:v>0.5</c:v>
                </c:pt>
                <c:pt idx="3">
                  <c:v>0.30000000000000032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0.30000000000000032</c:v>
                </c:pt>
                <c:pt idx="9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2017 год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1.7445482866043617E-2"/>
                  <c:y val="-1.5065913370998116E-2"/>
                </c:manualLayout>
              </c:layout>
              <c:showVal val="1"/>
            </c:dLbl>
            <c:showVal val="1"/>
          </c:dLbls>
          <c:cat>
            <c:strRef>
              <c:f>Лист1!$A$2:$A$11</c:f>
              <c:strCache>
                <c:ptCount val="10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0.5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  <c:pt idx="8">
                  <c:v>0.30000000000000032</c:v>
                </c:pt>
                <c:pt idx="9">
                  <c:v>0.2</c:v>
                </c:pt>
              </c:numCache>
            </c:numRef>
          </c:val>
        </c:ser>
        <c:dLbls>
          <c:showVal val="1"/>
        </c:dLbls>
        <c:marker val="1"/>
        <c:axId val="170640512"/>
        <c:axId val="170642048"/>
      </c:lineChart>
      <c:catAx>
        <c:axId val="170640512"/>
        <c:scaling>
          <c:orientation val="minMax"/>
        </c:scaling>
        <c:axPos val="b"/>
        <c:numFmt formatCode="General" sourceLinked="0"/>
        <c:tickLblPos val="nextTo"/>
        <c:crossAx val="170642048"/>
        <c:crosses val="autoZero"/>
        <c:auto val="1"/>
        <c:lblAlgn val="ctr"/>
        <c:lblOffset val="100"/>
      </c:catAx>
      <c:valAx>
        <c:axId val="170642048"/>
        <c:scaling>
          <c:orientation val="minMax"/>
        </c:scaling>
        <c:axPos val="l"/>
        <c:majorGridlines/>
        <c:numFmt formatCode="General" sourceLinked="1"/>
        <c:tickLblPos val="nextTo"/>
        <c:crossAx val="17064051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3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24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8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14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85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66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29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3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1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1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8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bdou18.pr-edu.ru/obraz/innovatsionnyy-proekt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hyperlink" Target="http://www.rambler.ru/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ambler.ru/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jpeg"/><Relationship Id="rId2" Type="http://schemas.openxmlformats.org/officeDocument/2006/relationships/image" Target="../media/image81.jpeg"/><Relationship Id="rId16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5" Type="http://schemas.openxmlformats.org/officeDocument/2006/relationships/image" Target="../media/image9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Relationship Id="rId1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_МБДОУ№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60648"/>
            <a:ext cx="1944216" cy="2187243"/>
          </a:xfrm>
          <a:prstGeom prst="roundRect">
            <a:avLst/>
          </a:prstGeom>
        </p:spPr>
      </p:pic>
      <p:pic>
        <p:nvPicPr>
          <p:cNvPr id="5" name="Рисунок 4" descr="logot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5652" y="260648"/>
            <a:ext cx="2278348" cy="2163461"/>
          </a:xfrm>
          <a:prstGeom prst="round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47615" y="404664"/>
            <a:ext cx="756111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  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ПЛОЩАДКА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40968"/>
            <a:ext cx="8856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формирование основ ЗОЖ у воспитанников и родителей в условиях сетевого взаимодействия ДОУ и ДЮСШ»  </a:t>
            </a:r>
            <a:endParaRPr lang="ru-RU" sz="3200" b="1" dirty="0">
              <a:solidFill>
                <a:srgbClr val="0033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373216"/>
            <a:ext cx="3071802" cy="1172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3240" y="5657671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http://mbdou18.pr-edu.ru/obraz/innovatsionnyy-proekt/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357826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интересов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успехов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развития»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430" y="192459"/>
            <a:ext cx="7482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0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2050" name="Picture 2" descr="G:\краевая площадка\Продукты\img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561817" y="-275857"/>
            <a:ext cx="2734481" cy="4286280"/>
          </a:xfrm>
          <a:prstGeom prst="rect">
            <a:avLst/>
          </a:prstGeom>
          <a:noFill/>
        </p:spPr>
      </p:pic>
      <p:pic>
        <p:nvPicPr>
          <p:cNvPr id="6" name="Рисунок 5" descr="img3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6719602" y="995647"/>
            <a:ext cx="2062747" cy="2786049"/>
          </a:xfrm>
          <a:prstGeom prst="rect">
            <a:avLst/>
          </a:prstGeom>
        </p:spPr>
      </p:pic>
      <p:pic>
        <p:nvPicPr>
          <p:cNvPr id="7" name="Рисунок 6" descr="img4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200000">
            <a:off x="384084" y="2687726"/>
            <a:ext cx="2267916" cy="3036080"/>
          </a:xfrm>
          <a:prstGeom prst="rect">
            <a:avLst/>
          </a:prstGeom>
        </p:spPr>
      </p:pic>
      <p:pic>
        <p:nvPicPr>
          <p:cNvPr id="8" name="Рисунок 7" descr="img40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459243" y="3113262"/>
            <a:ext cx="2797547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35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8177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инновационной деятельности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775917"/>
            <a:ext cx="2188977" cy="3096344"/>
          </a:xfrm>
          <a:ln w="57150">
            <a:solidFill>
              <a:srgbClr val="CC00FF"/>
            </a:solidFill>
          </a:ln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7714" y="690970"/>
            <a:ext cx="2160240" cy="3266237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65901">
            <a:off x="334998" y="3906851"/>
            <a:ext cx="1859926" cy="26308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06438">
            <a:off x="5101985" y="3988170"/>
            <a:ext cx="1924960" cy="27228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04831">
            <a:off x="2416776" y="3949056"/>
            <a:ext cx="1839631" cy="2602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05573">
            <a:off x="7128588" y="4030248"/>
            <a:ext cx="1879433" cy="2658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11760" y="1700807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здоровья для дошколят»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среднего и старшего дошкольного возраста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7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3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11759" y="3861049"/>
            <a:ext cx="2140115" cy="299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4" b="97978" l="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052736"/>
            <a:ext cx="4680520" cy="2157566"/>
          </a:xfrm>
          <a:prstGeom prst="rect">
            <a:avLst/>
          </a:prstGeom>
        </p:spPr>
      </p:pic>
      <p:pic>
        <p:nvPicPr>
          <p:cNvPr id="1026" name="Picture 2" descr="F:\краевая площадка\Скан газеты\img3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77425">
            <a:off x="85621" y="3750994"/>
            <a:ext cx="2131991" cy="3041222"/>
          </a:xfrm>
          <a:prstGeom prst="rect">
            <a:avLst/>
          </a:prstGeom>
          <a:noFill/>
        </p:spPr>
      </p:pic>
      <p:pic>
        <p:nvPicPr>
          <p:cNvPr id="6" name="Рисунок 5" descr="img34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384949">
            <a:off x="4728603" y="3839789"/>
            <a:ext cx="2005262" cy="2915303"/>
          </a:xfrm>
          <a:prstGeom prst="rect">
            <a:avLst/>
          </a:prstGeom>
        </p:spPr>
      </p:pic>
      <p:pic>
        <p:nvPicPr>
          <p:cNvPr id="7" name="Рисунок 6" descr="img34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15706">
            <a:off x="6904788" y="3911166"/>
            <a:ext cx="2040684" cy="2810123"/>
          </a:xfrm>
          <a:prstGeom prst="rect">
            <a:avLst/>
          </a:prstGeom>
        </p:spPr>
      </p:pic>
      <p:pic>
        <p:nvPicPr>
          <p:cNvPr id="8" name="Рисунок 7" descr="img35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21239281">
            <a:off x="111408" y="1130719"/>
            <a:ext cx="1605264" cy="2211698"/>
          </a:xfrm>
          <a:prstGeom prst="rect">
            <a:avLst/>
          </a:prstGeom>
        </p:spPr>
      </p:pic>
      <p:pic>
        <p:nvPicPr>
          <p:cNvPr id="9" name="Рисунок 8" descr="img34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402571">
            <a:off x="6876256" y="1124744"/>
            <a:ext cx="1694957" cy="2448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328498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выпуск газеты «Здоровей-ка»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38" y="0"/>
            <a:ext cx="8856984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800" dirty="0"/>
          </a:p>
        </p:txBody>
      </p:sp>
      <p:pic>
        <p:nvPicPr>
          <p:cNvPr id="1026" name="Picture 2" descr="F:\краевая площадка\Инновация Марина 2015\инновация 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36296" y="4953641"/>
            <a:ext cx="1667936" cy="1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4107874"/>
            <a:ext cx="1944216" cy="275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326619">
            <a:off x="82643" y="4663876"/>
            <a:ext cx="1469771" cy="213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904470">
            <a:off x="2733976" y="4582533"/>
            <a:ext cx="1478252" cy="21197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02" y="674522"/>
            <a:ext cx="3323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 «Дошколенок»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1690185"/>
            <a:ext cx="2088232" cy="16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7950" y="3371479"/>
            <a:ext cx="2111845" cy="10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4365104"/>
            <a:ext cx="421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на сайтах учреждений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ДОУ и ДЮСШ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E:\img268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81578" y="4940372"/>
            <a:ext cx="1690622" cy="18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g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47298">
            <a:off x="427392" y="1242995"/>
            <a:ext cx="1986419" cy="2809822"/>
          </a:xfrm>
          <a:prstGeom prst="rect">
            <a:avLst/>
          </a:prstGeom>
        </p:spPr>
      </p:pic>
      <p:pic>
        <p:nvPicPr>
          <p:cNvPr id="16" name="Рисунок 15" descr="img3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7459">
            <a:off x="1828510" y="1241774"/>
            <a:ext cx="1915243" cy="2709143"/>
          </a:xfrm>
          <a:prstGeom prst="rect">
            <a:avLst/>
          </a:prstGeom>
        </p:spPr>
      </p:pic>
      <p:pic>
        <p:nvPicPr>
          <p:cNvPr id="14" name="Рисунок 13" descr="img372.jpg"/>
          <p:cNvPicPr>
            <a:picLocks noChangeAspect="1"/>
          </p:cNvPicPr>
          <p:nvPr/>
        </p:nvPicPr>
        <p:blipFill>
          <a:blip r:embed="rId11" cstate="print"/>
          <a:srcRect t="2751" b="3801"/>
          <a:stretch>
            <a:fillRect/>
          </a:stretch>
        </p:blipFill>
        <p:spPr>
          <a:xfrm rot="416282">
            <a:off x="3783675" y="1448550"/>
            <a:ext cx="1939979" cy="25643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544" y="76470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методические пособия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img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47298">
            <a:off x="434801" y="1259525"/>
            <a:ext cx="1986419" cy="2809822"/>
          </a:xfrm>
          <a:prstGeom prst="rect">
            <a:avLst/>
          </a:prstGeom>
        </p:spPr>
      </p:pic>
      <p:pic>
        <p:nvPicPr>
          <p:cNvPr id="19" name="Рисунок 18" descr="img3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7459">
            <a:off x="1835919" y="1258304"/>
            <a:ext cx="1915243" cy="2709143"/>
          </a:xfrm>
          <a:prstGeom prst="rect">
            <a:avLst/>
          </a:prstGeom>
        </p:spPr>
      </p:pic>
      <p:pic>
        <p:nvPicPr>
          <p:cNvPr id="20" name="Рисунок 19" descr="img372.jpg"/>
          <p:cNvPicPr>
            <a:picLocks noChangeAspect="1"/>
          </p:cNvPicPr>
          <p:nvPr/>
        </p:nvPicPr>
        <p:blipFill>
          <a:blip r:embed="rId11" cstate="print"/>
          <a:srcRect t="2751" b="3801"/>
          <a:stretch>
            <a:fillRect/>
          </a:stretch>
        </p:blipFill>
        <p:spPr>
          <a:xfrm rot="416282">
            <a:off x="3791084" y="1465080"/>
            <a:ext cx="1939979" cy="2564354"/>
          </a:xfrm>
          <a:prstGeom prst="rect">
            <a:avLst/>
          </a:prstGeom>
        </p:spPr>
      </p:pic>
      <p:pic>
        <p:nvPicPr>
          <p:cNvPr id="21" name="Picture 2" descr="F:\краевая площадка\Инновация Марина 2015\инновация 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15206" y="4990062"/>
            <a:ext cx="1667936" cy="1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51110" y="1726606"/>
            <a:ext cx="2088232" cy="16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img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47298">
            <a:off x="413711" y="1295946"/>
            <a:ext cx="1986419" cy="2809822"/>
          </a:xfrm>
          <a:prstGeom prst="rect">
            <a:avLst/>
          </a:prstGeom>
        </p:spPr>
      </p:pic>
      <p:pic>
        <p:nvPicPr>
          <p:cNvPr id="24" name="Рисунок 23" descr="img3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7459">
            <a:off x="1814829" y="1294725"/>
            <a:ext cx="1915243" cy="2709143"/>
          </a:xfrm>
          <a:prstGeom prst="rect">
            <a:avLst/>
          </a:prstGeom>
        </p:spPr>
      </p:pic>
      <p:pic>
        <p:nvPicPr>
          <p:cNvPr id="25" name="Рисунок 24" descr="img372.jpg"/>
          <p:cNvPicPr>
            <a:picLocks noChangeAspect="1"/>
          </p:cNvPicPr>
          <p:nvPr/>
        </p:nvPicPr>
        <p:blipFill>
          <a:blip r:embed="rId11" cstate="print"/>
          <a:srcRect t="2751" b="3801"/>
          <a:stretch>
            <a:fillRect/>
          </a:stretch>
        </p:blipFill>
        <p:spPr>
          <a:xfrm rot="416282">
            <a:off x="3769994" y="1501501"/>
            <a:ext cx="1939979" cy="2564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904470">
            <a:off x="2679068" y="4582533"/>
            <a:ext cx="1478252" cy="2119711"/>
          </a:xfrm>
          <a:prstGeom prst="rect">
            <a:avLst/>
          </a:prstGeom>
        </p:spPr>
      </p:pic>
      <p:pic>
        <p:nvPicPr>
          <p:cNvPr id="27" name="Picture 2" descr="E:\img268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26670" y="4940372"/>
            <a:ext cx="1690622" cy="18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:\краевая площадка\Инновация Марина 2015\инновация 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60298" y="4990062"/>
            <a:ext cx="1667936" cy="18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6202" y="1726606"/>
            <a:ext cx="2088232" cy="16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img366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21147298">
            <a:off x="358803" y="1295946"/>
            <a:ext cx="1986419" cy="2809822"/>
          </a:xfrm>
          <a:prstGeom prst="rect">
            <a:avLst/>
          </a:prstGeom>
        </p:spPr>
      </p:pic>
      <p:pic>
        <p:nvPicPr>
          <p:cNvPr id="31" name="Рисунок 30" descr="img364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 rot="167459">
            <a:off x="1759921" y="1294725"/>
            <a:ext cx="1915243" cy="2709143"/>
          </a:xfrm>
          <a:prstGeom prst="rect">
            <a:avLst/>
          </a:prstGeom>
        </p:spPr>
      </p:pic>
      <p:pic>
        <p:nvPicPr>
          <p:cNvPr id="32" name="Рисунок 31" descr="img372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 rot="416282">
            <a:off x="3715086" y="1501501"/>
            <a:ext cx="1939979" cy="25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71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6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76672"/>
            <a:ext cx="673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клуб «Здоровая семья»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выступление на конкурсе Беби-кап -20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52736"/>
            <a:ext cx="3323447" cy="2304256"/>
          </a:xfrm>
          <a:prstGeom prst="rect">
            <a:avLst/>
          </a:prstGeom>
        </p:spPr>
      </p:pic>
      <p:pic>
        <p:nvPicPr>
          <p:cNvPr id="11" name="Рисунок 10" descr="IMG_89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4163096"/>
            <a:ext cx="3643338" cy="269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5" descr="E:\Неделя здоровья фото 2012\DSC05261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786166"/>
            <a:ext cx="439248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6096" y="1052736"/>
            <a:ext cx="3556456" cy="26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491880" cy="26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5351" y="56327"/>
            <a:ext cx="3887272" cy="29154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6043" y="3702634"/>
            <a:ext cx="4187957" cy="3140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792644"/>
            <a:ext cx="4067944" cy="30509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5124" y="56327"/>
            <a:ext cx="3847806" cy="2885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306079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материально-техническая база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0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61" y="7450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за отчетный период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36912"/>
            <a:ext cx="1814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«Зернышко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1273546">
            <a:off x="511441" y="925354"/>
            <a:ext cx="1246350" cy="1702474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3728" y="2636912"/>
            <a:ext cx="157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д/с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ст.Ленинградская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67744" y="1052736"/>
            <a:ext cx="1196716" cy="1532748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9912" y="2708920"/>
            <a:ext cx="1453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Тимашевск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23928" y="980728"/>
            <a:ext cx="1085552" cy="1665117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6929932" y="2492896"/>
            <a:ext cx="22140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ОФК и спорта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08304" y="908720"/>
            <a:ext cx="1152128" cy="1584176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64088" y="2564904"/>
            <a:ext cx="1537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ДЮСШ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«Виктория»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ст.Староминская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52120" y="980728"/>
            <a:ext cx="1071545" cy="1512165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3501008"/>
            <a:ext cx="1368152" cy="1944216"/>
          </a:xfrm>
          <a:prstGeom prst="rect">
            <a:avLst/>
          </a:prstGeom>
          <a:noFill/>
          <a:ln w="9525">
            <a:solidFill>
              <a:srgbClr val="002B82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23528" y="5589240"/>
            <a:ext cx="157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МБСОШ №17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Пос. Октябрьский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55776" y="3501008"/>
            <a:ext cx="1440160" cy="1872208"/>
          </a:xfrm>
          <a:prstGeom prst="rect">
            <a:avLst/>
          </a:prstGeom>
          <a:noFill/>
          <a:ln>
            <a:solidFill>
              <a:srgbClr val="002B82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2555776" y="5445224"/>
            <a:ext cx="1519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МБДОУ №25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ст.Бородинская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5649" y="3573016"/>
            <a:ext cx="1364503" cy="1872208"/>
          </a:xfrm>
          <a:prstGeom prst="rect">
            <a:avLst/>
          </a:prstGeom>
          <a:noFill/>
          <a:ln>
            <a:solidFill>
              <a:srgbClr val="002B82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4355976" y="5445224"/>
            <a:ext cx="1966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№16 «Пчелка»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город-курорт Анапа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8264" y="3573016"/>
            <a:ext cx="1197154" cy="1923391"/>
          </a:xfrm>
          <a:prstGeom prst="rect">
            <a:avLst/>
          </a:prstGeom>
          <a:noFill/>
          <a:ln>
            <a:solidFill>
              <a:srgbClr val="002B82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6660232" y="55892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МБДОУ № 4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Бриньковская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7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karta-anapy.jpg.722f6d6d67eb5b8e162a67ff720b82d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77175">
            <a:off x="1523328" y="4939336"/>
            <a:ext cx="2146675" cy="1834052"/>
          </a:xfrm>
          <a:prstGeom prst="rect">
            <a:avLst/>
          </a:prstGeom>
        </p:spPr>
      </p:pic>
      <p:pic>
        <p:nvPicPr>
          <p:cNvPr id="4" name="Рисунок 3" descr="пр-ах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5072097" cy="43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ухар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428868"/>
            <a:ext cx="38639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лин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3357562"/>
            <a:ext cx="3071834" cy="25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ен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13" y="0"/>
            <a:ext cx="2740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верх стрелка 7"/>
          <p:cNvSpPr/>
          <p:nvPr/>
        </p:nvSpPr>
        <p:spPr>
          <a:xfrm rot="21341299">
            <a:off x="2301429" y="216979"/>
            <a:ext cx="5216195" cy="849398"/>
          </a:xfrm>
          <a:prstGeom prst="curvedDownArrow">
            <a:avLst>
              <a:gd name="adj1" fmla="val 27783"/>
              <a:gd name="adj2" fmla="val 43840"/>
              <a:gd name="adj3" fmla="val 3658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9460265">
            <a:off x="1963064" y="1814786"/>
            <a:ext cx="1476589" cy="4023478"/>
          </a:xfrm>
          <a:prstGeom prst="curvedRightArrow">
            <a:avLst>
              <a:gd name="adj1" fmla="val 10464"/>
              <a:gd name="adj2" fmla="val 25878"/>
              <a:gd name="adj3" fmla="val 17065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813217">
            <a:off x="2490803" y="1464864"/>
            <a:ext cx="4432658" cy="1158875"/>
          </a:xfrm>
          <a:prstGeom prst="curvedDownArrow">
            <a:avLst>
              <a:gd name="adj1" fmla="val 14193"/>
              <a:gd name="adj2" fmla="val 40898"/>
              <a:gd name="adj3" fmla="val 2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2143108" y="1500174"/>
            <a:ext cx="571500" cy="500062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28662" y="928670"/>
            <a:ext cx="2071702" cy="428628"/>
          </a:xfrm>
          <a:prstGeom prst="wedgeRoundRectCallout">
            <a:avLst>
              <a:gd name="adj1" fmla="val 39669"/>
              <a:gd name="adj2" fmla="val 120150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18,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ДОДЮСШ</a:t>
            </a:r>
          </a:p>
        </p:txBody>
      </p:sp>
      <p:sp>
        <p:nvSpPr>
          <p:cNvPr id="17" name="Двойная волна 16">
            <a:hlinkClick r:id="rId7"/>
          </p:cNvPr>
          <p:cNvSpPr/>
          <p:nvPr/>
        </p:nvSpPr>
        <p:spPr>
          <a:xfrm>
            <a:off x="7429500" y="928688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286512" y="1500174"/>
            <a:ext cx="2000264" cy="428628"/>
          </a:xfrm>
          <a:prstGeom prst="wedgeRoundRectCallout">
            <a:avLst>
              <a:gd name="adj1" fmla="val 13362"/>
              <a:gd name="adj2" fmla="val -12081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25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Ленинградского района</a:t>
            </a:r>
          </a:p>
        </p:txBody>
      </p:sp>
      <p:sp>
        <p:nvSpPr>
          <p:cNvPr id="26" name="Двойная волна 25">
            <a:hlinkClick r:id="rId7"/>
          </p:cNvPr>
          <p:cNvSpPr/>
          <p:nvPr/>
        </p:nvSpPr>
        <p:spPr>
          <a:xfrm>
            <a:off x="5572132" y="3286124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572132" y="3857628"/>
            <a:ext cx="2000264" cy="428628"/>
          </a:xfrm>
          <a:prstGeom prst="wedgeRoundRectCallout">
            <a:avLst>
              <a:gd name="adj1" fmla="val -23356"/>
              <a:gd name="adj2" fmla="val -12081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1919F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МБУДО ДЮСШ</a:t>
            </a:r>
          </a:p>
          <a:p>
            <a:pPr algn="ctr">
              <a:defRPr/>
            </a:pPr>
            <a:r>
              <a:rPr lang="ru-RU" sz="1200" b="1" spc="50" dirty="0" err="1">
                <a:ln w="11430"/>
                <a:solidFill>
                  <a:srgbClr val="1919F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Брюховецкого</a:t>
            </a:r>
            <a:r>
              <a:rPr lang="ru-RU" sz="1200" b="1" spc="50" dirty="0">
                <a:ln w="11430"/>
                <a:solidFill>
                  <a:srgbClr val="1919F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</a:t>
            </a:r>
          </a:p>
        </p:txBody>
      </p:sp>
      <p:sp>
        <p:nvSpPr>
          <p:cNvPr id="28" name="Двойная волна 27">
            <a:hlinkClick r:id="rId7"/>
          </p:cNvPr>
          <p:cNvSpPr/>
          <p:nvPr/>
        </p:nvSpPr>
        <p:spPr>
          <a:xfrm>
            <a:off x="4286248" y="4572008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429256" y="4286256"/>
            <a:ext cx="2000264" cy="785818"/>
          </a:xfrm>
          <a:prstGeom prst="wedgeRoundRectCallout">
            <a:avLst>
              <a:gd name="adj1" fmla="val -87245"/>
              <a:gd name="adj2" fmla="val 25693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МБУДО ДЮСШ «Виктория»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Калининского района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28992" y="200024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00364" y="2285992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428860" y="271462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428992" y="1500174"/>
            <a:ext cx="1285884" cy="357190"/>
          </a:xfrm>
          <a:prstGeom prst="wedgeRoundRectCallout">
            <a:avLst>
              <a:gd name="adj1" fmla="val -35341"/>
              <a:gd name="adj2" fmla="val 91877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№25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3857620" y="2071678"/>
            <a:ext cx="1285884" cy="357190"/>
          </a:xfrm>
          <a:prstGeom prst="wedgeRoundRectCallout">
            <a:avLst>
              <a:gd name="adj1" fmla="val -35341"/>
              <a:gd name="adj2" fmla="val 91877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№4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286116" y="2714620"/>
            <a:ext cx="1785950" cy="357190"/>
          </a:xfrm>
          <a:prstGeom prst="wedgeRoundRectCallout">
            <a:avLst>
              <a:gd name="adj1" fmla="val -47336"/>
              <a:gd name="adj2" fmla="val -9318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ООШ №17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285984" y="3143248"/>
            <a:ext cx="1500198" cy="357190"/>
          </a:xfrm>
          <a:prstGeom prst="wedgeRoundRectCallout">
            <a:avLst>
              <a:gd name="adj1" fmla="val -25129"/>
              <a:gd name="adj2" fmla="val -111688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НУДО «Детский казачий центр»</a:t>
            </a: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3214678" y="5357826"/>
            <a:ext cx="1785950" cy="1071570"/>
          </a:xfrm>
          <a:prstGeom prst="wedgeRoundRectCallout">
            <a:avLst>
              <a:gd name="adj1" fmla="val -87245"/>
              <a:gd name="adj2" fmla="val 25693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№16 «Пчелка»</a:t>
            </a:r>
          </a:p>
          <a:p>
            <a:pPr algn="ctr">
              <a:defRPr/>
            </a:pPr>
            <a:r>
              <a:rPr lang="ru-RU" sz="1600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город-курорт Анапа</a:t>
            </a:r>
            <a:endParaRPr lang="ru-RU" sz="1200" spc="50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Двойная волна 35">
            <a:hlinkClick r:id="rId7"/>
          </p:cNvPr>
          <p:cNvSpPr/>
          <p:nvPr/>
        </p:nvSpPr>
        <p:spPr>
          <a:xfrm flipV="1">
            <a:off x="2285984" y="5786454"/>
            <a:ext cx="419104" cy="347668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Выгнутая вверх стрелка 37"/>
          <p:cNvSpPr/>
          <p:nvPr/>
        </p:nvSpPr>
        <p:spPr>
          <a:xfrm rot="5118852" flipV="1">
            <a:off x="-1325660" y="3056256"/>
            <a:ext cx="5569218" cy="1897846"/>
          </a:xfrm>
          <a:prstGeom prst="curvedDownArrow">
            <a:avLst>
              <a:gd name="adj1" fmla="val 14193"/>
              <a:gd name="adj2" fmla="val 40898"/>
              <a:gd name="adj3" fmla="val 1855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2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78E-7 L -0.16857 -0.142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71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3648 " pathEditMode="relative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4689 " pathEditMode="relative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4689 " pathEditMode="relative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6" grpId="0" animBg="1"/>
      <p:bldP spid="2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5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3" descr="пр-ах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0"/>
            <a:ext cx="5609701" cy="48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 descr="бухар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71744"/>
            <a:ext cx="3340645" cy="18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5" descr="калина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74973">
            <a:off x="2805680" y="3755857"/>
            <a:ext cx="2976412" cy="24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лен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0"/>
            <a:ext cx="2740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-конечная звезда 12"/>
          <p:cNvSpPr/>
          <p:nvPr/>
        </p:nvSpPr>
        <p:spPr>
          <a:xfrm>
            <a:off x="2286000" y="1714500"/>
            <a:ext cx="571500" cy="500063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71472" y="1000108"/>
            <a:ext cx="2071702" cy="428628"/>
          </a:xfrm>
          <a:prstGeom prst="wedgeRoundRectCallout">
            <a:avLst>
              <a:gd name="adj1" fmla="val 39669"/>
              <a:gd name="adj2" fmla="val 120150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18,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ДОДЮСШ</a:t>
            </a:r>
          </a:p>
        </p:txBody>
      </p:sp>
      <p:sp>
        <p:nvSpPr>
          <p:cNvPr id="17" name="Двойная волна 16">
            <a:hlinkClick r:id="rId6"/>
          </p:cNvPr>
          <p:cNvSpPr/>
          <p:nvPr/>
        </p:nvSpPr>
        <p:spPr>
          <a:xfrm>
            <a:off x="7429500" y="928688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286512" y="1500174"/>
            <a:ext cx="2357454" cy="571504"/>
          </a:xfrm>
          <a:prstGeom prst="wedgeRoundRectCallout">
            <a:avLst>
              <a:gd name="adj1" fmla="val 13362"/>
              <a:gd name="adj2" fmla="val -12081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9900"/>
                </a:solidFill>
              </a:rPr>
              <a:t>МБДОУ 25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009900"/>
                </a:solidFill>
              </a:rPr>
              <a:t>Ленинградского района</a:t>
            </a:r>
          </a:p>
        </p:txBody>
      </p:sp>
      <p:sp>
        <p:nvSpPr>
          <p:cNvPr id="26" name="Двойная волна 25">
            <a:hlinkClick r:id="rId6"/>
          </p:cNvPr>
          <p:cNvSpPr/>
          <p:nvPr/>
        </p:nvSpPr>
        <p:spPr>
          <a:xfrm>
            <a:off x="6286512" y="3571876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429388" y="3929066"/>
            <a:ext cx="2286016" cy="642942"/>
          </a:xfrm>
          <a:prstGeom prst="wedgeRoundRectCallout">
            <a:avLst>
              <a:gd name="adj1" fmla="val -23356"/>
              <a:gd name="adj2" fmla="val -12081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1919F3"/>
                </a:solidFill>
              </a:rPr>
              <a:t>МБУДО ДЮСШ</a:t>
            </a:r>
          </a:p>
          <a:p>
            <a:pPr algn="ctr">
              <a:defRPr/>
            </a:pPr>
            <a:r>
              <a:rPr lang="ru-RU" sz="1400" b="1" spc="50" dirty="0" err="1">
                <a:ln w="11430"/>
                <a:solidFill>
                  <a:srgbClr val="1919F3"/>
                </a:solidFill>
              </a:rPr>
              <a:t>Брюховецкого</a:t>
            </a:r>
            <a:r>
              <a:rPr lang="ru-RU" sz="1400" b="1" spc="50" dirty="0">
                <a:ln w="11430"/>
                <a:solidFill>
                  <a:srgbClr val="1919F3"/>
                </a:solidFill>
              </a:rPr>
              <a:t> район</a:t>
            </a:r>
            <a:r>
              <a:rPr lang="ru-RU" sz="1400" b="1" spc="50" dirty="0">
                <a:ln w="11430"/>
                <a:solidFill>
                  <a:srgbClr val="1919F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28" name="Двойная волна 27">
            <a:hlinkClick r:id="rId6"/>
          </p:cNvPr>
          <p:cNvSpPr/>
          <p:nvPr/>
        </p:nvSpPr>
        <p:spPr>
          <a:xfrm>
            <a:off x="4572000" y="4714884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143504" y="4500570"/>
            <a:ext cx="2000264" cy="785818"/>
          </a:xfrm>
          <a:prstGeom prst="wedgeRoundRectCallout">
            <a:avLst>
              <a:gd name="adj1" fmla="val -87245"/>
              <a:gd name="adj2" fmla="val 25693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МБУДО ДЮСШ «Виктория»</a:t>
            </a:r>
          </a:p>
          <a:p>
            <a:pPr algn="ctr">
              <a:defRPr/>
            </a:pPr>
            <a:r>
              <a:rPr lang="ru-RU" sz="12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Калининского района</a:t>
            </a:r>
          </a:p>
        </p:txBody>
      </p:sp>
      <p:sp>
        <p:nvSpPr>
          <p:cNvPr id="20" name="Овал 19"/>
          <p:cNvSpPr/>
          <p:nvPr/>
        </p:nvSpPr>
        <p:spPr>
          <a:xfrm>
            <a:off x="2857500" y="14287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786188" y="22860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71813" y="32146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43438" y="20002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928926" y="928670"/>
            <a:ext cx="1285884" cy="357190"/>
          </a:xfrm>
          <a:prstGeom prst="wedgeRoundRectCallout">
            <a:avLst>
              <a:gd name="adj1" fmla="val -35341"/>
              <a:gd name="adj2" fmla="val 91877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№25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4714876" y="1500174"/>
            <a:ext cx="1285884" cy="357190"/>
          </a:xfrm>
          <a:prstGeom prst="wedgeRoundRectCallout">
            <a:avLst>
              <a:gd name="adj1" fmla="val -35341"/>
              <a:gd name="adj2" fmla="val 91877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№4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000496" y="2714620"/>
            <a:ext cx="1785950" cy="357190"/>
          </a:xfrm>
          <a:prstGeom prst="wedgeRoundRectCallout">
            <a:avLst>
              <a:gd name="adj1" fmla="val -47336"/>
              <a:gd name="adj2" fmla="val -93182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ООШ №17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643174" y="3714752"/>
            <a:ext cx="1714512" cy="500066"/>
          </a:xfrm>
          <a:prstGeom prst="wedgeRoundRectCallout">
            <a:avLst>
              <a:gd name="adj1" fmla="val -25129"/>
              <a:gd name="adj2" fmla="val -111688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НУДО «Детский казачий центр»</a:t>
            </a:r>
          </a:p>
        </p:txBody>
      </p:sp>
      <p:cxnSp>
        <p:nvCxnSpPr>
          <p:cNvPr id="39" name="Прямая со стрелкой 38"/>
          <p:cNvCxnSpPr>
            <a:stCxn id="13" idx="3"/>
            <a:endCxn id="22" idx="0"/>
          </p:cNvCxnSpPr>
          <p:nvPr/>
        </p:nvCxnSpPr>
        <p:spPr>
          <a:xfrm rot="16200000" flipH="1">
            <a:off x="2481442" y="2481450"/>
            <a:ext cx="1000134" cy="466337"/>
          </a:xfrm>
          <a:prstGeom prst="straightConnector1">
            <a:avLst/>
          </a:prstGeom>
          <a:ln>
            <a:solidFill>
              <a:srgbClr val="1919F3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0" idx="2"/>
          </p:cNvCxnSpPr>
          <p:nvPr/>
        </p:nvCxnSpPr>
        <p:spPr>
          <a:xfrm rot="5400000" flipH="1" flipV="1">
            <a:off x="2500298" y="1571612"/>
            <a:ext cx="357190" cy="357190"/>
          </a:xfrm>
          <a:prstGeom prst="straightConnector1">
            <a:avLst/>
          </a:prstGeom>
          <a:ln>
            <a:solidFill>
              <a:srgbClr val="1919F3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4"/>
          </p:cNvCxnSpPr>
          <p:nvPr/>
        </p:nvCxnSpPr>
        <p:spPr>
          <a:xfrm>
            <a:off x="2857487" y="1905496"/>
            <a:ext cx="928695" cy="451934"/>
          </a:xfrm>
          <a:prstGeom prst="straightConnector1">
            <a:avLst/>
          </a:prstGeom>
          <a:ln>
            <a:solidFill>
              <a:srgbClr val="1919F3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928926" y="1857364"/>
            <a:ext cx="1714512" cy="214314"/>
          </a:xfrm>
          <a:prstGeom prst="straightConnector1">
            <a:avLst/>
          </a:prstGeom>
          <a:ln>
            <a:solidFill>
              <a:srgbClr val="1919F3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9" idx="4"/>
            <a:endCxn id="17" idx="1"/>
          </p:cNvCxnSpPr>
          <p:nvPr/>
        </p:nvCxnSpPr>
        <p:spPr>
          <a:xfrm rot="5400000" flipH="1" flipV="1">
            <a:off x="5091906" y="-902493"/>
            <a:ext cx="363537" cy="4311650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5000625" y="1214438"/>
            <a:ext cx="2428875" cy="928687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2643188" y="1143000"/>
            <a:ext cx="4714875" cy="714375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2" idx="7"/>
          </p:cNvCxnSpPr>
          <p:nvPr/>
        </p:nvCxnSpPr>
        <p:spPr>
          <a:xfrm rot="10800000" flipV="1">
            <a:off x="3316288" y="1285875"/>
            <a:ext cx="4184650" cy="1970088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1" idx="6"/>
          </p:cNvCxnSpPr>
          <p:nvPr/>
        </p:nvCxnSpPr>
        <p:spPr>
          <a:xfrm flipV="1">
            <a:off x="4071938" y="1143000"/>
            <a:ext cx="3357562" cy="1285875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3" idx="5"/>
          </p:cNvCxnSpPr>
          <p:nvPr/>
        </p:nvCxnSpPr>
        <p:spPr>
          <a:xfrm rot="16200000" flipV="1">
            <a:off x="4852194" y="2280444"/>
            <a:ext cx="1470025" cy="1398587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6" idx="1"/>
            <a:endCxn id="21" idx="5"/>
          </p:cNvCxnSpPr>
          <p:nvPr/>
        </p:nvCxnSpPr>
        <p:spPr>
          <a:xfrm rot="10800000">
            <a:off x="4030092" y="2529903"/>
            <a:ext cx="2256421" cy="1184848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22" idx="6"/>
          </p:cNvCxnSpPr>
          <p:nvPr/>
        </p:nvCxnSpPr>
        <p:spPr>
          <a:xfrm rot="10800000">
            <a:off x="3357564" y="3357564"/>
            <a:ext cx="3000367" cy="500061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6" idx="0"/>
            <a:endCxn id="20" idx="6"/>
          </p:cNvCxnSpPr>
          <p:nvPr/>
        </p:nvCxnSpPr>
        <p:spPr>
          <a:xfrm rot="5400000" flipH="1">
            <a:off x="3812982" y="901893"/>
            <a:ext cx="2018110" cy="3357574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>
            <a:off x="2714625" y="2071688"/>
            <a:ext cx="3500438" cy="1643062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V="1">
            <a:off x="3250398" y="3464719"/>
            <a:ext cx="1428760" cy="1357321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6200000" flipV="1">
            <a:off x="3107521" y="3107529"/>
            <a:ext cx="2286016" cy="928694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16200000" flipV="1">
            <a:off x="2285997" y="2357443"/>
            <a:ext cx="2643196" cy="2071686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 flipH="1" flipV="1">
            <a:off x="3464713" y="3393281"/>
            <a:ext cx="2643204" cy="2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V="1">
            <a:off x="2035951" y="2178835"/>
            <a:ext cx="3429024" cy="1643074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2" name="Рисунок 51" descr="karta-anapy.jpg.722f6d6d67eb5b8e162a67ff720b82d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477175">
            <a:off x="1461950" y="5094747"/>
            <a:ext cx="2237620" cy="1911753"/>
          </a:xfrm>
          <a:prstGeom prst="rect">
            <a:avLst/>
          </a:prstGeom>
        </p:spPr>
      </p:pic>
      <p:cxnSp>
        <p:nvCxnSpPr>
          <p:cNvPr id="67" name="Прямая со стрелкой 66"/>
          <p:cNvCxnSpPr/>
          <p:nvPr/>
        </p:nvCxnSpPr>
        <p:spPr>
          <a:xfrm rot="16200000" flipV="1">
            <a:off x="715142" y="3715546"/>
            <a:ext cx="3928296" cy="356396"/>
          </a:xfrm>
          <a:prstGeom prst="straightConnector1">
            <a:avLst/>
          </a:prstGeom>
          <a:ln w="38100">
            <a:solidFill>
              <a:srgbClr val="1919F3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Двойная волна 71">
            <a:hlinkClick r:id="rId6"/>
          </p:cNvPr>
          <p:cNvSpPr/>
          <p:nvPr/>
        </p:nvSpPr>
        <p:spPr>
          <a:xfrm>
            <a:off x="2571736" y="5929330"/>
            <a:ext cx="428625" cy="285750"/>
          </a:xfrm>
          <a:prstGeom prst="doubleWav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кругленная прямоугольная выноска 77"/>
          <p:cNvSpPr/>
          <p:nvPr/>
        </p:nvSpPr>
        <p:spPr>
          <a:xfrm>
            <a:off x="3500430" y="5500702"/>
            <a:ext cx="1785950" cy="1071570"/>
          </a:xfrm>
          <a:prstGeom prst="wedgeRoundRectCallout">
            <a:avLst>
              <a:gd name="adj1" fmla="val -87245"/>
              <a:gd name="adj2" fmla="val 25693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№16 «Пчелка»</a:t>
            </a:r>
          </a:p>
          <a:p>
            <a:pPr algn="ctr">
              <a:defRPr/>
            </a:pPr>
            <a:r>
              <a:rPr lang="ru-RU" sz="1600" spc="5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город-курорт Анапа</a:t>
            </a:r>
            <a:endParaRPr lang="ru-RU" sz="1200" spc="50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ая прямоугольная выноска 78"/>
          <p:cNvSpPr/>
          <p:nvPr/>
        </p:nvSpPr>
        <p:spPr>
          <a:xfrm>
            <a:off x="500034" y="1928802"/>
            <a:ext cx="1857388" cy="500066"/>
          </a:xfrm>
          <a:prstGeom prst="wedgeRoundRectCallout">
            <a:avLst>
              <a:gd name="adj1" fmla="val 66959"/>
              <a:gd name="adj2" fmla="val -74297"/>
              <a:gd name="adj3" fmla="val 16667"/>
            </a:avLst>
          </a:prstGeom>
          <a:solidFill>
            <a:srgbClr val="92D050">
              <a:alpha val="5000"/>
            </a:srgb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ФОК и спорта </a:t>
            </a:r>
            <a:endParaRPr lang="ru-RU" sz="14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88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428482">
            <a:off x="669968" y="4268211"/>
            <a:ext cx="1690753" cy="2460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37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21384361">
            <a:off x="78793" y="1683239"/>
            <a:ext cx="1817546" cy="2570947"/>
          </a:xfrm>
        </p:spPr>
      </p:pic>
      <p:pic>
        <p:nvPicPr>
          <p:cNvPr id="8" name="Рисунок 7" descr="img3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201593">
            <a:off x="4756876" y="1165026"/>
            <a:ext cx="2003342" cy="2833759"/>
          </a:xfrm>
          <a:prstGeom prst="rect">
            <a:avLst/>
          </a:prstGeom>
        </p:spPr>
      </p:pic>
      <p:pic>
        <p:nvPicPr>
          <p:cNvPr id="5" name="Рисунок 4" descr="img37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641732">
            <a:off x="4636723" y="3572667"/>
            <a:ext cx="1966064" cy="283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4221088"/>
            <a:ext cx="1719349" cy="2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11247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 статей, методических разработок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:\Documents and Settings\Admin\Мои документы\Мои рисунки\img389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1643050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Documents and Settings\Admin\Мои документы\Мои рисунки\img390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200000">
            <a:off x="6607967" y="1821661"/>
            <a:ext cx="2286016" cy="250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378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639850">
            <a:off x="6623561" y="3525502"/>
            <a:ext cx="2092996" cy="2911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857232"/>
            <a:ext cx="4214810" cy="235745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психолого-педагогические условия создания интегрированного развивающего пространства ДОУ и ДЮСШ, позволяющего эффективно развивать физические качества детей и взрослых, формировать осознанное ценностное отношения к ЗОЖ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857232"/>
            <a:ext cx="4357718" cy="23574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модель   развития физической культуры и формирования основ ЗОЖ  у воспитанников и родителей в условиях сетевого взаимодействия ДОУ и ДЮСШ и других сетевых партнёров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429000"/>
            <a:ext cx="4071966" cy="3000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 исследования развития физических качеств и формирования основ ЗОЖ у детей и их родителей, подобрать диагностический инструментарий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3500438"/>
            <a:ext cx="4429156" cy="29289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диагностические исследования развития физических качеств, формирования основ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ЗОЖ у детей и  родителей, доказывающие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опровергающие эффективность  разработанной модели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388030" y="326326"/>
            <a:ext cx="1872208" cy="2648268"/>
          </a:xfrm>
        </p:spPr>
      </p:pic>
      <p:pic>
        <p:nvPicPr>
          <p:cNvPr id="5" name="Рисунок 4" descr="img3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570169" y="1072849"/>
            <a:ext cx="1717118" cy="2428891"/>
          </a:xfrm>
          <a:prstGeom prst="rect">
            <a:avLst/>
          </a:prstGeom>
        </p:spPr>
      </p:pic>
      <p:pic>
        <p:nvPicPr>
          <p:cNvPr id="6" name="Рисунок 5" descr="img3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480931" y="1805061"/>
            <a:ext cx="1824221" cy="2786083"/>
          </a:xfrm>
          <a:prstGeom prst="rect">
            <a:avLst/>
          </a:prstGeom>
        </p:spPr>
      </p:pic>
      <p:pic>
        <p:nvPicPr>
          <p:cNvPr id="8" name="Рисунок 7" descr="img3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39620" y="2825570"/>
            <a:ext cx="2121124" cy="3000364"/>
          </a:xfrm>
          <a:prstGeom prst="rect">
            <a:avLst/>
          </a:prstGeom>
        </p:spPr>
      </p:pic>
      <p:pic>
        <p:nvPicPr>
          <p:cNvPr id="9" name="Рисунок 8" descr="img33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428992" y="642918"/>
            <a:ext cx="2070023" cy="2952328"/>
          </a:xfrm>
          <a:prstGeom prst="rect">
            <a:avLst/>
          </a:prstGeom>
        </p:spPr>
      </p:pic>
      <p:pic>
        <p:nvPicPr>
          <p:cNvPr id="12" name="Рисунок 11" descr="сканирование003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901255" y="571480"/>
            <a:ext cx="2006844" cy="2500330"/>
          </a:xfrm>
          <a:prstGeom prst="rect">
            <a:avLst/>
          </a:prstGeom>
        </p:spPr>
      </p:pic>
      <p:pic>
        <p:nvPicPr>
          <p:cNvPr id="16" name="Рисунок 15" descr="nauch_cert - копия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143240" y="2214554"/>
            <a:ext cx="2643206" cy="1865856"/>
          </a:xfrm>
          <a:prstGeom prst="rect">
            <a:avLst/>
          </a:prstGeom>
        </p:spPr>
      </p:pic>
      <p:pic>
        <p:nvPicPr>
          <p:cNvPr id="17" name="Рисунок 16" descr="nauch_cert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214810" y="3071810"/>
            <a:ext cx="2500329" cy="17649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260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мероприятиях разного уровня: семинары, конференции, мастер-классы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Мастер-клас Старовеличковская.jpg"/>
          <p:cNvPicPr>
            <a:picLocks noChangeAspect="1"/>
          </p:cNvPicPr>
          <p:nvPr/>
        </p:nvPicPr>
        <p:blipFill>
          <a:blip r:embed="rId10" cstate="print"/>
          <a:srcRect l="3125" t="3772" b="2697"/>
          <a:stretch>
            <a:fillRect/>
          </a:stretch>
        </p:blipFill>
        <p:spPr>
          <a:xfrm>
            <a:off x="214282" y="4357694"/>
            <a:ext cx="2786082" cy="1857020"/>
          </a:xfrm>
          <a:prstGeom prst="rect">
            <a:avLst/>
          </a:prstGeom>
        </p:spPr>
      </p:pic>
      <p:pic>
        <p:nvPicPr>
          <p:cNvPr id="14" name="Рисунок 13" descr="img34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16200000">
            <a:off x="818478" y="5003094"/>
            <a:ext cx="1536462" cy="2173350"/>
          </a:xfrm>
          <a:prstGeom prst="rect">
            <a:avLst/>
          </a:prstGeom>
        </p:spPr>
      </p:pic>
      <p:pic>
        <p:nvPicPr>
          <p:cNvPr id="19" name="Рисунок 18" descr="Мастер-класс Брюховецкая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7059692" y="1571612"/>
            <a:ext cx="2084308" cy="2643206"/>
          </a:xfrm>
          <a:prstGeom prst="rect">
            <a:avLst/>
          </a:prstGeom>
        </p:spPr>
      </p:pic>
      <p:pic>
        <p:nvPicPr>
          <p:cNvPr id="20" name="Рисунок 19" descr="выступление Краснодар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7072330" y="2643182"/>
            <a:ext cx="1857388" cy="2636293"/>
          </a:xfrm>
          <a:prstGeom prst="rect">
            <a:avLst/>
          </a:prstGeom>
        </p:spPr>
      </p:pic>
      <p:pic>
        <p:nvPicPr>
          <p:cNvPr id="21" name="Рисунок 20" descr="Мастер-класс Приморско-Ахтарск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7429488" y="3643314"/>
            <a:ext cx="1714512" cy="2449303"/>
          </a:xfrm>
          <a:prstGeom prst="rect">
            <a:avLst/>
          </a:prstGeom>
        </p:spPr>
      </p:pic>
      <p:pic>
        <p:nvPicPr>
          <p:cNvPr id="13" name="Рисунок 12" descr="img337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7715272" y="4816961"/>
            <a:ext cx="1428728" cy="2041039"/>
          </a:xfrm>
          <a:prstGeom prst="rect">
            <a:avLst/>
          </a:prstGeom>
        </p:spPr>
      </p:pic>
      <p:pic>
        <p:nvPicPr>
          <p:cNvPr id="22" name="Рисунок 21" descr="Мастер-класс п.Октябрский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3143240" y="4071942"/>
            <a:ext cx="2500330" cy="1739360"/>
          </a:xfrm>
          <a:prstGeom prst="rect">
            <a:avLst/>
          </a:prstGeom>
        </p:spPr>
      </p:pic>
      <p:pic>
        <p:nvPicPr>
          <p:cNvPr id="23" name="Рисунок 22" descr="Мастер-класс Краснодар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>
          <a:xfrm>
            <a:off x="3929058" y="4913778"/>
            <a:ext cx="2786082" cy="1849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8498" y="270892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2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4805" y="188640"/>
            <a:ext cx="8964488" cy="57606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и оценка инновации </a:t>
            </a:r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</a:t>
            </a:r>
            <a:endParaRPr lang="ru-RU" sz="3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56" y="1830693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444465"/>
              </p:ext>
            </p:extLst>
          </p:nvPr>
        </p:nvGraphicFramePr>
        <p:xfrm>
          <a:off x="107502" y="764704"/>
          <a:ext cx="9036497" cy="5840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5672"/>
                <a:gridCol w="2857520"/>
                <a:gridCol w="3643305"/>
              </a:tblGrid>
              <a:tr h="4995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Диагностические методики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361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воспитанников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физические показатели: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гибкость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скоростные качества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выносливость 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скоростно-силовые качества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физической подготовленности.</a:t>
                      </a:r>
                    </a:p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Т.А.Тарасова.   Контроль физического состояния детей дошкольного и младшего школьного возраста.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5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познавательных интересов ЗОЖ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Направленность личности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«Что вы знаете о своем здоровье» Е.А.Тарасова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ЗОЖ, к занятию  спортом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измерения мотивации достижения А.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Мехрабиана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М.Ш.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Магомед-Эминова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91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 о жизненных ценностях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ценностных ориентации М.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Рокича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«Отношение к здоровью»  (Р. А. Березовская), Тест «Индекс отношения к здоровью»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Дерябо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С., Ясин В.).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94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Состояние здоровья, пропуски по болезни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Индекс здоровья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Методологический расчет  посещаемости,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детодни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97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409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 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5564133"/>
              </p:ext>
            </p:extLst>
          </p:nvPr>
        </p:nvGraphicFramePr>
        <p:xfrm>
          <a:off x="0" y="785794"/>
          <a:ext cx="9144000" cy="3950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2875935"/>
                <a:gridCol w="3982065"/>
              </a:tblGrid>
              <a:tr h="463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Диагностические методики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37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подготовленность 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гибкость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скоростные качества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координационные способности (ловкость)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выносливость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скоростно-силовые качества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 «Проверь свой уровень физической активности» (основы ЗОЖ и профилактика вредных привычек) методическое пособие, авторский коллектив. Новосибирск изд. ГЦРО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мотивации на достижение результатов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к ЗОЖ, к занятию  спортом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Адаптированный вариант анкетирования Петренко В.П., 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Давыденко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Д.Н.</a:t>
                      </a:r>
                    </a:p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Тест-опросник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измерения мотивации достижения А.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Мехрабиана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М.Ш.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Магомед-Эминова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44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о жизненных ценностях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 ценностных ориентации М.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Рокича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«Отношение к здоровью»  (Р. А. Березовская)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4845272"/>
            <a:ext cx="3059832" cy="190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1959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6000062" y="4778395"/>
            <a:ext cx="2964426" cy="19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11708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75856" y="4817676"/>
            <a:ext cx="2558213" cy="193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72579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81865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(определенная устойчивость положительных результатов)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6170541"/>
              </p:ext>
            </p:extLst>
          </p:nvPr>
        </p:nvGraphicFramePr>
        <p:xfrm>
          <a:off x="0" y="1285860"/>
          <a:ext cx="9002178" cy="332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340840"/>
                <a:gridCol w="638214"/>
                <a:gridCol w="638214"/>
                <a:gridCol w="709126"/>
                <a:gridCol w="638214"/>
                <a:gridCol w="709126"/>
                <a:gridCol w="780041"/>
                <a:gridCol w="780041"/>
                <a:gridCol w="780041"/>
                <a:gridCol w="780041"/>
              </a:tblGrid>
              <a:tr h="47510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8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7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подготовленность воспитанников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познавательных интересов к ЗОЖ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мотивации на достижение результатов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культурно-гигиенических навыков и основ здорового образа жизни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7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Представление о жизненных ценностях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92867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и ДЮСШ</a:t>
            </a:r>
          </a:p>
        </p:txBody>
      </p:sp>
      <p:pic>
        <p:nvPicPr>
          <p:cNvPr id="10" name="Рисунок 9" descr="IMG_41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9512" y="4682373"/>
            <a:ext cx="3392356" cy="217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414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4876" y="4699817"/>
            <a:ext cx="3643338" cy="214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88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2861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заболеваемости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ДЮСШ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7-10 лет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детоднях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128384749"/>
              </p:ext>
            </p:extLst>
          </p:nvPr>
        </p:nvGraphicFramePr>
        <p:xfrm>
          <a:off x="1071538" y="1142984"/>
          <a:ext cx="7426452" cy="222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5714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заболеваемости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детоднях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одного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147740587"/>
              </p:ext>
            </p:extLst>
          </p:nvPr>
        </p:nvGraphicFramePr>
        <p:xfrm>
          <a:off x="1071538" y="3977680"/>
          <a:ext cx="74888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7509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8"/>
            <a:ext cx="9125154" cy="8217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инновации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858606"/>
              </p:ext>
            </p:extLst>
          </p:nvPr>
        </p:nvGraphicFramePr>
        <p:xfrm>
          <a:off x="0" y="1714488"/>
          <a:ext cx="9001157" cy="2618394"/>
        </p:xfrm>
        <a:graphic>
          <a:graphicData uri="http://schemas.openxmlformats.org/drawingml/2006/table">
            <a:tbl>
              <a:tblPr firstRow="1" firstCol="1" bandRow="1"/>
              <a:tblGrid>
                <a:gridCol w="243274"/>
                <a:gridCol w="2683930"/>
                <a:gridCol w="721913"/>
                <a:gridCol w="648732"/>
                <a:gridCol w="729824"/>
                <a:gridCol w="729824"/>
                <a:gridCol w="648732"/>
                <a:gridCol w="648732"/>
                <a:gridCol w="648732"/>
                <a:gridCol w="648732"/>
                <a:gridCol w="648732"/>
              </a:tblGrid>
              <a:tr h="3213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активность (участие в мероприятиях)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 мотивации на достижение результатов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 жизненных ценностях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8367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ДОУ и ДЮСШ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4655582"/>
            <a:ext cx="2982727" cy="2013778"/>
          </a:xfrm>
          <a:prstGeom prst="rect">
            <a:avLst/>
          </a:prstGeom>
        </p:spPr>
      </p:pic>
      <p:pic>
        <p:nvPicPr>
          <p:cNvPr id="7" name="Содержимое 5" descr="E:\Неделя здоровья фото 2012\DSC0526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4676615"/>
            <a:ext cx="2705905" cy="201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43636" y="4643446"/>
            <a:ext cx="2845765" cy="19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2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60" y="400110"/>
            <a:ext cx="4009564" cy="5814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разработанная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интегрированного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на основе сетевого взаимодействия 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и ДЮСШ способствующая развитию физической культуры и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основ ЗОЖ у детей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11024" y="548680"/>
            <a:ext cx="5016258" cy="6236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9320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435" y="0"/>
            <a:ext cx="8532440" cy="6429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553832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86" y="642918"/>
            <a:ext cx="8255716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внедрена модель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ЗОЖ у воспитанников и родителей в условиях сетевого взаимодействия ДОУ и ДЮСШ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способствовала созданию интегрированного развивающего пространства в условиях сетевого сообщества для: 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143116"/>
            <a:ext cx="8101417" cy="4143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спортивно-оздоровительного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кружка для детей и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художественной гимнастике,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спортивному туризму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ДОУ и акробатике (прыжки на батуте) и художественной гимнастике на базе ДЮСШ;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занятий по физической культуре для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(фитнес, занятия на тренажерах, разучивание музыкально-ритмических композиции и др.);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деятельности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основанной на интерактивных формах и направлениях по формированию единого ценностного пространства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семьи, ДО, ДЮСШ (праздники, соревнования, походы, конкурсы);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научно-практической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(проектная, исследовательская);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функционирования клуба «Здоровая семья»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(теоретические и практические занятия для популяризации и распространения передового опыта по физической культуре, методов и технологий оздоровления).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3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Words>1131</Words>
  <Application>Microsoft Office PowerPoint</Application>
  <PresentationFormat>Экран (4:3)</PresentationFormat>
  <Paragraphs>325</Paragraphs>
  <Slides>21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Основные задачи реализации проекта</vt:lpstr>
      <vt:lpstr>Измерения и оценка инновации у воспитанников</vt:lpstr>
      <vt:lpstr>Измерение и оценка качества инновации у взрослых  </vt:lpstr>
      <vt:lpstr>Результативность (определенная устойчивость положительных результатов)</vt:lpstr>
      <vt:lpstr>Измерение и оценка качества инновации</vt:lpstr>
      <vt:lpstr>Измерение и оценка качества инновации</vt:lpstr>
      <vt:lpstr>Слайд 8</vt:lpstr>
      <vt:lpstr>Продукты инновационной деятельности</vt:lpstr>
      <vt:lpstr>Слайд 10</vt:lpstr>
      <vt:lpstr>Результаты инновационной деятельности</vt:lpstr>
      <vt:lpstr>Продукты инновационной деятельности</vt:lpstr>
      <vt:lpstr>Продукты инновационной деятельности</vt:lpstr>
      <vt:lpstr>Продукты инновационной деятельности</vt:lpstr>
      <vt:lpstr>Слайд 15</vt:lpstr>
      <vt:lpstr>Организация сетевого взаимодействия за отчетный период</vt:lpstr>
      <vt:lpstr>Слайд 17</vt:lpstr>
      <vt:lpstr>Слайд 18</vt:lpstr>
      <vt:lpstr>Апробация и диссеминация результатов деятельности КИП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Katya</cp:lastModifiedBy>
  <cp:revision>600</cp:revision>
  <cp:lastPrinted>2014-12-08T11:49:37Z</cp:lastPrinted>
  <dcterms:created xsi:type="dcterms:W3CDTF">2014-11-13T11:50:42Z</dcterms:created>
  <dcterms:modified xsi:type="dcterms:W3CDTF">2018-02-05T09:16:44Z</dcterms:modified>
</cp:coreProperties>
</file>