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6" r:id="rId16"/>
    <p:sldId id="277" r:id="rId17"/>
    <p:sldId id="279" r:id="rId18"/>
    <p:sldId id="278" r:id="rId19"/>
    <p:sldId id="274" r:id="rId20"/>
    <p:sldId id="275" r:id="rId21"/>
    <p:sldId id="261" r:id="rId22"/>
    <p:sldId id="262" r:id="rId23"/>
    <p:sldId id="26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7B1"/>
    <a:srgbClr val="4B34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6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hool-23\Desktop\&#1048;&#1053;&#1054;&#1042;&#1040;&#1062;&#1048;&#1054;&#1053;&#1053;&#1040;&#1071;%20%20&#1076;&#1077;&#1103;&#1090;\&#1051;&#1080;&#1089;&#1090;%20Microsoft%20Office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hool-23\Desktop\&#1048;&#1053;&#1054;&#1042;&#1040;&#1062;&#1048;&#1054;&#1053;&#1053;&#1040;&#1071;%20%20&#1076;&#1077;&#1103;&#1090;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182852143482065E-2"/>
          <c:y val="0.16239610673665791"/>
          <c:w val="0.59448512685914257"/>
          <c:h val="0.689216608340624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Лист1!$F$6</c:f>
              <c:strCache>
                <c:ptCount val="1"/>
                <c:pt idx="0">
                  <c:v>Кол-во участников </c:v>
                </c:pt>
              </c:strCache>
            </c:strRef>
          </c:tx>
          <c:invertIfNegative val="0"/>
          <c:cat>
            <c:numRef>
              <c:f>Лист1!$G$5:$H$5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Лист1!$G$6:$H$6</c:f>
              <c:numCache>
                <c:formatCode>General</c:formatCode>
                <c:ptCount val="2"/>
                <c:pt idx="0">
                  <c:v>72</c:v>
                </c:pt>
                <c:pt idx="1">
                  <c:v>168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24976768"/>
        <c:axId val="70289664"/>
        <c:axId val="0"/>
      </c:bar3DChart>
      <c:catAx>
        <c:axId val="24976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0289664"/>
        <c:crosses val="autoZero"/>
        <c:auto val="1"/>
        <c:lblAlgn val="ctr"/>
        <c:lblOffset val="100"/>
        <c:noMultiLvlLbl val="0"/>
      </c:catAx>
      <c:valAx>
        <c:axId val="70289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9767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13473315835522"/>
          <c:y val="3.7511665208515614E-2"/>
          <c:w val="0.77727690288713902"/>
          <c:h val="0.44587306794983989"/>
        </c:manualLayout>
      </c:layout>
      <c:bar3DChart>
        <c:barDir val="col"/>
        <c:grouping val="clustered"/>
        <c:varyColors val="0"/>
        <c:ser>
          <c:idx val="0"/>
          <c:order val="0"/>
          <c:tx>
            <c:v>2018</c:v>
          </c:tx>
          <c:invertIfNegative val="0"/>
          <c:cat>
            <c:strRef>
              <c:f>Лист1!$F$6:$F$11</c:f>
              <c:strCache>
                <c:ptCount val="6"/>
                <c:pt idx="0">
                  <c:v>Победителей  м.у </c:v>
                </c:pt>
                <c:pt idx="1">
                  <c:v>Призеров м. у.</c:v>
                </c:pt>
                <c:pt idx="2">
                  <c:v>Победители р.у.</c:v>
                </c:pt>
                <c:pt idx="3">
                  <c:v>Призеры р.у.  </c:v>
                </c:pt>
                <c:pt idx="4">
                  <c:v>Первенство ЮФ</c:v>
                </c:pt>
                <c:pt idx="5">
                  <c:v>Призеры первенство России </c:v>
                </c:pt>
              </c:strCache>
            </c:strRef>
          </c:cat>
          <c:val>
            <c:numRef>
              <c:f>Лист1!$G$6:$G$11</c:f>
              <c:numCache>
                <c:formatCode>General</c:formatCode>
                <c:ptCount val="6"/>
                <c:pt idx="0">
                  <c:v>10</c:v>
                </c:pt>
                <c:pt idx="1">
                  <c:v>27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</c:ser>
        <c:ser>
          <c:idx val="1"/>
          <c:order val="1"/>
          <c:tx>
            <c:v>2019</c:v>
          </c:tx>
          <c:invertIfNegative val="0"/>
          <c:cat>
            <c:strRef>
              <c:f>Лист1!$F$6:$F$11</c:f>
              <c:strCache>
                <c:ptCount val="6"/>
                <c:pt idx="0">
                  <c:v>Победителей  м.у </c:v>
                </c:pt>
                <c:pt idx="1">
                  <c:v>Призеров м. у.</c:v>
                </c:pt>
                <c:pt idx="2">
                  <c:v>Победители р.у.</c:v>
                </c:pt>
                <c:pt idx="3">
                  <c:v>Призеры р.у.  </c:v>
                </c:pt>
                <c:pt idx="4">
                  <c:v>Первенство ЮФ</c:v>
                </c:pt>
                <c:pt idx="5">
                  <c:v>Призеры первенство России </c:v>
                </c:pt>
              </c:strCache>
            </c:strRef>
          </c:cat>
          <c:val>
            <c:numRef>
              <c:f>Лист1!$H$6:$H$11</c:f>
              <c:numCache>
                <c:formatCode>General</c:formatCode>
                <c:ptCount val="6"/>
                <c:pt idx="0">
                  <c:v>3</c:v>
                </c:pt>
                <c:pt idx="1">
                  <c:v>21</c:v>
                </c:pt>
                <c:pt idx="2">
                  <c:v>7</c:v>
                </c:pt>
                <c:pt idx="3">
                  <c:v>10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0682624"/>
        <c:axId val="20684160"/>
        <c:axId val="0"/>
      </c:bar3DChart>
      <c:catAx>
        <c:axId val="20682624"/>
        <c:scaling>
          <c:orientation val="minMax"/>
        </c:scaling>
        <c:delete val="0"/>
        <c:axPos val="b"/>
        <c:majorTickMark val="out"/>
        <c:minorTickMark val="none"/>
        <c:tickLblPos val="nextTo"/>
        <c:crossAx val="20684160"/>
        <c:crosses val="autoZero"/>
        <c:auto val="1"/>
        <c:lblAlgn val="ctr"/>
        <c:lblOffset val="100"/>
        <c:noMultiLvlLbl val="0"/>
      </c:catAx>
      <c:valAx>
        <c:axId val="20684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682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1000"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9.wdp"/><Relationship Id="rId4" Type="http://schemas.openxmlformats.org/officeDocument/2006/relationships/image" Target="../media/image35.jpe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microsoft.com/office/2007/relationships/hdphoto" Target="../media/hdphoto15.wdp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общеобразовательное автономное учреждение основная общеобразовательная школа №23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имени Надежды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Шабатько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г.Новокубанска муниципального  образования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Новокубанский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 Краснодарского края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5736" y="1916832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Отчет о реализации проекта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краевой инновационной площадки за 2019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2708920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0F07B1"/>
                </a:solidFill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rgbClr val="0F07B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Муниципальная </a:t>
            </a:r>
            <a:r>
              <a:rPr lang="ru-RU" sz="2800" b="1" dirty="0" smtClean="0">
                <a:solidFill>
                  <a:srgbClr val="0F07B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школа-экспедиция</a:t>
            </a:r>
            <a:endParaRPr lang="ru-RU" sz="2800" dirty="0" smtClean="0">
              <a:solidFill>
                <a:srgbClr val="0F07B1"/>
              </a:solidFill>
            </a:endParaRPr>
          </a:p>
          <a:p>
            <a:pPr algn="ctr" eaLnBrk="0" hangingPunct="0"/>
            <a:r>
              <a:rPr lang="ru-RU" sz="2800" b="1" dirty="0" smtClean="0">
                <a:solidFill>
                  <a:srgbClr val="0F07B1"/>
                </a:solidFill>
                <a:latin typeface="Times New Roman" pitchFamily="18" charset="0"/>
                <a:cs typeface="Calibri" pitchFamily="34" charset="0"/>
              </a:rPr>
              <a:t>как инструмент формирования гражданской идентичности школьников</a:t>
            </a:r>
            <a:r>
              <a:rPr lang="ru-RU" sz="2800" b="1" dirty="0" smtClean="0">
                <a:solidFill>
                  <a:srgbClr val="0F07B1"/>
                </a:solidFill>
                <a:cs typeface="Times New Roman" pitchFamily="18" charset="0"/>
              </a:rPr>
              <a:t>»</a:t>
            </a:r>
            <a:endParaRPr lang="ru-RU" sz="2800" dirty="0">
              <a:solidFill>
                <a:srgbClr val="0F07B1"/>
              </a:solidFill>
            </a:endParaRPr>
          </a:p>
        </p:txBody>
      </p:sp>
      <p:pic>
        <p:nvPicPr>
          <p:cNvPr id="5" name="Picture 8" descr="http://school23.ucoz.com/_tbkp/doc/IMG_3972.jpg"/>
          <p:cNvPicPr>
            <a:picLocks noChangeAspect="1" noChangeArrowheads="1"/>
          </p:cNvPicPr>
          <p:nvPr/>
        </p:nvPicPr>
        <p:blipFill>
          <a:blip r:embed="rId2" cstate="print">
            <a:lum contrast="-30000"/>
          </a:blip>
          <a:srcRect/>
          <a:stretch>
            <a:fillRect/>
          </a:stretch>
        </p:blipFill>
        <p:spPr bwMode="auto">
          <a:xfrm>
            <a:off x="2915816" y="4077072"/>
            <a:ext cx="3419872" cy="215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491880" y="62373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г.Новокубанск 2019</a:t>
            </a:r>
            <a:endParaRPr lang="ru-RU" b="1" dirty="0">
              <a:solidFill>
                <a:srgbClr val="0F07B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Краевые соревнования по </a:t>
            </a:r>
            <a:r>
              <a:rPr lang="ru-RU" sz="32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рафтингу</a:t>
            </a: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«Новая волна» 18-19 мая 2019 года </a:t>
            </a:r>
            <a:r>
              <a:rPr lang="ru-RU" sz="32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ст.Каладжинская</a:t>
            </a: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р.Лаба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02763" y="2005753"/>
            <a:ext cx="4247982" cy="2016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место 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(юниорки)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6 - 6 золотых </a:t>
            </a:r>
          </a:p>
          <a:p>
            <a:pPr marL="0" indent="0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медалей 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chool-23\Desktop\конференция август 2019\фото\Screenshot_20190826-154432_Instagram.jpg"/>
          <p:cNvPicPr>
            <a:picLocks noChangeAspect="1" noChangeArrowheads="1"/>
          </p:cNvPicPr>
          <p:nvPr/>
        </p:nvPicPr>
        <p:blipFill rotWithShape="1">
          <a:blip r:embed="rId2" cstate="print"/>
          <a:srcRect t="21324" r="14357" b="35046"/>
          <a:stretch/>
        </p:blipFill>
        <p:spPr bwMode="auto">
          <a:xfrm>
            <a:off x="2339752" y="4581128"/>
            <a:ext cx="3960440" cy="208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school-23\Desktop\конференция август 2019\фото\Screenshot_20190826-154436_Instagr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19064"/>
          <a:stretch/>
        </p:blipFill>
        <p:spPr bwMode="auto">
          <a:xfrm>
            <a:off x="146891" y="2262063"/>
            <a:ext cx="2796258" cy="230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school-23\Desktop\конференция август 2019\фото\Screenshot_20190826-154440_Instagra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22862"/>
          <a:stretch/>
        </p:blipFill>
        <p:spPr bwMode="auto">
          <a:xfrm>
            <a:off x="5076056" y="1988840"/>
            <a:ext cx="3618828" cy="2954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6 мая 2019 г. г.Горячий ключ</a:t>
            </a:r>
            <a:b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Краевые финальные соревнования </a:t>
            </a:r>
            <a:b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ru-RU" sz="32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Всекубанской</a:t>
            </a: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спартакиады по спортивному туризму</a:t>
            </a:r>
            <a:endParaRPr lang="ru-RU" sz="3200" dirty="0"/>
          </a:p>
        </p:txBody>
      </p:sp>
      <p:pic>
        <p:nvPicPr>
          <p:cNvPr id="31746" name="Picture 2" descr="C:\Users\school-23\Desktop\конференция август 2019\фото\Screenshot_20190826-154657_Instagram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1873" r="-60"/>
          <a:stretch/>
        </p:blipFill>
        <p:spPr bwMode="auto">
          <a:xfrm>
            <a:off x="0" y="1916832"/>
            <a:ext cx="2593833" cy="229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school-23\Desktop\конференция август 2019\фото\Screenshot_20190826-154701_Instagram.jpg"/>
          <p:cNvPicPr>
            <a:picLocks noChangeAspect="1" noChangeArrowheads="1"/>
          </p:cNvPicPr>
          <p:nvPr/>
        </p:nvPicPr>
        <p:blipFill rotWithShape="1">
          <a:blip r:embed="rId3" cstate="print"/>
          <a:srcRect l="7037" t="26925" r="16533" b="10879"/>
          <a:stretch/>
        </p:blipFill>
        <p:spPr bwMode="auto">
          <a:xfrm>
            <a:off x="2123728" y="3573016"/>
            <a:ext cx="3518499" cy="288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school-23\Desktop\конференция август 2019\фото\Screenshot_20190826-154705_Instagram.jpg"/>
          <p:cNvPicPr>
            <a:picLocks noChangeAspect="1" noChangeArrowheads="1"/>
          </p:cNvPicPr>
          <p:nvPr/>
        </p:nvPicPr>
        <p:blipFill rotWithShape="1">
          <a:blip r:embed="rId4" cstate="print"/>
          <a:srcRect r="11287" b="25718"/>
          <a:stretch/>
        </p:blipFill>
        <p:spPr bwMode="auto">
          <a:xfrm>
            <a:off x="5796136" y="2327504"/>
            <a:ext cx="2930459" cy="2491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Велопикник</a:t>
            </a:r>
            <a: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г.Новокубанска -г.Армавира </a:t>
            </a:r>
            <a:b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расстояние более 25 км</a:t>
            </a:r>
            <a:endParaRPr lang="ru-RU" sz="2800" b="1" dirty="0">
              <a:solidFill>
                <a:srgbClr val="161D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chool-23\Desktop\конференция август 2019\фото\Screenshot_20190826-154256_Instagra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164841"/>
            <a:ext cx="2708218" cy="2693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221088"/>
            <a:ext cx="2516163" cy="252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school-23\Desktop\конференция август 2019\фото\Screenshot_20190826-154259_Insta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340768"/>
            <a:ext cx="5148064" cy="322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85010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Краевой поход  «Мой Кавказ»</a:t>
            </a:r>
            <a:endParaRPr lang="ru-RU" sz="3200" b="1" dirty="0">
              <a:solidFill>
                <a:srgbClr val="161D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school-23\Desktop\конференция август 2019\фото\Screenshot_20190826-154324_Instagra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2369164" cy="2409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school-23\Desktop\конференция август 2019\фото\Screenshot_20190826-154350_Instagr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23928" y="1196752"/>
            <a:ext cx="3566624" cy="357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school-23\Desktop\конференция август 2019\фото\Screenshot_20190826-154357_Instagram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8288"/>
          <a:stretch/>
        </p:blipFill>
        <p:spPr bwMode="auto">
          <a:xfrm>
            <a:off x="1187624" y="3429000"/>
            <a:ext cx="2607962" cy="2184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school-23\Desktop\конференция август 2019\фото\Screenshot_20190826-154407_Instagram (1)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" t="27247" r="-4179" b="11556"/>
          <a:stretch/>
        </p:blipFill>
        <p:spPr bwMode="auto">
          <a:xfrm>
            <a:off x="3707904" y="4725145"/>
            <a:ext cx="2956122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school-23\Desktop\конференция август 2019\фото\Screenshot_20190826-154411_Instagram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60232" y="4509120"/>
            <a:ext cx="1681787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104256" cy="28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2714346" cy="361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2520280" cy="336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85308" y="1700808"/>
            <a:ext cx="3258692" cy="255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123728" y="548680"/>
            <a:ext cx="7211144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Закладка посадочного материала </a:t>
            </a:r>
            <a:b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(хвойных растений)</a:t>
            </a:r>
            <a:r>
              <a:rPr lang="ru-RU" sz="3200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161D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4725144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solidFill>
                  <a:srgbClr val="161DAA"/>
                </a:solidFill>
              </a:rPr>
              <a:t>Туя шаровидная «Золотистая»</a:t>
            </a:r>
          </a:p>
          <a:p>
            <a:r>
              <a:rPr lang="ru-RU" sz="2000" b="1" dirty="0" smtClean="0">
                <a:solidFill>
                  <a:srgbClr val="161DAA"/>
                </a:solidFill>
              </a:rPr>
              <a:t>- Туя зеленая «</a:t>
            </a:r>
            <a:r>
              <a:rPr lang="ru-RU" sz="2000" b="1" dirty="0" err="1" smtClean="0">
                <a:solidFill>
                  <a:srgbClr val="161DAA"/>
                </a:solidFill>
              </a:rPr>
              <a:t>Колоновидная</a:t>
            </a:r>
            <a:r>
              <a:rPr lang="ru-RU" sz="2000" b="1" dirty="0" smtClean="0">
                <a:solidFill>
                  <a:srgbClr val="161DAA"/>
                </a:solidFill>
              </a:rPr>
              <a:t>»</a:t>
            </a:r>
            <a:endParaRPr lang="ru-RU" sz="2000" b="1" dirty="0">
              <a:solidFill>
                <a:srgbClr val="161DA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Эффективность работы реализации проекта</a:t>
            </a:r>
            <a:endParaRPr lang="ru-RU" b="1" dirty="0">
              <a:solidFill>
                <a:srgbClr val="0F0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75656" y="2564905"/>
          <a:ext cx="6096000" cy="739080"/>
        </p:xfrm>
        <a:graphic>
          <a:graphicData uri="http://schemas.openxmlformats.org/drawingml/2006/table">
            <a:tbl>
              <a:tblPr/>
              <a:tblGrid>
                <a:gridCol w="3165302"/>
                <a:gridCol w="1495761"/>
                <a:gridCol w="1434937"/>
              </a:tblGrid>
              <a:tr h="4190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cs typeface="Times New Roman"/>
                        </a:rPr>
                        <a:t>Показатели</a:t>
                      </a:r>
                      <a:endParaRPr lang="ru-RU" sz="1000" b="1" dirty="0">
                        <a:solidFill>
                          <a:srgbClr val="0F07B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cs typeface="Times New Roman"/>
                        </a:rPr>
                        <a:t>2018</a:t>
                      </a:r>
                      <a:endParaRPr lang="ru-RU" sz="1000" b="1" dirty="0">
                        <a:solidFill>
                          <a:srgbClr val="0F07B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cs typeface="Times New Roman"/>
                        </a:rPr>
                        <a:t>2019</a:t>
                      </a:r>
                      <a:endParaRPr lang="ru-RU" sz="1000" b="1" dirty="0">
                        <a:solidFill>
                          <a:srgbClr val="0F07B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6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cs typeface="Times New Roman"/>
                        </a:rPr>
                        <a:t>Кол-во участников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72 чел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cs typeface="Times New Roman"/>
                        </a:rPr>
                        <a:t>168 чел.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899592" y="1484784"/>
            <a:ext cx="79928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1.Привлечение наибольшего количества обучающихся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к участию в муниципальной школе-экспедиции.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 Количественный анализ)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755576" y="3429000"/>
          <a:ext cx="4067944" cy="2455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01008"/>
            <a:ext cx="3600401" cy="239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11560" y="260648"/>
            <a:ext cx="68825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Увеличение количества участников предметных олимпиад,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научных конференций, конкурсов исследовательских 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исследовательских и проектных работ.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(Количественный анализ)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267744" y="1556792"/>
          <a:ext cx="6096000" cy="2240280"/>
        </p:xfrm>
        <a:graphic>
          <a:graphicData uri="http://schemas.openxmlformats.org/drawingml/2006/table">
            <a:tbl>
              <a:tblPr/>
              <a:tblGrid>
                <a:gridCol w="3165302"/>
                <a:gridCol w="1495761"/>
                <a:gridCol w="1434937"/>
              </a:tblGrid>
              <a:tr h="3128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cs typeface="Times New Roman"/>
                        </a:rPr>
                        <a:t>Количество обучающихся </a:t>
                      </a:r>
                      <a:endParaRPr lang="ru-RU" sz="1000" b="1" dirty="0">
                        <a:solidFill>
                          <a:srgbClr val="0F07B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cs typeface="Times New Roman"/>
                        </a:rPr>
                        <a:t>2018</a:t>
                      </a:r>
                      <a:endParaRPr lang="ru-RU" sz="1000" b="1" dirty="0">
                        <a:solidFill>
                          <a:srgbClr val="0F07B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cs typeface="Times New Roman"/>
                        </a:rPr>
                        <a:t>2019</a:t>
                      </a:r>
                      <a:endParaRPr lang="ru-RU" sz="1000" b="1" dirty="0">
                        <a:solidFill>
                          <a:srgbClr val="0F07B1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06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Победителей муниципального уровня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10 чел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cs typeface="Times New Roman"/>
                        </a:rPr>
                        <a:t>3чел.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06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Призеров муниципального уровня 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27 чел 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cs typeface="Times New Roman"/>
                        </a:rPr>
                        <a:t>21 чел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Победители регионального уровня 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2 раза  (команды)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cs typeface="Times New Roman"/>
                        </a:rPr>
                        <a:t> 7 раз (команды)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Призеры регионального уровня  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2 раза  (команды)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cs typeface="Times New Roman"/>
                        </a:rPr>
                        <a:t>10 раз (команды)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Первенство Южного Федерального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4  (команда )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cs typeface="Times New Roman"/>
                        </a:rPr>
                        <a:t>1 раз (команда)</a:t>
                      </a:r>
                      <a:endParaRPr lang="ru-RU" sz="1000" dirty="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8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Призеры первенство России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cs typeface="Times New Roman"/>
                        </a:rPr>
                        <a:t>1 раз (команда)</a:t>
                      </a:r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cs typeface="Times New Roman"/>
                      </a:endParaRPr>
                    </a:p>
                  </a:txBody>
                  <a:tcPr marL="67030" marR="67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1835696" y="3933056"/>
          <a:ext cx="56521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Итог соревнований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5040560" cy="237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0"/>
            <a:ext cx="4033416" cy="268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71344" y="1556791"/>
            <a:ext cx="4211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124  золотых медали</a:t>
            </a:r>
          </a:p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84  серебряных медалей</a:t>
            </a:r>
          </a:p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8  бронзовых медалей</a:t>
            </a:r>
            <a:endParaRPr lang="ru-RU" sz="3200" b="1" dirty="0">
              <a:solidFill>
                <a:srgbClr val="161D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chool-23\Desktop\конференция август 2019\фото\Screenshot_20190826-154828_Instagram.jpg"/>
          <p:cNvPicPr>
            <a:picLocks noChangeAspect="1" noChangeArrowheads="1"/>
          </p:cNvPicPr>
          <p:nvPr/>
        </p:nvPicPr>
        <p:blipFill rotWithShape="1">
          <a:blip r:embed="rId4" cstate="print"/>
          <a:srcRect t="27457"/>
          <a:stretch/>
        </p:blipFill>
        <p:spPr bwMode="auto">
          <a:xfrm>
            <a:off x="1331640" y="3764653"/>
            <a:ext cx="3260723" cy="2396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07704" y="1700808"/>
          <a:ext cx="5833745" cy="1417320"/>
        </p:xfrm>
        <a:graphic>
          <a:graphicData uri="http://schemas.openxmlformats.org/drawingml/2006/table">
            <a:tbl>
              <a:tblPr/>
              <a:tblGrid>
                <a:gridCol w="1906905"/>
                <a:gridCol w="1388110"/>
                <a:gridCol w="1195070"/>
                <a:gridCol w="134366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Показатели </a:t>
                      </a:r>
                      <a:endParaRPr lang="ru-RU" sz="1100" b="1" dirty="0">
                        <a:solidFill>
                          <a:srgbClr val="0F07B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мероприятий</a:t>
                      </a:r>
                      <a:endParaRPr lang="ru-RU" sz="1100" b="1" dirty="0">
                        <a:solidFill>
                          <a:srgbClr val="0F07B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участников</a:t>
                      </a:r>
                      <a:endParaRPr lang="ru-RU" sz="1100" b="1" dirty="0">
                        <a:solidFill>
                          <a:srgbClr val="0F07B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F07B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Кол-во победителей и призеров</a:t>
                      </a:r>
                      <a:endParaRPr lang="ru-RU" sz="1100" b="1" dirty="0">
                        <a:solidFill>
                          <a:srgbClr val="0F07B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2019 год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899592" y="548680"/>
            <a:ext cx="752302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3.Привлечение обучающихся к участию в проектной </a:t>
            </a:r>
          </a:p>
          <a:p>
            <a:pPr marL="0" marR="0" lvl="0" indent="539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и исследовательской деятельности. (Количественный анализ)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39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501008"/>
            <a:ext cx="303110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SCHOOL~1\AppData\Local\Temp\Rar$DI44.216\os8LATPSfj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573016"/>
            <a:ext cx="3291855" cy="1851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76872"/>
            <a:ext cx="2809484" cy="186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276872"/>
            <a:ext cx="2714118" cy="188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365104"/>
            <a:ext cx="2989148" cy="198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03848" y="4437112"/>
            <a:ext cx="281459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276872"/>
            <a:ext cx="2809993" cy="186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977285" cy="208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39552" y="260648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Транслирование результатов деятельности в рамках проекта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67744" y="1052736"/>
            <a:ext cx="63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апрель 2019 </a:t>
            </a:r>
            <a:r>
              <a:rPr lang="ru-RU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– межрегиональный  семинар  «Реализация инновационного проекта «Муниципальная </a:t>
            </a:r>
            <a:r>
              <a:rPr lang="ru-RU" dirty="0" err="1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школа-экспедиции</a:t>
            </a:r>
            <a:r>
              <a:rPr lang="ru-RU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 как инструмент формирования гражданской идентичности школьников»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 rot="16200000">
            <a:off x="1835696" y="692696"/>
            <a:ext cx="792088" cy="1800200"/>
          </a:xfrm>
          <a:prstGeom prst="wedgeRoundRectCallout">
            <a:avLst>
              <a:gd name="adj1" fmla="val -22721"/>
              <a:gd name="adj2" fmla="val 77674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31640" y="14127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Цель проекта </a:t>
            </a:r>
            <a:endParaRPr lang="ru-RU" b="1" dirty="0">
              <a:solidFill>
                <a:srgbClr val="0F0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07904" y="836712"/>
            <a:ext cx="4896544" cy="172819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 rot="16200000">
            <a:off x="2051720" y="2564904"/>
            <a:ext cx="792088" cy="1800200"/>
          </a:xfrm>
          <a:prstGeom prst="wedgeRoundRectCallout">
            <a:avLst>
              <a:gd name="adj1" fmla="val -22721"/>
              <a:gd name="adj2" fmla="val 77674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67944" y="2996952"/>
            <a:ext cx="4464496" cy="936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 управления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качеством образования в школе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27984" y="4365104"/>
            <a:ext cx="4032448" cy="12961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стандартные  формы организации образовательного процесса в школе любого типа и вида.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 rot="16200000">
            <a:off x="2339752" y="4077072"/>
            <a:ext cx="792088" cy="1800200"/>
          </a:xfrm>
          <a:prstGeom prst="wedgeRoundRectCallout">
            <a:avLst>
              <a:gd name="adj1" fmla="val -22721"/>
              <a:gd name="adj2" fmla="val 77674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779912" y="908720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 eaLnBrk="0" hangingPunct="0"/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условий, способствующих формированию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метапредметных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компетенций школьников, развитию их познавательной мотивации к реализации творческого потенциала и расширению представлений о возможностях личностного самоопределения и гражданской идентичности.</a:t>
            </a:r>
            <a:endParaRPr lang="ru-RU" sz="16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672" y="314096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Объект исследования</a:t>
            </a:r>
            <a:endParaRPr lang="ru-RU" b="1" dirty="0">
              <a:solidFill>
                <a:srgbClr val="0F0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4653136"/>
            <a:ext cx="1725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Предмет</a:t>
            </a:r>
          </a:p>
          <a:p>
            <a:pPr algn="ctr"/>
            <a:r>
              <a:rPr lang="ru-RU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 исследования </a:t>
            </a:r>
            <a:endParaRPr lang="ru-RU" b="1" dirty="0">
              <a:solidFill>
                <a:srgbClr val="0F07B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3133788" cy="208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2898" y="1556792"/>
            <a:ext cx="303110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2918247" cy="194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365104"/>
            <a:ext cx="2916845" cy="194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861048"/>
            <a:ext cx="3998416" cy="265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275856" y="476672"/>
            <a:ext cx="532859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Присутствовали представители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Гулькевичского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Кавказского,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Кореновского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Курганинского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Новокубанского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Успенского районов 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161DA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города Армавир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161DAA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2420888"/>
            <a:ext cx="2232248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76672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апрель 2019 </a:t>
            </a:r>
            <a:r>
              <a:rPr lang="ru-RU" sz="2800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-  районный «Фестиваль педагогических идей 2019»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628800"/>
            <a:ext cx="4537472" cy="271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 descr="C:\Users\school-23\Desktop\конференция август 2019\фото\Screenshot_20190826-154828_Instagr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3419981" cy="346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август 2019 </a:t>
            </a:r>
            <a:r>
              <a:rPr lang="ru-RU" sz="2800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- межмуниципального сплава «РАФТ-МАРАФОН КУБАНЬ 2019»</a:t>
            </a:r>
          </a:p>
        </p:txBody>
      </p:sp>
      <p:pic>
        <p:nvPicPr>
          <p:cNvPr id="3" name="Picture 2" descr="C:\Users\school-23\Desktop\конференция август 2019\фото\IMG-20190826-WA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3147814" cy="2086884"/>
          </a:xfrm>
          <a:prstGeom prst="rect">
            <a:avLst/>
          </a:prstGeom>
          <a:noFill/>
        </p:spPr>
      </p:pic>
      <p:pic>
        <p:nvPicPr>
          <p:cNvPr id="4" name="Picture 3" descr="C:\Users\school-23\Desktop\конференция август 2019\фото\IMG-20190826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573016"/>
            <a:ext cx="3291829" cy="2164073"/>
          </a:xfrm>
          <a:prstGeom prst="rect">
            <a:avLst/>
          </a:prstGeom>
          <a:noFill/>
        </p:spPr>
      </p:pic>
      <p:pic>
        <p:nvPicPr>
          <p:cNvPr id="5" name="Picture 7" descr="C:\Users\school-23\Desktop\конференция август 2019\фото\IMG-20190826-WA00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20793" r="3996"/>
          <a:stretch/>
        </p:blipFill>
        <p:spPr bwMode="auto">
          <a:xfrm>
            <a:off x="1043608" y="3717032"/>
            <a:ext cx="3831709" cy="21251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15816" y="57332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Новокубанский</a:t>
            </a:r>
            <a:r>
              <a:rPr lang="ru-RU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район,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Гулькевический</a:t>
            </a:r>
            <a:r>
              <a:rPr lang="ru-RU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Кавказкий</a:t>
            </a:r>
            <a:r>
              <a:rPr lang="ru-RU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район.</a:t>
            </a:r>
            <a:r>
              <a:rPr lang="ru-RU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161DA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Users\school-23\Desktop\конференция август 2019\фото\IMG-20190826-WA0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412776"/>
            <a:ext cx="3376510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59766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август 201</a:t>
            </a:r>
            <a:r>
              <a:rPr lang="ru-RU" sz="2800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9 -  районная педагогическая конференция «Инновационная  деятельность  в общеобразовательной школе»</a:t>
            </a:r>
            <a:endParaRPr lang="ru-RU" sz="2800" dirty="0"/>
          </a:p>
        </p:txBody>
      </p:sp>
      <p:pic>
        <p:nvPicPr>
          <p:cNvPr id="2050" name="Picture 2" descr="C:\сентябрь19\IMG-20190828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82493">
            <a:off x="3933796" y="2509335"/>
            <a:ext cx="2146040" cy="286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school-23\Desktop\конференция август 2019\приказ инновац площад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79655">
            <a:off x="6220476" y="1660293"/>
            <a:ext cx="2090748" cy="306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2763">
            <a:off x="504191" y="4239464"/>
            <a:ext cx="320144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835696" y="260648"/>
            <a:ext cx="3456384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F07B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b="1" dirty="0">
              <a:solidFill>
                <a:srgbClr val="0F07B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907704" y="2276872"/>
            <a:ext cx="5184576" cy="936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2. Разработка программы реализации школы-экспедиции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07704" y="3284984"/>
            <a:ext cx="6120680" cy="936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3. Подготовка педагогических кадров для участия в проведении образовательных экспедиций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35696" y="4365104"/>
            <a:ext cx="6696744" cy="15121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4.Вовлечение образовательных, туристских и административных структур муниципального образования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Новокубанский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 Краснодарского края, для реализации программы муниципальной  школы-экспедиции.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07704" y="1052736"/>
            <a:ext cx="4816152" cy="10801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1.Создание муниципальной школы-экспедиции как инструмента взаимодействия образовательных организаций в области образовательного туризма.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63367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0F07B1"/>
                </a:solidFill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F07B1"/>
                </a:solidFill>
                <a:latin typeface="Times New Roman" pitchFamily="18" charset="0"/>
                <a:cs typeface="Times New Roman" pitchFamily="18" charset="0"/>
              </a:rPr>
              <a:t>Программы дополнительного образования по направлениям: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52835">
            <a:off x="5369688" y="1357245"/>
            <a:ext cx="2844352" cy="1998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19672" y="1484784"/>
            <a:ext cx="56886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Школьный туризм: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Рафтинг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«Скалолазание»,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Велотуризм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>
              <a:buFontTx/>
              <a:buChar char="-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«Спортивное ориентирование»;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Экология: «Вегетативные способы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размножения растений»;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Краеведение:</a:t>
            </a:r>
          </a:p>
          <a:p>
            <a:r>
              <a:rPr lang="ru-RU" dirty="0" smtClean="0"/>
              <a:t>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Этнографический уголок «Кубанское подворье»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76056" y="4077072"/>
            <a:ext cx="3096220" cy="232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SCHOOL~1\AppData\Local\Temp\Rar$DI17.808\DSCF18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4221088"/>
            <a:ext cx="2915816" cy="218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Первенство  Краснодарского края на средствах передвижения «Велосипед»</a:t>
            </a:r>
            <a:b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29- 31 марта 2019 года Северский район </a:t>
            </a:r>
            <a:b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sz="28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Убинская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4365104"/>
            <a:ext cx="4427984" cy="218884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серебряных медали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бронзовых медали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chool-23\Desktop\ФАЙЛЫ\рабочий стол 2018-19\семинар\фото для ряда\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88840"/>
            <a:ext cx="3164627" cy="237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365104"/>
            <a:ext cx="2942399" cy="220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16832"/>
            <a:ext cx="3134271" cy="2350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Первенство Краснодарского края по </a:t>
            </a:r>
            <a:r>
              <a:rPr lang="ru-RU" sz="32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рафтингу</a:t>
            </a: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 2-5 апреля 2019 года </a:t>
            </a:r>
            <a:r>
              <a:rPr lang="ru-RU" sz="32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Усть-Лабинский</a:t>
            </a: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район х.Кубанский р.Зеленчук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5373216"/>
            <a:ext cx="7272808" cy="136815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Команда юношей- 24 золотых медали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Команда девушек -24  золотых медали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school-23\Desktop\конференция август 2019\фото\Screenshot_20190826-154838_Inst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348880"/>
            <a:ext cx="2657304" cy="2696928"/>
          </a:xfrm>
          <a:prstGeom prst="rect">
            <a:avLst/>
          </a:prstGeom>
          <a:noFill/>
        </p:spPr>
      </p:pic>
      <p:pic>
        <p:nvPicPr>
          <p:cNvPr id="4099" name="Picture 3" descr="C:\Users\school-23\Desktop\конференция август 2019\фото\Screenshot_20190826-154849_Insta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44824"/>
            <a:ext cx="2258676" cy="2296496"/>
          </a:xfrm>
          <a:prstGeom prst="rect">
            <a:avLst/>
          </a:prstGeom>
          <a:noFill/>
        </p:spPr>
      </p:pic>
      <p:pic>
        <p:nvPicPr>
          <p:cNvPr id="4100" name="Picture 4" descr="C:\Users\school-23\Desktop\конференция август 2019\фото\Screenshot_20190826-154855_Insta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924944"/>
            <a:ext cx="2405362" cy="2405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Чемпионат Краснодарского края по </a:t>
            </a:r>
            <a:r>
              <a:rPr lang="ru-RU" sz="32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рафтингу</a:t>
            </a: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 12-15 апреля 2019 года </a:t>
            </a:r>
            <a:r>
              <a:rPr lang="ru-RU" sz="32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ст.Каладжиннская</a:t>
            </a: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р.Лаба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4869160"/>
            <a:ext cx="5626968" cy="1368152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место (юниорки)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6 - 24 золотых медали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место (юниорки)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4 - 16 золотых медали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место (юниоры)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6 - 24 серебряных медали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место (юниоры)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64- 16  серебряных медали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chool-23\Desktop\конференция август 2019\фото\чемпион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204864"/>
            <a:ext cx="2302889" cy="234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school-23\Desktop\конференция август 2019\фото\Screenshot_20190826-154802_Insta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132856"/>
            <a:ext cx="2225427" cy="2254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school-23\Desktop\конференция август 2019\фото\Screenshot_20190826-154451_Insta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135411"/>
            <a:ext cx="2460513" cy="254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Первенство Южного федерального округа  4-7 мая 2019 года Республика Адыгея </a:t>
            </a:r>
            <a:r>
              <a:rPr lang="ru-RU" sz="3200" b="1" dirty="0" err="1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п.Хамышки</a:t>
            </a:r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 р.Белая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1720" y="5229200"/>
            <a:ext cx="6336704" cy="136815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место (юниорки)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6 - 24 серебряных медали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место (юниоры)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– 6 золотых  и 18 серебряных медали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chool-23\Desktop\конференция август 2019\фото\Screenshot_20190826-154630_Inst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44824"/>
            <a:ext cx="2520760" cy="254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school-23\Desktop\конференция август 2019\фото\Screenshot_20190826-154625_Insta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2393036" cy="245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school-23\Desktop\конференция август 2019\фото\Screenshot_20190826-154619_Instagr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988840"/>
            <a:ext cx="3259932" cy="3259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161DAA"/>
                </a:solidFill>
                <a:latin typeface="Times New Roman" pitchFamily="18" charset="0"/>
                <a:cs typeface="Times New Roman" pitchFamily="18" charset="0"/>
              </a:rPr>
              <a:t>Кубок Краснодарского края 10-12 мая 2019 пос.Никитино р. Малая Лаба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4869160"/>
            <a:ext cx="7560840" cy="136815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место (юноши)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6 - 24 золотых медали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место (юноши)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 – 18 серебряных  и 6 бронзовых медалей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chool-23\Desktop\конференция август 2019\фото\Screenshot_20190826-154641_Inst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060848"/>
            <a:ext cx="2664296" cy="269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844824"/>
            <a:ext cx="2892603" cy="2897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648</Words>
  <Application>Microsoft Office PowerPoint</Application>
  <PresentationFormat>Экран (4:3)</PresentationFormat>
  <Paragraphs>122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Первенство  Краснодарского края на средствах передвижения «Велосипед»  29- 31 марта 2019 года Северский район  ст. Убинская</vt:lpstr>
      <vt:lpstr>Первенство Краснодарского края по рафтингу  2-5 апреля 2019 года Усть-Лабинский район х.Кубанский р.Зеленчук</vt:lpstr>
      <vt:lpstr>Чемпионат Краснодарского края по рафтингу  12-15 апреля 2019 года ст.Каладжиннская р.Лаба</vt:lpstr>
      <vt:lpstr>Первенство Южного федерального округа  4-7 мая 2019 года Республика Адыгея п.Хамышки р.Белая</vt:lpstr>
      <vt:lpstr>Кубок Краснодарского края 10-12 мая 2019 пос.Никитино р. Малая Лаба </vt:lpstr>
      <vt:lpstr>Краевые соревнования по рафтингу «Новая волна» 18-19 мая 2019 года ст.Каладжинская р.Лаба</vt:lpstr>
      <vt:lpstr>6 мая 2019 г. г.Горячий ключ Краевые финальные соревнования   12 Всекубанской спартакиады по спортивному туризму</vt:lpstr>
      <vt:lpstr>«Велопикник»   г.Новокубанска -г.Армавира  расстояние более 25 км</vt:lpstr>
      <vt:lpstr> Краевой поход  «Мой Кавказ»</vt:lpstr>
      <vt:lpstr>Закладка посадочного материала  (хвойных растений) </vt:lpstr>
      <vt:lpstr>Эффективность работы реализации проекта</vt:lpstr>
      <vt:lpstr>Презентация PowerPoint</vt:lpstr>
      <vt:lpstr>Итог соревнований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school-23</dc:creator>
  <cp:lastModifiedBy>User</cp:lastModifiedBy>
  <cp:revision>30</cp:revision>
  <dcterms:created xsi:type="dcterms:W3CDTF">2020-02-06T11:56:13Z</dcterms:created>
  <dcterms:modified xsi:type="dcterms:W3CDTF">2020-02-07T05:37:32Z</dcterms:modified>
</cp:coreProperties>
</file>