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</p:sldMasterIdLst>
  <p:sldIdLst>
    <p:sldId id="256" r:id="rId3"/>
    <p:sldId id="263" r:id="rId4"/>
    <p:sldId id="257" r:id="rId5"/>
    <p:sldId id="266" r:id="rId6"/>
    <p:sldId id="270" r:id="rId7"/>
    <p:sldId id="272" r:id="rId8"/>
    <p:sldId id="268" r:id="rId9"/>
    <p:sldId id="285" r:id="rId10"/>
    <p:sldId id="292" r:id="rId11"/>
    <p:sldId id="293" r:id="rId12"/>
    <p:sldId id="294" r:id="rId13"/>
    <p:sldId id="288" r:id="rId14"/>
    <p:sldId id="260" r:id="rId15"/>
    <p:sldId id="297" r:id="rId16"/>
    <p:sldId id="287" r:id="rId17"/>
    <p:sldId id="296" r:id="rId18"/>
    <p:sldId id="259" r:id="rId19"/>
    <p:sldId id="286" r:id="rId20"/>
    <p:sldId id="298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4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2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5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54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5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2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8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66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2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6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22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2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4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3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1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9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4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2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6AC0-4BD4-4781-8029-9803235DDCA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4441-CB8A-4B0A-8550-8DE9139FF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2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vk.com/wall-47180087_1445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ds94.centerstart.ru/node/871" TargetMode="Externa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g"/><Relationship Id="rId7" Type="http://schemas.openxmlformats.org/officeDocument/2006/relationships/image" Target="../media/image5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jp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s94.centerstart.ru/node/871" TargetMode="External"/><Relationship Id="rId2" Type="http://schemas.openxmlformats.org/officeDocument/2006/relationships/hyperlink" Target="https://journal-iro23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elibrary.ru/item.asp?id=54072000&amp;pff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ds94.centerstart.ru/node/7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ds94.centerstart.ru/node/871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2042194"/>
            <a:ext cx="5256584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90500" algn="ctr">
              <a:lnSpc>
                <a:spcPct val="150000"/>
              </a:lnSpc>
              <a:spcAft>
                <a:spcPts val="0"/>
              </a:spcAft>
            </a:pPr>
            <a:endParaRPr lang="ru-RU" sz="2000" b="1" cap="all" dirty="0">
              <a:solidFill>
                <a:srgbClr val="00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190500" algn="ctr">
              <a:lnSpc>
                <a:spcPct val="150000"/>
              </a:lnSpc>
              <a:spcAft>
                <a:spcPts val="0"/>
              </a:spcAft>
            </a:pPr>
            <a:endParaRPr lang="ru-RU" sz="2000" b="1" cap="all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190500" algn="ctr">
              <a:lnSpc>
                <a:spcPct val="150000"/>
              </a:lnSpc>
              <a:spcAft>
                <a:spcPts val="0"/>
              </a:spcAft>
            </a:pPr>
            <a:endParaRPr lang="ru-RU" sz="2000" b="1" cap="all" dirty="0">
              <a:solidFill>
                <a:srgbClr val="00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1905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МАДОУ МО г. Краснодар </a:t>
            </a:r>
          </a:p>
          <a:p>
            <a:pPr marR="1905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«Детский сад № 94»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2918E1-363A-44E4-A5D8-46B600837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5043130" cy="3763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B14A78-DAA7-4039-8C16-C9C8B44D6695}"/>
              </a:ext>
            </a:extLst>
          </p:cNvPr>
          <p:cNvSpPr txBox="1"/>
          <p:nvPr/>
        </p:nvSpPr>
        <p:spPr>
          <a:xfrm>
            <a:off x="935596" y="40816"/>
            <a:ext cx="7272808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90500" lvl="0" algn="ctr">
              <a:lnSpc>
                <a:spcPct val="150000"/>
              </a:lnSpc>
            </a:pPr>
            <a:r>
              <a:rPr lang="ru-RU" sz="2000" b="1" cap="all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ГОДОВОЙ отчет</a:t>
            </a:r>
            <a:endParaRPr lang="ru-RU" sz="200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190500" lvl="0" algn="ctr">
              <a:lnSpc>
                <a:spcPct val="150000"/>
              </a:lnSpc>
            </a:pPr>
            <a:r>
              <a:rPr lang="ru-RU" sz="2000" b="1" cap="all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работе краевой инновационной площадки</a:t>
            </a:r>
            <a:endParaRPr lang="ru-RU" sz="200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190500" lvl="0" algn="ctr">
              <a:lnSpc>
                <a:spcPct val="150000"/>
              </a:lnSpc>
            </a:pPr>
            <a:r>
              <a:rPr lang="ru-RU" sz="2000" b="1" cap="all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(КИП-2022-2024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г.г</a:t>
            </a:r>
            <a:r>
              <a:rPr lang="ru-RU" sz="2000" b="1" cap="all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.)</a:t>
            </a:r>
          </a:p>
          <a:p>
            <a:pPr marR="190500" lvl="0" algn="ctr">
              <a:lnSpc>
                <a:spcPct val="150000"/>
              </a:lnSpc>
            </a:pPr>
            <a:r>
              <a:rPr lang="ru-RU" sz="2000" b="1" cap="all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2023 год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2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D0E872-7E83-491B-9C84-FA11965ABBB2}"/>
              </a:ext>
            </a:extLst>
          </p:cNvPr>
          <p:cNvSpPr/>
          <p:nvPr/>
        </p:nvSpPr>
        <p:spPr>
          <a:xfrm>
            <a:off x="-108520" y="455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студентам ФППК ФГБОУ ВО «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КубГУ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рамках сетевого взаимодействия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логопедические игры для детей  дошкольного возраста с ОВЗ посредством использования технологии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арт-педагогических технологий»</a:t>
            </a:r>
          </a:p>
          <a:p>
            <a:pPr lvl="0" algn="ctr"/>
            <a:r>
              <a:rPr lang="ru-RU" sz="1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https://vk.com/wall-47180087_1445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23B682-D901-4D94-AFBE-EB53F8CB771F}"/>
              </a:ext>
            </a:extLst>
          </p:cNvPr>
          <p:cNvSpPr/>
          <p:nvPr/>
        </p:nvSpPr>
        <p:spPr>
          <a:xfrm>
            <a:off x="3399334" y="5688264"/>
            <a:ext cx="5565154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студентам ФППК ФГБОУ ВО «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КубГУ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рамках сетевого взаимодействия «Автоматизация звука [Р] в процессе освоения техник пластилиновой живописи и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миллефиори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https://vk.com/wall-47180087_1445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D83ED1-8D57-4852-A40F-2628ABB16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6348"/>
            <a:ext cx="3003798" cy="40050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EF3CA2-7F3C-4514-8B67-234269DEB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86" y="116632"/>
            <a:ext cx="257175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7C4F63-FB7F-4D87-942C-29F8FEB02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21" y="3039588"/>
            <a:ext cx="3207515" cy="24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0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то 2">
            <a:extLst>
              <a:ext uri="{FF2B5EF4-FFF2-40B4-BE49-F238E27FC236}">
                <a16:creationId xmlns:a16="http://schemas.microsoft.com/office/drawing/2014/main" id="{D7046CCB-69D6-4F79-9A6C-31B72E49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9000"/>
            <a:ext cx="4149780" cy="24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683322-000A-4F0C-9E56-8AA507C00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9" y="620688"/>
            <a:ext cx="3312367" cy="36210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3993F8-E116-4EEA-91A5-EFC9D360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6971"/>
            <a:ext cx="4179705" cy="3134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8692A-5747-4D0C-90C4-33B20C826C71}"/>
              </a:ext>
            </a:extLst>
          </p:cNvPr>
          <p:cNvSpPr txBox="1"/>
          <p:nvPr/>
        </p:nvSpPr>
        <p:spPr>
          <a:xfrm>
            <a:off x="422219" y="4307075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мастерская «Стимулирование творческой самореализации педагога-профессионала средствами арт-педагогических технологий – для тех, кто растит творчество в себе и своих воспитанниках»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 информационной поддержке КНМЦ МКУ)</a:t>
            </a:r>
          </a:p>
          <a:p>
            <a:pPr algn="ctr"/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https://ds94.centerstart.ru/node/871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D643C-804E-4EEB-B25D-0D86C9A60B01}"/>
              </a:ext>
            </a:extLst>
          </p:cNvPr>
          <p:cNvSpPr txBox="1"/>
          <p:nvPr/>
        </p:nvSpPr>
        <p:spPr>
          <a:xfrm>
            <a:off x="3887416" y="5839303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Семинар-практикум для студентов 1 курса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КубГУ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ФППК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«Взаимодействие участников образовательных отношений ДОУ и воспитанников с особыми возможностями здоровья»</a:t>
            </a:r>
          </a:p>
          <a:p>
            <a:pPr algn="ctr"/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https://ds94.centerstart.ru/node/871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C3F54-A79C-440C-AC23-C06BC5F451FA}"/>
              </a:ext>
            </a:extLst>
          </p:cNvPr>
          <p:cNvSpPr txBox="1"/>
          <p:nvPr/>
        </p:nvSpPr>
        <p:spPr>
          <a:xfrm>
            <a:off x="35496" y="5931636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Результаты, полученные за отчетный период реализации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увеличилось сетевое взаимодействие ДОО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53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94.centerstart.ru/sites/ds94.centerstart.ru/files/archive/%D0%9C%D0%90%D0%94%D0%9E%D0%A3/%D0%9A%D0%98%D0%9F%D0%AB2/Screenshot_5.jpg">
            <a:extLst>
              <a:ext uri="{FF2B5EF4-FFF2-40B4-BE49-F238E27FC236}">
                <a16:creationId xmlns:a16="http://schemas.microsoft.com/office/drawing/2014/main" id="{CC4E5318-2CF7-4F23-A0C6-28F68DFB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8" y="1484784"/>
            <a:ext cx="8180664" cy="45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37FE91-6FD0-4136-809A-FFF20235BF00}"/>
              </a:ext>
            </a:extLst>
          </p:cNvPr>
          <p:cNvSpPr txBox="1"/>
          <p:nvPr/>
        </p:nvSpPr>
        <p:spPr>
          <a:xfrm>
            <a:off x="395536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Результаты, полученные за отчетный период реализации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увеличилось сетевое взаимодействие ДОО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7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709431-75EC-417D-A40D-EEC6E6AE38A0}"/>
              </a:ext>
            </a:extLst>
          </p:cNvPr>
          <p:cNvSpPr txBox="1"/>
          <p:nvPr/>
        </p:nvSpPr>
        <p:spPr>
          <a:xfrm>
            <a:off x="1187624" y="18864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методической продукции «Арт – сундучок» - р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интернет-портала «Арт-талант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цикл творческих работ воспитанников ДОО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CCDAC-38D6-4175-B265-E8E8FE708C3B}"/>
              </a:ext>
            </a:extLst>
          </p:cNvPr>
          <p:cNvSpPr txBox="1"/>
          <p:nvPr/>
        </p:nvSpPr>
        <p:spPr>
          <a:xfrm>
            <a:off x="0" y="5964750"/>
            <a:ext cx="9324528" cy="81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Результаты, полученные за отчетный период реализации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Ценностное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к творческой самореализации участников образовательных отношений у специалистов ДОУ и родителей воспитанников совпали, удалось раздвинуть рамки традиционных контактов с родителями воспитанников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6C132A-10D0-4D6E-A032-7A29DEB39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135923" y="73403"/>
            <a:ext cx="1186306" cy="11538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3F16FC-4658-4D2D-B76E-763794B57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" y="1273845"/>
            <a:ext cx="1667247" cy="22207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901519-472C-4C77-BD56-29B2A6273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00" y="1414952"/>
            <a:ext cx="1667247" cy="22229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42E7B3-776A-4522-B556-7D318C17F1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/>
          <a:stretch/>
        </p:blipFill>
        <p:spPr>
          <a:xfrm>
            <a:off x="3857989" y="1731005"/>
            <a:ext cx="1428021" cy="18303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1EA8F3-AA47-4DA8-B665-EFA417D514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42" y="1761698"/>
            <a:ext cx="1567742" cy="20882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9781BF-B3BD-432A-A0E2-C4BE96C2C2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84" y="1434998"/>
            <a:ext cx="1564573" cy="20840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21C04D-4318-4681-9316-B5E71E6CB7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" y="4134331"/>
            <a:ext cx="2291578" cy="17186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042C16-6BB2-4301-9AC6-B3A357621C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46" y="3849930"/>
            <a:ext cx="2585864" cy="19393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F7A3A4-B5FE-4687-A69C-17248340D2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25" y="3949557"/>
            <a:ext cx="1567742" cy="20882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C3B39D-7F6D-418C-A330-D3D665E572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45" y="3934370"/>
            <a:ext cx="2120836" cy="15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C978F3-2524-4622-95F2-CCCFC615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5" y="116632"/>
            <a:ext cx="51720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муниципального образования город Краснодар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94»»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2">
            <a:extLst>
              <a:ext uri="{FF2B5EF4-FFF2-40B4-BE49-F238E27FC236}">
                <a16:creationId xmlns:a16="http://schemas.microsoft.com/office/drawing/2014/main" id="{F2931095-66BF-4F76-945C-A63A196D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486003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71DDBD6-3516-434C-9747-E49E651D360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809" y="4934252"/>
            <a:ext cx="468052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«Арт – Личность»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bmk="_Hlk13969639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образовательная программа по речевому и художественно-эстетическому развитию детей дошкольного возраста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Краснодар, 2024 г.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4077A-539F-465F-91D5-BC7A72FCA8F0}"/>
              </a:ext>
            </a:extLst>
          </p:cNvPr>
          <p:cNvSpPr txBox="1"/>
          <p:nvPr/>
        </p:nvSpPr>
        <p:spPr>
          <a:xfrm>
            <a:off x="5004048" y="2204864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результатов исследования у детей уровня потребности в творчестве, развитии любознательности, мотивации в достижении успеха разработана и проходит рецензирование авторская программа развития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творческих способностей детей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 – Личность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(инновационный продукт КИП 2024 года)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83CAB4-A088-4BF9-8D15-802DFF4A90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7740352" y="1132295"/>
            <a:ext cx="1002027" cy="9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3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3CD8B-AACD-455D-83EA-AE28B9174DEC}"/>
              </a:ext>
            </a:extLst>
          </p:cNvPr>
          <p:cNvSpPr txBox="1"/>
          <p:nvPr/>
        </p:nvSpPr>
        <p:spPr>
          <a:xfrm>
            <a:off x="251520" y="119469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«Комплекс развивающих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логотренингов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речи и творческого потенциала с учетом современных Арт-педагогических технологий»</a:t>
            </a:r>
          </a:p>
        </p:txBody>
      </p:sp>
      <p:pic>
        <p:nvPicPr>
          <p:cNvPr id="2050" name="Picture 2" descr="1">
            <a:extLst>
              <a:ext uri="{FF2B5EF4-FFF2-40B4-BE49-F238E27FC236}">
                <a16:creationId xmlns:a16="http://schemas.microsoft.com/office/drawing/2014/main" id="{15A764A1-6F21-4610-898E-26F36E24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93" y="938938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">
            <a:extLst>
              <a:ext uri="{FF2B5EF4-FFF2-40B4-BE49-F238E27FC236}">
                <a16:creationId xmlns:a16="http://schemas.microsoft.com/office/drawing/2014/main" id="{DB458016-9F2D-46B5-9DCC-F43581FE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5018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6">
            <a:extLst>
              <a:ext uri="{FF2B5EF4-FFF2-40B4-BE49-F238E27FC236}">
                <a16:creationId xmlns:a16="http://schemas.microsoft.com/office/drawing/2014/main" id="{665C61DD-CB05-4207-8852-1BD7821D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04" y="3095833"/>
            <a:ext cx="2763476" cy="3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">
            <a:extLst>
              <a:ext uri="{FF2B5EF4-FFF2-40B4-BE49-F238E27FC236}">
                <a16:creationId xmlns:a16="http://schemas.microsoft.com/office/drawing/2014/main" id="{973DCEA7-D42A-4FC6-B799-56D05DF3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2" y="3241690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0A2B35-40A2-4341-A623-0A0E7B3ADF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107504" y="71706"/>
            <a:ext cx="1002027" cy="974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80DACF-651A-4FA1-AB6D-DB6802AE9CBE}"/>
              </a:ext>
            </a:extLst>
          </p:cNvPr>
          <p:cNvSpPr txBox="1"/>
          <p:nvPr/>
        </p:nvSpPr>
        <p:spPr>
          <a:xfrm>
            <a:off x="1082445" y="5816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методической продукции «Арт – сундучок» - педагогический конструктор для педагогов «МАСТЕР+»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6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9A22B-093F-42D6-A7CD-B670EF02B8CC}"/>
              </a:ext>
            </a:extLst>
          </p:cNvPr>
          <p:cNvSpPr txBox="1"/>
          <p:nvPr/>
        </p:nvSpPr>
        <p:spPr>
          <a:xfrm>
            <a:off x="1475656" y="26064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методической продукции «Арт – сундучок» - педагогический конструктор для педагогов «МАСТЕР+»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C8DBB1-C9B4-48EF-B6EE-D0C2B39C22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179512" y="116632"/>
            <a:ext cx="1146043" cy="1114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015395-AE0A-42DE-A44C-4EA8193E8D3E}"/>
              </a:ext>
            </a:extLst>
          </p:cNvPr>
          <p:cNvSpPr txBox="1"/>
          <p:nvPr/>
        </p:nvSpPr>
        <p:spPr>
          <a:xfrm>
            <a:off x="-19526" y="6155125"/>
            <a:ext cx="9144000" cy="56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Результаты, полученные за отчетный период реализации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качественные изменения подачи игровых ситуаций по преобразованию стандартных игровых ситуаций в креативные по ФГОС ДО </a:t>
            </a:r>
          </a:p>
        </p:txBody>
      </p:sp>
      <p:pic>
        <p:nvPicPr>
          <p:cNvPr id="5" name="Picture 6" descr="5">
            <a:extLst>
              <a:ext uri="{FF2B5EF4-FFF2-40B4-BE49-F238E27FC236}">
                <a16:creationId xmlns:a16="http://schemas.microsoft.com/office/drawing/2014/main" id="{0606FD15-4C16-46B2-AC01-AC6EBCBF4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2" y="3101334"/>
            <a:ext cx="4105275" cy="27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">
            <a:extLst>
              <a:ext uri="{FF2B5EF4-FFF2-40B4-BE49-F238E27FC236}">
                <a16:creationId xmlns:a16="http://schemas.microsoft.com/office/drawing/2014/main" id="{CD6BDD9B-5682-4D81-AF06-A577E7F1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31" y="1460977"/>
            <a:ext cx="3812831" cy="199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3">
            <a:extLst>
              <a:ext uri="{FF2B5EF4-FFF2-40B4-BE49-F238E27FC236}">
                <a16:creationId xmlns:a16="http://schemas.microsoft.com/office/drawing/2014/main" id="{098637AB-DB54-4409-A92F-10877518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14" y="3692707"/>
            <a:ext cx="3889249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EEC7A9-6E2F-40FF-96B5-6C9A1504FB5E}"/>
              </a:ext>
            </a:extLst>
          </p:cNvPr>
          <p:cNvSpPr txBox="1"/>
          <p:nvPr/>
        </p:nvSpPr>
        <p:spPr>
          <a:xfrm>
            <a:off x="395535" y="1772816"/>
            <a:ext cx="38892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гостиная «Педагогический конструктор-КЛИШЕ-маршрут действий педагогов для преобразования стандартной игровой ситуации в креативную посредством Арт-педагогических технологий»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1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5B6A6F-E87F-4D86-BBB1-3DA8C4F54219}"/>
              </a:ext>
            </a:extLst>
          </p:cNvPr>
          <p:cNvSpPr txBox="1"/>
          <p:nvPr/>
        </p:nvSpPr>
        <p:spPr>
          <a:xfrm>
            <a:off x="677483" y="46527"/>
            <a:ext cx="83590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2 </a:t>
            </a:r>
          </a:p>
          <a:p>
            <a:pPr indent="450215" algn="ctr">
              <a:tabLst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всестороннее развитие творческих способностей детей через продуктивные виды деятельности средствами арт-педагогических технологий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семейного клуба 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Семь+Я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EDA19-B345-4320-824B-7D6D5AC8747A}"/>
              </a:ext>
            </a:extLst>
          </p:cNvPr>
          <p:cNvSpPr txBox="1"/>
          <p:nvPr/>
        </p:nvSpPr>
        <p:spPr>
          <a:xfrm>
            <a:off x="107504" y="6218253"/>
            <a:ext cx="9001000" cy="56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Результаты, полученные за отчетный период реализации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озросла заинтересованность родителей в достижении положительной динамики в творческом развитии своих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815107-AE35-4897-BA25-2BC54471C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107504" y="71706"/>
            <a:ext cx="1002027" cy="974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CA6B8A-31B8-48F8-B7E7-92BAB3C8331F}"/>
              </a:ext>
            </a:extLst>
          </p:cNvPr>
          <p:cNvSpPr txBox="1"/>
          <p:nvPr/>
        </p:nvSpPr>
        <p:spPr>
          <a:xfrm>
            <a:off x="2196524" y="3168725"/>
            <a:ext cx="5381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творчество в технике батика  «Кастомизация футболок»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F889AF-F8C1-4BBF-83A9-6787D3451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2" y="1519058"/>
            <a:ext cx="3100922" cy="1709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3464FC-89E0-4D31-9818-CB7E2C98B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5" y="1234825"/>
            <a:ext cx="3094810" cy="19735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E662CC-3E33-48B8-8E22-D16C1F6D9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786" y="3680224"/>
            <a:ext cx="2357499" cy="20911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37F1C-A5DC-4211-94A3-F03071210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66" y="1263225"/>
            <a:ext cx="2066165" cy="19618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FAEF9B-AC8C-4EFB-930E-85A3944E32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2092" y="3578723"/>
            <a:ext cx="2357501" cy="23580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39F946F-E30F-4087-843E-5AD6B7AC6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7" y="3503521"/>
            <a:ext cx="2238159" cy="192881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84275FE-1A40-451F-A647-084DB36360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7054" y="3411131"/>
            <a:ext cx="1913428" cy="20661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B64A25-ECE2-42F3-A97B-A0BB7B02EC57}"/>
              </a:ext>
            </a:extLst>
          </p:cNvPr>
          <p:cNvSpPr txBox="1"/>
          <p:nvPr/>
        </p:nvSpPr>
        <p:spPr>
          <a:xfrm>
            <a:off x="471864" y="5925872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рисование «Символ праздника – дня семьи, любви и верности»</a:t>
            </a:r>
          </a:p>
        </p:txBody>
      </p:sp>
    </p:spTree>
    <p:extLst>
      <p:ext uri="{BB962C8B-B14F-4D97-AF65-F5344CB8AC3E}">
        <p14:creationId xmlns:p14="http://schemas.microsoft.com/office/powerpoint/2010/main" val="76568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D6E5F-2C95-4050-9DEE-99FDD2D9B78A}"/>
              </a:ext>
            </a:extLst>
          </p:cNvPr>
          <p:cNvSpPr txBox="1"/>
          <p:nvPr/>
        </p:nvSpPr>
        <p:spPr>
          <a:xfrm>
            <a:off x="881844" y="187815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семейного клуба 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Семь+Я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">
            <a:extLst>
              <a:ext uri="{FF2B5EF4-FFF2-40B4-BE49-F238E27FC236}">
                <a16:creationId xmlns:a16="http://schemas.microsoft.com/office/drawing/2014/main" id="{A114474E-F601-40DA-A3B1-A80B7403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4242"/>
            <a:ext cx="1855442" cy="25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">
            <a:extLst>
              <a:ext uri="{FF2B5EF4-FFF2-40B4-BE49-F238E27FC236}">
                <a16:creationId xmlns:a16="http://schemas.microsoft.com/office/drawing/2014/main" id="{A3241EC2-78DB-4B49-A074-B3F90045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34" y="670393"/>
            <a:ext cx="2273449" cy="30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">
            <a:extLst>
              <a:ext uri="{FF2B5EF4-FFF2-40B4-BE49-F238E27FC236}">
                <a16:creationId xmlns:a16="http://schemas.microsoft.com/office/drawing/2014/main" id="{9625AAA8-A20A-415F-B8BC-F8ABC72B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91" y="670392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">
            <a:extLst>
              <a:ext uri="{FF2B5EF4-FFF2-40B4-BE49-F238E27FC236}">
                <a16:creationId xmlns:a16="http://schemas.microsoft.com/office/drawing/2014/main" id="{8371C81F-2261-4454-9004-7D9BABD70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 bwMode="auto">
          <a:xfrm>
            <a:off x="111496" y="3933056"/>
            <a:ext cx="2843808" cy="20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4">
            <a:extLst>
              <a:ext uri="{FF2B5EF4-FFF2-40B4-BE49-F238E27FC236}">
                <a16:creationId xmlns:a16="http://schemas.microsoft.com/office/drawing/2014/main" id="{05FCB77E-F49C-4063-9954-D9D55AE6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4" y="3952652"/>
            <a:ext cx="2919137" cy="21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9">
            <a:extLst>
              <a:ext uri="{FF2B5EF4-FFF2-40B4-BE49-F238E27FC236}">
                <a16:creationId xmlns:a16="http://schemas.microsoft.com/office/drawing/2014/main" id="{0CD53B96-345F-4974-A20C-A7DDE934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88" y="3943705"/>
            <a:ext cx="2094892" cy="22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6A5515-9F06-4C4D-BEE8-ADBD56B11818}"/>
              </a:ext>
            </a:extLst>
          </p:cNvPr>
          <p:cNvSpPr txBox="1"/>
          <p:nvPr/>
        </p:nvSpPr>
        <p:spPr>
          <a:xfrm>
            <a:off x="-34517" y="6150270"/>
            <a:ext cx="8924999" cy="56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Результаты, полученные за отчетный период реализации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возросла заинтересованность родителей в достижении положительной динамики в творческом развитии своих детей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E23786-E111-41B5-A84A-4C61F5FCB3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107504" y="71706"/>
            <a:ext cx="1002027" cy="974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E5891-9CCB-475A-A828-A3392A829DF1}"/>
              </a:ext>
            </a:extLst>
          </p:cNvPr>
          <p:cNvSpPr txBox="1"/>
          <p:nvPr/>
        </p:nvSpPr>
        <p:spPr>
          <a:xfrm>
            <a:off x="4716019" y="3155799"/>
            <a:ext cx="417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вечер «Сиреневый туман весенний»</a:t>
            </a:r>
          </a:p>
        </p:txBody>
      </p:sp>
    </p:spTree>
    <p:extLst>
      <p:ext uri="{BB962C8B-B14F-4D97-AF65-F5344CB8AC3E}">
        <p14:creationId xmlns:p14="http://schemas.microsoft.com/office/powerpoint/2010/main" val="131620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8523D5-56C1-4470-9744-6FDC4266E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77" y="4015236"/>
            <a:ext cx="3347864" cy="23005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831BD-93B6-4246-A712-36F4BA691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68" y="3694991"/>
            <a:ext cx="3169320" cy="22408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A12443-9913-409C-8F8F-05FF470A4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88" y="660758"/>
            <a:ext cx="3175000" cy="2381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AB25D1-19B2-4122-B4CF-9130B5D08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49" y="627930"/>
            <a:ext cx="1729531" cy="30482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F862F1-FB16-4C38-A1A2-22BCCDAC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" y="650178"/>
            <a:ext cx="3347864" cy="2510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ACC70-6DDC-4617-B502-6CA98D92151B}"/>
              </a:ext>
            </a:extLst>
          </p:cNvPr>
          <p:cNvSpPr txBox="1"/>
          <p:nvPr/>
        </p:nvSpPr>
        <p:spPr>
          <a:xfrm>
            <a:off x="1043608" y="26064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семейного клуба «Семь+Я»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087A3-535A-46C1-BD47-26774DF1A001}"/>
              </a:ext>
            </a:extLst>
          </p:cNvPr>
          <p:cNvSpPr txBox="1"/>
          <p:nvPr/>
        </p:nvSpPr>
        <p:spPr>
          <a:xfrm>
            <a:off x="-91260" y="3101643"/>
            <a:ext cx="3675739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«Красочная осень жизни человека»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Выездное семейное рисование бумажными тычками в пансионате для престарелых «Добро»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8ECE2A-95E5-4140-BE26-D6D0CDD06964}"/>
              </a:ext>
            </a:extLst>
          </p:cNvPr>
          <p:cNvSpPr txBox="1"/>
          <p:nvPr/>
        </p:nvSpPr>
        <p:spPr>
          <a:xfrm>
            <a:off x="5283968" y="3056526"/>
            <a:ext cx="383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рисование воздушными шариками «Нескучное родительское собрание»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91779-1640-4027-B42C-E47CE4D3A30A}"/>
              </a:ext>
            </a:extLst>
          </p:cNvPr>
          <p:cNvSpPr txBox="1"/>
          <p:nvPr/>
        </p:nvSpPr>
        <p:spPr>
          <a:xfrm>
            <a:off x="5678288" y="596640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рисование воздушными шариками «Яблоки Кубани»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ECB48-B19D-4797-A39D-53DCD04F9AC3}"/>
              </a:ext>
            </a:extLst>
          </p:cNvPr>
          <p:cNvSpPr txBox="1"/>
          <p:nvPr/>
        </p:nvSpPr>
        <p:spPr>
          <a:xfrm>
            <a:off x="1494365" y="6315833"/>
            <a:ext cx="278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 рисование на прозрачных мольбертах «Рисую свою мечту»</a:t>
            </a:r>
          </a:p>
        </p:txBody>
      </p:sp>
    </p:spTree>
    <p:extLst>
      <p:ext uri="{BB962C8B-B14F-4D97-AF65-F5344CB8AC3E}">
        <p14:creationId xmlns:p14="http://schemas.microsoft.com/office/powerpoint/2010/main" val="6470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C9D43-2BB6-447A-BAA2-1092892BA597}"/>
              </a:ext>
            </a:extLst>
          </p:cNvPr>
          <p:cNvSpPr txBox="1"/>
          <p:nvPr/>
        </p:nvSpPr>
        <p:spPr>
          <a:xfrm>
            <a:off x="0" y="1581452"/>
            <a:ext cx="9036496" cy="258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реализации инновационного образовательного проекта: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начала проекта: 2023 год. Год окончания: 2025 год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инновационной деятельности проекта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Разработка, апробация и внедрение моделей дошкольного образования, обеспечивающих комфортную среду для творческой самореализации детей, родителей и педагогов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D19C38-5326-42A5-9EAA-E984492EC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107504" y="116632"/>
            <a:ext cx="1506083" cy="14648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004C90-B6AF-4947-AFC6-2414B566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03" y="3920070"/>
            <a:ext cx="7414698" cy="2712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2D6EC1-FFBB-4E46-A35E-CCA44F10E65C}"/>
              </a:ext>
            </a:extLst>
          </p:cNvPr>
          <p:cNvSpPr txBox="1"/>
          <p:nvPr/>
        </p:nvSpPr>
        <p:spPr>
          <a:xfrm>
            <a:off x="1201811" y="56435"/>
            <a:ext cx="7414698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50000"/>
              </a:lnSpc>
            </a:pPr>
            <a:r>
              <a:rPr lang="ru-RU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инновационного образовательного проекта КИП:</a:t>
            </a:r>
            <a:endParaRPr lang="ru-RU"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ctr">
              <a:lnSpc>
                <a:spcPct val="150000"/>
              </a:lnSpc>
            </a:pP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«Арт-педагогические технологии как средство стимулирования творческой самореализации участников образовательных отношений»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65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282F7F-CDE1-427B-97E5-85D5057AA991}"/>
              </a:ext>
            </a:extLst>
          </p:cNvPr>
          <p:cNvSpPr txBox="1"/>
          <p:nvPr/>
        </p:nvSpPr>
        <p:spPr>
          <a:xfrm>
            <a:off x="30596" y="2949367"/>
            <a:ext cx="24920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Принята на публикацию редакцией журнала «Кубанская школа» ГБОУ ИРО КК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«Арт-педагогические технологии в работе педагогов групп компенсирующей направленности»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(Авторы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Швецова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 Н.,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Дахина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 В., Антонова Г. М.)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71B55-0D79-4098-8C41-F64E85FE8508}"/>
              </a:ext>
            </a:extLst>
          </p:cNvPr>
          <p:cNvSpPr txBox="1"/>
          <p:nvPr/>
        </p:nvSpPr>
        <p:spPr>
          <a:xfrm>
            <a:off x="2483768" y="1461282"/>
            <a:ext cx="3649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в  научном журнале «Педагогическая перспектива», 3 выпуск, 2023 г.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«Исследование творческого потенциала педагогов ДОУ»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830"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(Авторы: Е.Н.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Азлецкая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Клочкова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К.В., Проскурина О.Б.)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830" algn="ctr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2023. № 3(11).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79–85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830" algn="ctr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 perspective. 2023; 3(11): 79–85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https://journal-iro23.ru/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EF9B7-474C-4A6C-BC36-0D9A15A13798}"/>
              </a:ext>
            </a:extLst>
          </p:cNvPr>
          <p:cNvSpPr txBox="1"/>
          <p:nvPr/>
        </p:nvSpPr>
        <p:spPr>
          <a:xfrm>
            <a:off x="6332984" y="1521949"/>
            <a:ext cx="2880320" cy="259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в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краевой газете департамента образования КК «Панорама образования»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Статья «Инновационная система развития детей «Трое в одной лодке» детского сада № 94»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(Автор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Дахина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 В.)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https://ds94.centerstart.ru/node/871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10A99-2857-44D8-9880-21FC990CB01C}"/>
              </a:ext>
            </a:extLst>
          </p:cNvPr>
          <p:cNvSpPr txBox="1"/>
          <p:nvPr/>
        </p:nvSpPr>
        <p:spPr>
          <a:xfrm>
            <a:off x="2123728" y="4378101"/>
            <a:ext cx="6832376" cy="205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в сборнике материалов V Всероссийской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тьюторской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научно-практической конференции с международным участием «Реализация ФГОС как механизм развития профессиональной компетенции педагога: инновационные технологии,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тьюторские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образовательные практики»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Нейроигры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процессе сопровождения учителем-логопедом дошкольников с особыми образовательными потребностями»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(Автор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Куниченко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 А.)</a:t>
            </a:r>
          </a:p>
          <a:p>
            <a:pPr algn="ctr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сборник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наплатформе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https://elibrary.ru/item.asp?id=54072000&amp;pff=1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9F57A2-BDB8-4664-82B6-1375FB241F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107504" y="116632"/>
            <a:ext cx="1506083" cy="1464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9380C-04A0-4201-9FC8-60607626730C}"/>
              </a:ext>
            </a:extLst>
          </p:cNvPr>
          <p:cNvSpPr txBox="1"/>
          <p:nvPr/>
        </p:nvSpPr>
        <p:spPr>
          <a:xfrm>
            <a:off x="1613587" y="188640"/>
            <a:ext cx="7530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Публикация результатов инновационной деятельности в материалах краевой и федеральной научно-практической периодики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8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01F749-287A-4269-8A1C-73A129283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68"/>
            <a:ext cx="3900438" cy="5256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DE3916-1598-4BC0-80B5-14E044F70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45" y="1490773"/>
            <a:ext cx="4002251" cy="5250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7A98DD-52A9-4950-8FFE-7046CA1EF813}"/>
              </a:ext>
            </a:extLst>
          </p:cNvPr>
          <p:cNvSpPr txBox="1"/>
          <p:nvPr/>
        </p:nvSpPr>
        <p:spPr>
          <a:xfrm>
            <a:off x="1763688" y="7440"/>
            <a:ext cx="73803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Издание продуктов инновационной деятельности за отчётный период (2023 год) для родителей, специалистов и педагогов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доступ к продуктам КИП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https://ds94.centerstart.ru/node/731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E9239-7981-49D9-9567-4E221B503318}"/>
              </a:ext>
            </a:extLst>
          </p:cNvPr>
          <p:cNvSpPr txBox="1"/>
          <p:nvPr/>
        </p:nvSpPr>
        <p:spPr>
          <a:xfrm>
            <a:off x="4788024" y="6453336"/>
            <a:ext cx="251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ISBN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978-5-00179-373-1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A2CB7-A620-4E68-AAA6-2C1EF65497CF}"/>
              </a:ext>
            </a:extLst>
          </p:cNvPr>
          <p:cNvSpPr txBox="1"/>
          <p:nvPr/>
        </p:nvSpPr>
        <p:spPr>
          <a:xfrm>
            <a:off x="251520" y="6431984"/>
            <a:ext cx="2952328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375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978-5-00179-374-8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953F80-97AE-4023-8B21-671BDA4FB5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107504" y="116632"/>
            <a:ext cx="1506083" cy="1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753E2D-38B4-4528-BA52-14F58E038604}"/>
              </a:ext>
            </a:extLst>
          </p:cNvPr>
          <p:cNvSpPr txBox="1"/>
          <p:nvPr/>
        </p:nvSpPr>
        <p:spPr>
          <a:xfrm>
            <a:off x="2421649" y="5518369"/>
            <a:ext cx="285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РАЗВИВАЕМ!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ДИДАКТИЧЕСКОЕ ПОСОБИЕ ДЛЯ РОДИТЕЛЕЙ И ПЕДАГОГОВ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</a:t>
            </a:r>
            <a:r>
              <a:rPr lang="en-US" altLang="ru-RU" sz="8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alt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E7DCB8-29A1-413E-93E3-FC2EC301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22438" b="8396"/>
          <a:stretch/>
        </p:blipFill>
        <p:spPr>
          <a:xfrm>
            <a:off x="107504" y="116632"/>
            <a:ext cx="1506083" cy="1464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8F5E42-596B-413B-AFB2-34F940249FF6}"/>
              </a:ext>
            </a:extLst>
          </p:cNvPr>
          <p:cNvSpPr txBox="1"/>
          <p:nvPr/>
        </p:nvSpPr>
        <p:spPr>
          <a:xfrm>
            <a:off x="1043608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Авторские методические разработки, используемые в проекте: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B2275E9-C234-479E-9563-B0526273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6" y="2070802"/>
            <a:ext cx="1800200" cy="237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FEC8F-4B24-47ED-8ACC-03C43261882C}"/>
              </a:ext>
            </a:extLst>
          </p:cNvPr>
          <p:cNvSpPr txBox="1"/>
          <p:nvPr/>
        </p:nvSpPr>
        <p:spPr>
          <a:xfrm>
            <a:off x="73986" y="4394579"/>
            <a:ext cx="2278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родителей, воспитывающих детей старшего дошкольного возраста с тяжелыми нарушениями речи, по применению нетрадиционных техник рисования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BF9188-11DA-4012-9E88-E3B5C0D60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05" y="1017705"/>
            <a:ext cx="2362728" cy="1669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03D1EF-C01F-4CCD-BD5D-8410A883DBA1}"/>
              </a:ext>
            </a:extLst>
          </p:cNvPr>
          <p:cNvSpPr txBox="1"/>
          <p:nvPr/>
        </p:nvSpPr>
        <p:spPr>
          <a:xfrm>
            <a:off x="1731509" y="272393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для родителей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автоматизации звуков речи у дошкольников с использованием нетрадиционных техник изображения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033759D-9871-4D65-BAE6-4A30F36A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46" y="2687443"/>
            <a:ext cx="2362728" cy="173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27B2DE-DBAB-45FB-BBE2-EA2194F2F0C5}"/>
              </a:ext>
            </a:extLst>
          </p:cNvPr>
          <p:cNvSpPr txBox="1"/>
          <p:nvPr/>
        </p:nvSpPr>
        <p:spPr>
          <a:xfrm>
            <a:off x="3851920" y="4394579"/>
            <a:ext cx="260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36CEB-4F50-4843-9B06-2BF71B409483}"/>
              </a:ext>
            </a:extLst>
          </p:cNvPr>
          <p:cNvSpPr txBox="1"/>
          <p:nvPr/>
        </p:nvSpPr>
        <p:spPr>
          <a:xfrm>
            <a:off x="5263727" y="4426181"/>
            <a:ext cx="39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для родителей и педагогов по развитию связной речи дошкольников с использованием техник пластилиновой живописи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миллефиори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29">
            <a:extLst>
              <a:ext uri="{FF2B5EF4-FFF2-40B4-BE49-F238E27FC236}">
                <a16:creationId xmlns:a16="http://schemas.microsoft.com/office/drawing/2014/main" id="{A86A6995-FA20-49A3-BA42-5C70161A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/>
          <a:stretch>
            <a:fillRect/>
          </a:stretch>
        </p:blipFill>
        <p:spPr bwMode="auto">
          <a:xfrm>
            <a:off x="2884088" y="4113657"/>
            <a:ext cx="1933856" cy="14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A7F58F-C1D4-41B2-A71F-6793E717904B}"/>
              </a:ext>
            </a:extLst>
          </p:cNvPr>
          <p:cNvSpPr txBox="1"/>
          <p:nvPr/>
        </p:nvSpPr>
        <p:spPr>
          <a:xfrm>
            <a:off x="1598107" y="6336682"/>
            <a:ext cx="507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для родителей и педагогов по развитию связной речи дошкольников с использованием арт-педагогических технологий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0CBECE-6F2A-4ECE-8B82-247346F8DD95}"/>
              </a:ext>
            </a:extLst>
          </p:cNvPr>
          <p:cNvSpPr/>
          <p:nvPr/>
        </p:nvSpPr>
        <p:spPr>
          <a:xfrm>
            <a:off x="2603835" y="3848073"/>
            <a:ext cx="2551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СИНКВЕЙН ИГРАЕМ,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6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8DBA60-2CE4-4D6C-A77A-CEAE8F4D8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1"/>
          <a:stretch/>
        </p:blipFill>
        <p:spPr>
          <a:xfrm>
            <a:off x="179512" y="1687339"/>
            <a:ext cx="3475979" cy="3483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AAE9C9-F013-4157-836D-3904687F9144}"/>
              </a:ext>
            </a:extLst>
          </p:cNvPr>
          <p:cNvSpPr txBox="1"/>
          <p:nvPr/>
        </p:nvSpPr>
        <p:spPr>
          <a:xfrm>
            <a:off x="0" y="0"/>
            <a:ext cx="9144000" cy="152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Подпроект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№ 1</a:t>
            </a:r>
          </a:p>
          <a:p>
            <a:pPr indent="450215" algn="ctr">
              <a:lnSpc>
                <a:spcPct val="10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создать условия для развития творческой составляющей педагога-профессионала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Внутрифирменное обучение для педагогов ДОО «Арт – Мастер»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5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E844A-1A49-4858-AC13-DD65A691964E}"/>
              </a:ext>
            </a:extLst>
          </p:cNvPr>
          <p:cNvSpPr txBox="1"/>
          <p:nvPr/>
        </p:nvSpPr>
        <p:spPr>
          <a:xfrm>
            <a:off x="3779912" y="2636912"/>
            <a:ext cx="504056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растим творчество в себе и в своих воспитанниках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55DD8-5BA4-4A1D-9D44-AB9854011028}"/>
              </a:ext>
            </a:extLst>
          </p:cNvPr>
          <p:cNvSpPr txBox="1"/>
          <p:nvPr/>
        </p:nvSpPr>
        <p:spPr>
          <a:xfrm>
            <a:off x="675854" y="5682408"/>
            <a:ext cx="7416824" cy="81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Результаты, полученные за отчетный период реализации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изменилось отношение к творческой самореализации участников образовательных отношений у сотрудников ДОО</a:t>
            </a:r>
          </a:p>
        </p:txBody>
      </p:sp>
    </p:spTree>
    <p:extLst>
      <p:ext uri="{BB962C8B-B14F-4D97-AF65-F5344CB8AC3E}">
        <p14:creationId xmlns:p14="http://schemas.microsoft.com/office/powerpoint/2010/main" val="372760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348A6C-A3CD-4B78-8BA5-044E8A933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/>
          <a:stretch/>
        </p:blipFill>
        <p:spPr>
          <a:xfrm>
            <a:off x="211250" y="824316"/>
            <a:ext cx="2458244" cy="21726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6CFC8-CBF6-4C44-BA6E-59AB6564A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50" y="824315"/>
            <a:ext cx="2808483" cy="2169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28D3C6-BECE-413F-80A9-C4C459A16DBE}"/>
              </a:ext>
            </a:extLst>
          </p:cNvPr>
          <p:cNvSpPr txBox="1"/>
          <p:nvPr/>
        </p:nvSpPr>
        <p:spPr>
          <a:xfrm>
            <a:off x="179512" y="2019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Семинар в рамках программы «Арт-мастер» «Рисуем умными руками»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Техника получения изображений с помощью кисти руки»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20FFE7-8A71-4A8B-B8C1-332B06696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90" y="827763"/>
            <a:ext cx="2592288" cy="21691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F0C1FA-FFEA-4B3C-A0EB-9306DD9DDD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1650"/>
          <a:stretch/>
        </p:blipFill>
        <p:spPr>
          <a:xfrm>
            <a:off x="372314" y="4219632"/>
            <a:ext cx="2471493" cy="24179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6DDF3-F4CC-46F5-8661-600ACAAFEF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5"/>
          <a:stretch/>
        </p:blipFill>
        <p:spPr>
          <a:xfrm>
            <a:off x="3131841" y="4219631"/>
            <a:ext cx="2304256" cy="24119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E2E14D-D8B9-4CD8-9C9D-9DD89EFE3F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1" y="4219631"/>
            <a:ext cx="3047555" cy="2411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6D7E1-3A67-4B73-8520-DFB296B2B116}"/>
              </a:ext>
            </a:extLst>
          </p:cNvPr>
          <p:cNvSpPr txBox="1"/>
          <p:nvPr/>
        </p:nvSpPr>
        <p:spPr>
          <a:xfrm>
            <a:off x="179512" y="3429000"/>
            <a:ext cx="87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в рамках программы «Арт-мастер» «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Техника печати пупырчатой пленкой»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4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3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в рамках программы «Арт-мастер»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«ЭБРУ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Техника рисования на воде»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1B3D82-35AE-4F3A-9597-B2A68BBDA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/>
          <a:stretch/>
        </p:blipFill>
        <p:spPr>
          <a:xfrm>
            <a:off x="261055" y="756026"/>
            <a:ext cx="2736304" cy="24880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366B03-19C3-46FA-9941-BCC988FA6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56027"/>
            <a:ext cx="2736305" cy="24880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469275-6D46-4408-8078-E998C0C0D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87162"/>
            <a:ext cx="2664296" cy="2488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D76D11-8599-4216-A863-67138D8E47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3250"/>
          <a:stretch/>
        </p:blipFill>
        <p:spPr>
          <a:xfrm>
            <a:off x="261055" y="4191833"/>
            <a:ext cx="2529814" cy="2488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99CAEE-CB83-47DE-BC53-8272884B1A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4594" b="14356"/>
          <a:stretch/>
        </p:blipFill>
        <p:spPr>
          <a:xfrm>
            <a:off x="3029226" y="4191833"/>
            <a:ext cx="2461790" cy="24880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4BCB06-4F82-4CBA-8452-711993525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46" y="4191832"/>
            <a:ext cx="3024336" cy="2488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146D7-AC99-4877-9717-CBD6FF4E68CD}"/>
              </a:ext>
            </a:extLst>
          </p:cNvPr>
          <p:cNvSpPr txBox="1"/>
          <p:nvPr/>
        </p:nvSpPr>
        <p:spPr>
          <a:xfrm>
            <a:off x="-11124" y="34404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в рамках программы «Арт-мастер»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печати воздушным шариком</a:t>
            </a:r>
          </a:p>
        </p:txBody>
      </p:sp>
    </p:spTree>
    <p:extLst>
      <p:ext uri="{BB962C8B-B14F-4D97-AF65-F5344CB8AC3E}">
        <p14:creationId xmlns:p14="http://schemas.microsoft.com/office/powerpoint/2010/main" val="194553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DC4382-3636-4134-9E38-F7AC9BD57679}"/>
              </a:ext>
            </a:extLst>
          </p:cNvPr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в рамках программы «Арт-мастер»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«Техника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печати бумажным комочком»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A7E876-42B2-4E13-8C13-3029BDC8C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0" y="872644"/>
            <a:ext cx="3312368" cy="2237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58E87A-00B7-4305-B2F6-906D63D8E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62" y="3272982"/>
            <a:ext cx="3912308" cy="34683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CD6B9-C025-43E1-81B2-726F559D4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53" y="825806"/>
            <a:ext cx="3315240" cy="3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8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38AB7-6348-46B9-A9BF-6BBB2D9EEEF5}"/>
              </a:ext>
            </a:extLst>
          </p:cNvPr>
          <p:cNvSpPr txBox="1"/>
          <p:nvPr/>
        </p:nvSpPr>
        <p:spPr>
          <a:xfrm>
            <a:off x="3707904" y="796357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(вебинары для педагогов края, практикумы для студентов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желающих дополнительно заниматься и общаться на креативном, педагогическом языке)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C6092-D30A-467D-9DA7-FEE12CCB11C2}"/>
              </a:ext>
            </a:extLst>
          </p:cNvPr>
          <p:cNvSpPr txBox="1"/>
          <p:nvPr/>
        </p:nvSpPr>
        <p:spPr>
          <a:xfrm>
            <a:off x="3795126" y="582147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Публичный доклад на XIII открытом фестивале педагогических инициатив «Развитие творческого потенциала детей, родителей и педагогов-профессионалов средствами арт-педагогических технологий в рамках инновационной деятельности»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34019-22C8-447F-9755-834D27DD0675}"/>
              </a:ext>
            </a:extLst>
          </p:cNvPr>
          <p:cNvSpPr txBox="1"/>
          <p:nvPr/>
        </p:nvSpPr>
        <p:spPr>
          <a:xfrm>
            <a:off x="-7695" y="4499979"/>
            <a:ext cx="3711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 в рамках сетевого взаимодействия 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 информационной поддержке ИРО КК) «Педагогические условия для творческой самореализации детей и творческого развития педагогов-профессионалов»</a:t>
            </a:r>
          </a:p>
          <a:p>
            <a:pPr lvl="0" algn="ctr"/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https://ds94.centerstart.ru/node/871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ds94.centerstart.ru/sites/ds94.centerstart.ru/files/archive/%D0%9C%D0%90%D0%94%D0%9E%D0%A3/%D0%9A%D0%98%D0%9F%D0%AB2/852f201c-b477-4b59-820f-2450cc6d6e09.jpg">
            <a:extLst>
              <a:ext uri="{FF2B5EF4-FFF2-40B4-BE49-F238E27FC236}">
                <a16:creationId xmlns:a16="http://schemas.microsoft.com/office/drawing/2014/main" id="{24204B7C-45BF-4628-A625-89C897854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" y="1496850"/>
            <a:ext cx="3747291" cy="28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ds94.centerstart.ru/sites/ds94.centerstart.ru/files/archive/%D0%9C%D0%90%D0%94%D0%9E%D0%A3/%D0%9A%D0%98%D0%9F%D0%AB2/%D0%B3%D1%80%D0%B0%D0%BC%D0%BE%D1%82%D0%B0.jpg">
            <a:extLst>
              <a:ext uri="{FF2B5EF4-FFF2-40B4-BE49-F238E27FC236}">
                <a16:creationId xmlns:a16="http://schemas.microsoft.com/office/drawing/2014/main" id="{035ED6F4-5817-406E-9ECD-80B588E2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63795"/>
            <a:ext cx="2456992" cy="30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585CDB-FBB2-48D5-B8DA-F5AAB9283896}"/>
              </a:ext>
            </a:extLst>
          </p:cNvPr>
          <p:cNvSpPr txBox="1"/>
          <p:nvPr/>
        </p:nvSpPr>
        <p:spPr>
          <a:xfrm>
            <a:off x="539552" y="-34640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 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профессионального клуба 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Арт-Перформанс»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1104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</dc:creator>
  <cp:lastModifiedBy>SONY</cp:lastModifiedBy>
  <cp:revision>40</cp:revision>
  <dcterms:created xsi:type="dcterms:W3CDTF">2023-09-20T05:22:06Z</dcterms:created>
  <dcterms:modified xsi:type="dcterms:W3CDTF">2023-09-29T13:49:29Z</dcterms:modified>
</cp:coreProperties>
</file>