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5" r:id="rId1"/>
  </p:sldMasterIdLst>
  <p:notesMasterIdLst>
    <p:notesMasterId r:id="rId11"/>
  </p:notesMasterIdLst>
  <p:sldIdLst>
    <p:sldId id="282" r:id="rId2"/>
    <p:sldId id="287" r:id="rId3"/>
    <p:sldId id="280" r:id="rId4"/>
    <p:sldId id="285" r:id="rId5"/>
    <p:sldId id="288" r:id="rId6"/>
    <p:sldId id="284" r:id="rId7"/>
    <p:sldId id="281" r:id="rId8"/>
    <p:sldId id="283" r:id="rId9"/>
    <p:sldId id="279" r:id="rId10"/>
  </p:sldIdLst>
  <p:sldSz cx="13004800" cy="9753600"/>
  <p:notesSz cx="6858000" cy="9144000"/>
  <p:defaultTextStyle>
    <a:lvl1pPr algn="ctr" defTabSz="584170">
      <a:defRPr sz="3800">
        <a:solidFill>
          <a:srgbClr val="EEEEEE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1pPr>
    <a:lvl2pPr indent="228589" algn="ctr" defTabSz="584170">
      <a:defRPr sz="3800">
        <a:solidFill>
          <a:srgbClr val="EEEEEE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2pPr>
    <a:lvl3pPr indent="457176" algn="ctr" defTabSz="584170">
      <a:defRPr sz="3800">
        <a:solidFill>
          <a:srgbClr val="EEEEEE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3pPr>
    <a:lvl4pPr indent="685765" algn="ctr" defTabSz="584170">
      <a:defRPr sz="3800">
        <a:solidFill>
          <a:srgbClr val="EEEEEE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4pPr>
    <a:lvl5pPr indent="914354" algn="ctr" defTabSz="584170">
      <a:defRPr sz="3800">
        <a:solidFill>
          <a:srgbClr val="EEEEEE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5pPr>
    <a:lvl6pPr indent="1142941" algn="ctr" defTabSz="584170">
      <a:defRPr sz="3800">
        <a:solidFill>
          <a:srgbClr val="EEEEEE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6pPr>
    <a:lvl7pPr indent="1371530" algn="ctr" defTabSz="584170">
      <a:defRPr sz="3800">
        <a:solidFill>
          <a:srgbClr val="EEEEEE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7pPr>
    <a:lvl8pPr indent="1600119" algn="ctr" defTabSz="584170">
      <a:defRPr sz="3800">
        <a:solidFill>
          <a:srgbClr val="EEEEEE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8pPr>
    <a:lvl9pPr indent="1828706" algn="ctr" defTabSz="584170">
      <a:defRPr sz="3800">
        <a:solidFill>
          <a:srgbClr val="EEEEEE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3F79D"/>
    <a:srgbClr val="D418E8"/>
    <a:srgbClr val="739C18"/>
    <a:srgbClr val="FFFFFF"/>
    <a:srgbClr val="E6F6E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DDDBCF"/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7888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888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DBDBD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F2817"/>
              </a:solidFill>
              <a:prstDash val="solid"/>
              <a:miter lim="400000"/>
            </a:ln>
          </a:bottom>
          <a:insideH>
            <a:ln w="12700" cap="flat">
              <a:solidFill>
                <a:srgbClr val="8F281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8341D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97231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1401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2912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4AA2A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58585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6B5C3">
              <a:alpha val="14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9F9F9F"/>
              </a:solidFill>
              <a:prstDash val="solid"/>
              <a:miter lim="400000"/>
            </a:ln>
          </a:left>
          <a:right>
            <a:ln w="12700" cap="flat">
              <a:solidFill>
                <a:srgbClr val="9F9F9F"/>
              </a:solidFill>
              <a:prstDash val="solid"/>
              <a:miter lim="400000"/>
            </a:ln>
          </a:right>
          <a:top>
            <a:ln w="12700" cap="flat">
              <a:solidFill>
                <a:srgbClr val="9F9F9F"/>
              </a:solidFill>
              <a:prstDash val="solid"/>
              <a:miter lim="400000"/>
            </a:ln>
          </a:top>
          <a:bottom>
            <a:ln w="12700" cap="flat">
              <a:solidFill>
                <a:srgbClr val="9F9F9F"/>
              </a:solidFill>
              <a:prstDash val="solid"/>
              <a:miter lim="400000"/>
            </a:ln>
          </a:bottom>
          <a:insideH>
            <a:ln w="12700" cap="flat">
              <a:solidFill>
                <a:srgbClr val="9F9F9F"/>
              </a:solidFill>
              <a:prstDash val="solid"/>
              <a:miter lim="400000"/>
            </a:ln>
          </a:insideH>
          <a:insideV>
            <a:ln w="12700" cap="flat">
              <a:solidFill>
                <a:srgbClr val="9F9F9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979">
              <a:alpha val="38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ABABA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979">
              <a:alpha val="25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14" autoAdjust="0"/>
  </p:normalViewPr>
  <p:slideViewPr>
    <p:cSldViewPr>
      <p:cViewPr>
        <p:scale>
          <a:sx n="84" d="100"/>
          <a:sy n="84" d="100"/>
        </p:scale>
        <p:origin x="-438" y="32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913318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76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589" defTabSz="457176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176" defTabSz="457176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765" defTabSz="457176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354" defTabSz="457176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2941" defTabSz="457176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530" defTabSz="457176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119" defTabSz="457176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706" defTabSz="457176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6633454"/>
            <a:ext cx="1301488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75360" y="2492589"/>
            <a:ext cx="11054080" cy="2602327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6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75360" y="5136508"/>
            <a:ext cx="11054080" cy="1706246"/>
          </a:xfrm>
        </p:spPr>
        <p:txBody>
          <a:bodyPr lIns="65023" rIns="65023"/>
          <a:lstStyle>
            <a:lvl1pPr marL="0" marR="91032" indent="0" algn="r">
              <a:buNone/>
              <a:defRPr>
                <a:solidFill>
                  <a:schemeClr val="tx2"/>
                </a:solidFill>
              </a:defRPr>
            </a:lvl1pPr>
            <a:lvl2pPr marL="650230" indent="0" algn="ctr">
              <a:buNone/>
            </a:lvl2pPr>
            <a:lvl3pPr marL="1300460" indent="0" algn="ctr">
              <a:buNone/>
            </a:lvl3pPr>
            <a:lvl4pPr marL="1950690" indent="0" algn="ctr">
              <a:buNone/>
            </a:lvl4pPr>
            <a:lvl5pPr marL="2600919" indent="0" algn="ctr">
              <a:buNone/>
            </a:lvl5pPr>
            <a:lvl6pPr marL="3251149" indent="0" algn="ctr">
              <a:buNone/>
            </a:lvl6pPr>
            <a:lvl7pPr marL="3901379" indent="0" algn="ctr">
              <a:buNone/>
            </a:lvl7pPr>
            <a:lvl8pPr marL="4551609" indent="0" algn="ctr">
              <a:buNone/>
            </a:lvl8pPr>
            <a:lvl9pPr marL="5201839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354" y="7044267"/>
            <a:ext cx="13010155" cy="2719414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240" y="2106780"/>
            <a:ext cx="11704320" cy="6237968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33708" y="390600"/>
            <a:ext cx="2527957" cy="795414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240" y="390600"/>
            <a:ext cx="8994987" cy="7954148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bg>
      <p:bgPr>
        <a:blipFill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762000" y="774701"/>
            <a:ext cx="5588001" cy="4102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4800" b="1" spc="-144">
                <a:solidFill>
                  <a:srgbClr val="EEEEEE"/>
                </a:solidFill>
              </a:rPr>
              <a:t>Текст заголовка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762000" y="5372101"/>
            <a:ext cx="5588001" cy="3619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2400"/>
            </a:lvl1pPr>
            <a:lvl2pPr marL="0" indent="228589" algn="ctr">
              <a:spcBef>
                <a:spcPts val="0"/>
              </a:spcBef>
              <a:buSzTx/>
              <a:buFontTx/>
              <a:buNone/>
              <a:defRPr sz="2400"/>
            </a:lvl2pPr>
            <a:lvl3pPr marL="0" indent="457176" algn="ctr">
              <a:spcBef>
                <a:spcPts val="0"/>
              </a:spcBef>
              <a:buSzTx/>
              <a:buFontTx/>
              <a:buNone/>
              <a:defRPr sz="2400"/>
            </a:lvl3pPr>
            <a:lvl4pPr marL="0" indent="685765" algn="ctr">
              <a:spcBef>
                <a:spcPts val="0"/>
              </a:spcBef>
              <a:buSzTx/>
              <a:buFontTx/>
              <a:buNone/>
              <a:defRPr sz="2400"/>
            </a:lvl4pPr>
            <a:lvl5pPr marL="0" indent="914354" algn="ctr">
              <a:spcBef>
                <a:spcPts val="0"/>
              </a:spcBef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379" y="1507146"/>
            <a:ext cx="11054080" cy="260096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6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78970" y="4169546"/>
            <a:ext cx="6502400" cy="2069174"/>
          </a:xfrm>
        </p:spPr>
        <p:txBody>
          <a:bodyPr lIns="130046" rIns="130046" anchor="t"/>
          <a:lstStyle>
            <a:lvl1pPr marL="0" indent="0" algn="l">
              <a:buNone/>
              <a:defRPr sz="33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Нашивка 6"/>
          <p:cNvSpPr/>
          <p:nvPr/>
        </p:nvSpPr>
        <p:spPr>
          <a:xfrm>
            <a:off x="5172167" y="4274449"/>
            <a:ext cx="260096" cy="32512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907042" y="4274449"/>
            <a:ext cx="260096" cy="32512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240" y="2106778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610773" y="2106778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388338"/>
            <a:ext cx="11704320" cy="16256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7694507"/>
            <a:ext cx="5746045" cy="1083733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60092" anchor="ctr"/>
          <a:lstStyle>
            <a:lvl1pPr marL="0" indent="0">
              <a:buNone/>
              <a:defRPr sz="3400" b="0">
                <a:solidFill>
                  <a:schemeClr val="bg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6260" y="7694507"/>
            <a:ext cx="5748302" cy="1083733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60092" anchor="ctr"/>
          <a:lstStyle>
            <a:lvl1pPr marL="0" indent="0">
              <a:buNone/>
              <a:defRPr sz="3400" b="0">
                <a:solidFill>
                  <a:schemeClr val="bg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50240" y="2054108"/>
            <a:ext cx="5746045" cy="56060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6259" y="2054108"/>
            <a:ext cx="5748302" cy="56060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FC74544-5706-4169-8440-B9F81BA7EB74}" type="datetime1">
              <a:rPr lang="ru-RU" smtClean="0"/>
              <a:pPr>
                <a:defRPr/>
              </a:pPr>
              <a:t>20.02.2015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0306377-5041-450F-8065-1A965A097F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0480" y="6935893"/>
            <a:ext cx="10640748" cy="65024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36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285653" y="7616145"/>
            <a:ext cx="5652753" cy="1300480"/>
          </a:xfrm>
        </p:spPr>
        <p:txBody>
          <a:bodyPr/>
          <a:lstStyle>
            <a:lvl1pPr marL="0" indent="0" algn="r">
              <a:buNone/>
              <a:defRPr sz="23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300480" y="390144"/>
            <a:ext cx="10637926" cy="6502400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567334" y="9113520"/>
            <a:ext cx="2731008" cy="520192"/>
          </a:xfrm>
        </p:spPr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23086" y="7741727"/>
            <a:ext cx="10187093" cy="921930"/>
          </a:xfrm>
          <a:noFill/>
        </p:spPr>
        <p:txBody>
          <a:bodyPr lIns="130046" tIns="0" rIns="130046" anchor="t"/>
          <a:lstStyle>
            <a:lvl1pPr marL="0" marR="26009" indent="0" algn="r">
              <a:buNone/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5120" y="270177"/>
            <a:ext cx="12354560" cy="624230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46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229436" y="9113521"/>
            <a:ext cx="3343191" cy="5192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120" y="6919284"/>
            <a:ext cx="11485059" cy="800245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3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1018932" y="7113946"/>
            <a:ext cx="5407293" cy="205242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76175" y="8227588"/>
            <a:ext cx="5407293" cy="11921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593" y="8236449"/>
            <a:ext cx="4838847" cy="1537234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30046" tIns="65023" rIns="130046" bIns="65023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3137" y="8231450"/>
            <a:ext cx="4843391" cy="154223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2322293" y="7094670"/>
            <a:ext cx="260096" cy="32512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2057168" y="7094670"/>
            <a:ext cx="260096" cy="32512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1018932" y="7113946"/>
            <a:ext cx="5407293" cy="205242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76175" y="8227588"/>
            <a:ext cx="5407293" cy="11921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593" y="8236449"/>
            <a:ext cx="4838847" cy="1537234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30046" tIns="65023" rIns="130046" bIns="65023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3137" y="8231450"/>
            <a:ext cx="4843391" cy="154223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50240" y="2106778"/>
            <a:ext cx="11704320" cy="6436925"/>
          </a:xfrm>
          <a:prstGeom prst="rect">
            <a:avLst/>
          </a:prstGeom>
        </p:spPr>
        <p:txBody>
          <a:bodyPr vert="horz" lIns="130046" tIns="65023" rIns="130046" bIns="65023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9567334" y="9113520"/>
            <a:ext cx="2731008" cy="520192"/>
          </a:xfrm>
          <a:prstGeom prst="rect">
            <a:avLst/>
          </a:prstGeom>
        </p:spPr>
        <p:txBody>
          <a:bodyPr vert="horz" lIns="130046" tIns="65023" rIns="130046" bIns="65023" anchor="b"/>
          <a:lstStyle>
            <a:lvl1pPr algn="l" eaLnBrk="1" latinLnBrk="0" hangingPunct="1">
              <a:defRPr kumimoji="0" sz="1400">
                <a:solidFill>
                  <a:schemeClr val="tx1"/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6229436" y="9113521"/>
            <a:ext cx="3343191" cy="519289"/>
          </a:xfrm>
          <a:prstGeom prst="rect">
            <a:avLst/>
          </a:prstGeom>
        </p:spPr>
        <p:txBody>
          <a:bodyPr vert="horz" lIns="130046" tIns="65023" rIns="130046" bIns="65023" anchor="b"/>
          <a:lstStyle>
            <a:lvl1pPr algn="r" eaLnBrk="1" latinLnBrk="0" hangingPunct="1">
              <a:defRPr kumimoji="0" sz="1400">
                <a:solidFill>
                  <a:schemeClr val="tx1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2298342" y="9113521"/>
            <a:ext cx="520192" cy="519289"/>
          </a:xfrm>
          <a:prstGeom prst="rect">
            <a:avLst/>
          </a:prstGeom>
        </p:spPr>
        <p:txBody>
          <a:bodyPr vert="horz" lIns="130046" tIns="65023" rIns="130046" bIns="65023" anchor="b"/>
          <a:lstStyle>
            <a:lvl1pPr algn="r" eaLnBrk="1" latinLnBrk="0" hangingPunct="1">
              <a:defRPr kumimoji="0" sz="1400" b="0">
                <a:solidFill>
                  <a:schemeClr val="tx1"/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xStyles>
    <p:titleStyle>
      <a:lvl1pPr algn="l" rtl="0" eaLnBrk="1" latinLnBrk="0" hangingPunct="1">
        <a:spcBef>
          <a:spcPct val="0"/>
        </a:spcBef>
        <a:buNone/>
        <a:defRPr kumimoji="0" sz="58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20184" indent="-364129" algn="l" rtl="0" eaLnBrk="1" latinLnBrk="0" hangingPunct="1">
        <a:spcBef>
          <a:spcPts val="569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313" indent="-325115" algn="l" rtl="0" eaLnBrk="1" latinLnBrk="0" hangingPunct="1">
        <a:spcBef>
          <a:spcPts val="461"/>
        </a:spcBef>
        <a:buClr>
          <a:schemeClr val="accent1"/>
        </a:buClr>
        <a:buFont typeface="Verdana"/>
        <a:buChar char="◦"/>
        <a:defRPr kumimoji="0"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2432" indent="-325115" algn="l" rtl="0" eaLnBrk="1" latinLnBrk="0" hangingPunct="1">
        <a:spcBef>
          <a:spcPts val="498"/>
        </a:spcBef>
        <a:buClr>
          <a:schemeClr val="accent2"/>
        </a:buClr>
        <a:buSzPct val="100000"/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25575" indent="-325115" algn="l" rtl="0" eaLnBrk="1" latinLnBrk="0" hangingPunct="1">
        <a:spcBef>
          <a:spcPts val="498"/>
        </a:spcBef>
        <a:buClr>
          <a:schemeClr val="accent2"/>
        </a:buClr>
        <a:buFont typeface="Wingdings 2"/>
        <a:buChar char="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90" indent="-325115" algn="l" rtl="0" eaLnBrk="1" latinLnBrk="0" hangingPunct="1">
        <a:spcBef>
          <a:spcPts val="498"/>
        </a:spcBef>
        <a:buClr>
          <a:schemeClr val="accent2"/>
        </a:buClr>
        <a:buFont typeface="Wingdings 2"/>
        <a:buChar char="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804" indent="-325115" algn="l" rtl="0" eaLnBrk="1" latinLnBrk="0" hangingPunct="1">
        <a:spcBef>
          <a:spcPts val="498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919" indent="-325115" algn="l" rtl="0" eaLnBrk="1" latinLnBrk="0" hangingPunct="1">
        <a:spcBef>
          <a:spcPts val="498"/>
        </a:spcBef>
        <a:buClr>
          <a:schemeClr val="accent3"/>
        </a:buClr>
        <a:buFont typeface="Wingdings 2"/>
        <a:buChar char="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34" indent="-325115" algn="l" rtl="0" eaLnBrk="1" latinLnBrk="0" hangingPunct="1">
        <a:spcBef>
          <a:spcPts val="498"/>
        </a:spcBef>
        <a:buClr>
          <a:schemeClr val="accent3"/>
        </a:buClr>
        <a:buFont typeface="Wingdings 2"/>
        <a:buChar char="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149" indent="-325115" algn="l" rtl="0" eaLnBrk="1" latinLnBrk="0" hangingPunct="1">
        <a:spcBef>
          <a:spcPts val="498"/>
        </a:spcBef>
        <a:buClr>
          <a:schemeClr val="accent3"/>
        </a:buClr>
        <a:buFont typeface="Wingdings 2"/>
        <a:buChar char="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5.jpeg"/><Relationship Id="rId5" Type="http://schemas.openxmlformats.org/officeDocument/2006/relationships/image" Target="../media/image8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22.jpe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.png"/><Relationship Id="rId21" Type="http://schemas.openxmlformats.org/officeDocument/2006/relationships/image" Target="../media/image52.png"/><Relationship Id="rId7" Type="http://schemas.openxmlformats.org/officeDocument/2006/relationships/image" Target="../media/image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4.jpe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6.png"/><Relationship Id="rId15" Type="http://schemas.openxmlformats.org/officeDocument/2006/relationships/image" Target="../media/image46.png"/><Relationship Id="rId23" Type="http://schemas.openxmlformats.org/officeDocument/2006/relationships/image" Target="../media/image54.jpe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Фоны для деловой презентации - новая презент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233"/>
            <a:ext cx="13004800" cy="10012833"/>
          </a:xfrm>
          <a:prstGeom prst="rect">
            <a:avLst/>
          </a:prstGeom>
          <a:noFill/>
        </p:spPr>
      </p:pic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683071" y="412305"/>
            <a:ext cx="11628631" cy="426257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z="3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Муниципальное  дошкольное образовательное бюджетное учреждение </a:t>
            </a:r>
            <a:r>
              <a:rPr lang="ru-RU" sz="3800" dirty="0">
                <a:solidFill>
                  <a:schemeClr val="tx1"/>
                </a:solidFill>
                <a:latin typeface="Georgia" panose="02040502050405020303" pitchFamily="18" charset="0"/>
              </a:rPr>
              <a:t>детский сад комбинированного вида № 43 «Аленушка</a:t>
            </a:r>
            <a:r>
              <a:rPr lang="ru-RU" sz="3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»</a:t>
            </a:r>
            <a:br>
              <a:rPr lang="ru-RU" sz="3800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3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br>
              <a:rPr lang="ru-RU" sz="3800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3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муниципального </a:t>
            </a:r>
            <a:r>
              <a:rPr lang="ru-RU" sz="3800" dirty="0">
                <a:solidFill>
                  <a:schemeClr val="tx1"/>
                </a:solidFill>
                <a:latin typeface="Georgia" panose="02040502050405020303" pitchFamily="18" charset="0"/>
              </a:rPr>
              <a:t>образования </a:t>
            </a:r>
            <a:r>
              <a:rPr lang="ru-RU" sz="3800" dirty="0" smtClean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3800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3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Новокубанский </a:t>
            </a:r>
            <a:r>
              <a:rPr lang="ru-RU" sz="3800" dirty="0">
                <a:solidFill>
                  <a:schemeClr val="tx1"/>
                </a:solidFill>
                <a:latin typeface="Georgia" panose="02040502050405020303" pitchFamily="18" charset="0"/>
              </a:rPr>
              <a:t>район </a:t>
            </a:r>
            <a:endParaRPr sz="3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513503" y="4866006"/>
            <a:ext cx="2694774" cy="1905003"/>
            <a:chOff x="1336534" y="6487506"/>
            <a:chExt cx="2694774" cy="1905003"/>
          </a:xfrm>
        </p:grpSpPr>
        <p:sp>
          <p:nvSpPr>
            <p:cNvPr id="35" name="Shape 62"/>
            <p:cNvSpPr/>
            <p:nvPr/>
          </p:nvSpPr>
          <p:spPr>
            <a:xfrm>
              <a:off x="1336534" y="6487507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3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" name="Shape 66"/>
            <p:cNvSpPr/>
            <p:nvPr/>
          </p:nvSpPr>
          <p:spPr>
            <a:xfrm>
              <a:off x="1501056" y="6487507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4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38" name="Shape 65"/>
            <p:cNvSpPr/>
            <p:nvPr/>
          </p:nvSpPr>
          <p:spPr>
            <a:xfrm>
              <a:off x="1641806" y="6487506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5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39" name="Shape 67"/>
            <p:cNvSpPr/>
            <p:nvPr/>
          </p:nvSpPr>
          <p:spPr>
            <a:xfrm>
              <a:off x="1776880" y="6487507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6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37" name="Shape 64"/>
            <p:cNvSpPr/>
            <p:nvPr/>
          </p:nvSpPr>
          <p:spPr>
            <a:xfrm>
              <a:off x="1942406" y="6487508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7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40" name="Shape 63"/>
            <p:cNvSpPr/>
            <p:nvPr/>
          </p:nvSpPr>
          <p:spPr>
            <a:xfrm>
              <a:off x="2126307" y="6487508"/>
              <a:ext cx="1905001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8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3" name="Группа 23"/>
          <p:cNvGrpSpPr/>
          <p:nvPr/>
        </p:nvGrpSpPr>
        <p:grpSpPr>
          <a:xfrm>
            <a:off x="2160995" y="4899966"/>
            <a:ext cx="2683584" cy="1937008"/>
            <a:chOff x="4214540" y="6580100"/>
            <a:chExt cx="2683584" cy="1937009"/>
          </a:xfrm>
        </p:grpSpPr>
        <p:grpSp>
          <p:nvGrpSpPr>
            <p:cNvPr id="4" name="Группа 16"/>
            <p:cNvGrpSpPr/>
            <p:nvPr/>
          </p:nvGrpSpPr>
          <p:grpSpPr>
            <a:xfrm>
              <a:off x="4214540" y="6580100"/>
              <a:ext cx="2566204" cy="1937009"/>
              <a:chOff x="4790604" y="6652571"/>
              <a:chExt cx="2566204" cy="1937009"/>
            </a:xfrm>
          </p:grpSpPr>
          <p:sp>
            <p:nvSpPr>
              <p:cNvPr id="41" name="Shape 66"/>
              <p:cNvSpPr/>
              <p:nvPr/>
            </p:nvSpPr>
            <p:spPr>
              <a:xfrm>
                <a:off x="4790604" y="6677000"/>
                <a:ext cx="19050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4" cstate="print"/>
              </a:blip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  <p:sp>
            <p:nvSpPr>
              <p:cNvPr id="42" name="Shape 64"/>
              <p:cNvSpPr/>
              <p:nvPr/>
            </p:nvSpPr>
            <p:spPr>
              <a:xfrm>
                <a:off x="4976406" y="6684580"/>
                <a:ext cx="19050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7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  <p:sp>
            <p:nvSpPr>
              <p:cNvPr id="43" name="Shape 67"/>
              <p:cNvSpPr/>
              <p:nvPr/>
            </p:nvSpPr>
            <p:spPr>
              <a:xfrm>
                <a:off x="5167040" y="6676999"/>
                <a:ext cx="1905000" cy="19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6" cstate="print"/>
              </a:blip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  <p:sp>
            <p:nvSpPr>
              <p:cNvPr id="44" name="Shape 65"/>
              <p:cNvSpPr/>
              <p:nvPr/>
            </p:nvSpPr>
            <p:spPr>
              <a:xfrm>
                <a:off x="5319440" y="6669290"/>
                <a:ext cx="1905000" cy="19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5" cstate="print"/>
              </a:blip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  <p:sp>
            <p:nvSpPr>
              <p:cNvPr id="45" name="Shape 63"/>
              <p:cNvSpPr/>
              <p:nvPr/>
            </p:nvSpPr>
            <p:spPr>
              <a:xfrm>
                <a:off x="5451807" y="6652571"/>
                <a:ext cx="1905001" cy="19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8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effectLst>
                      <a:outerShdw blurRad="25400" dist="25400" dir="2388334" rotWithShape="0">
                        <a:srgbClr val="000000">
                          <a:alpha val="7931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46" name="Shape 62"/>
            <p:cNvSpPr/>
            <p:nvPr/>
          </p:nvSpPr>
          <p:spPr>
            <a:xfrm>
              <a:off x="4993124" y="6580100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3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" name="Группа 24"/>
          <p:cNvGrpSpPr/>
          <p:nvPr/>
        </p:nvGrpSpPr>
        <p:grpSpPr>
          <a:xfrm>
            <a:off x="4025968" y="4907662"/>
            <a:ext cx="2726198" cy="1909134"/>
            <a:chOff x="6931898" y="5884911"/>
            <a:chExt cx="2726198" cy="1909134"/>
          </a:xfrm>
        </p:grpSpPr>
        <p:sp>
          <p:nvSpPr>
            <p:cNvPr id="65" name="Shape 65"/>
            <p:cNvSpPr/>
            <p:nvPr/>
          </p:nvSpPr>
          <p:spPr>
            <a:xfrm>
              <a:off x="6931898" y="5884912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5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7078464" y="5884913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4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7250102" y="5884911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6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7438504" y="5884913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3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7582520" y="5886773"/>
              <a:ext cx="1905001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8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7753096" y="5889045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7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</p:grpSp>
      <p:grpSp>
        <p:nvGrpSpPr>
          <p:cNvPr id="6" name="Группа 4"/>
          <p:cNvGrpSpPr/>
          <p:nvPr/>
        </p:nvGrpSpPr>
        <p:grpSpPr>
          <a:xfrm>
            <a:off x="5977535" y="4958290"/>
            <a:ext cx="2713483" cy="1945424"/>
            <a:chOff x="1461840" y="5556456"/>
            <a:chExt cx="2713484" cy="1945424"/>
          </a:xfrm>
        </p:grpSpPr>
        <p:sp>
          <p:nvSpPr>
            <p:cNvPr id="18" name="Shape 62"/>
            <p:cNvSpPr/>
            <p:nvPr/>
          </p:nvSpPr>
          <p:spPr>
            <a:xfrm>
              <a:off x="1461840" y="5596880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3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7" name="Группа 3"/>
            <p:cNvGrpSpPr/>
            <p:nvPr/>
          </p:nvGrpSpPr>
          <p:grpSpPr>
            <a:xfrm>
              <a:off x="1602590" y="5556456"/>
              <a:ext cx="2398818" cy="1937794"/>
              <a:chOff x="1602590" y="5556456"/>
              <a:chExt cx="2398818" cy="1937794"/>
            </a:xfrm>
          </p:grpSpPr>
          <p:sp>
            <p:nvSpPr>
              <p:cNvPr id="19" name="Shape 63"/>
              <p:cNvSpPr/>
              <p:nvPr/>
            </p:nvSpPr>
            <p:spPr>
              <a:xfrm>
                <a:off x="1602590" y="5589249"/>
                <a:ext cx="1905001" cy="19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8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effectLst>
                      <a:outerShdw blurRad="25400" dist="25400" dir="2388334" rotWithShape="0">
                        <a:srgbClr val="000000">
                          <a:alpha val="7931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64"/>
              <p:cNvSpPr/>
              <p:nvPr/>
            </p:nvSpPr>
            <p:spPr>
              <a:xfrm>
                <a:off x="1749872" y="5589249"/>
                <a:ext cx="19050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7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  <p:sp>
            <p:nvSpPr>
              <p:cNvPr id="21" name="Shape 65"/>
              <p:cNvSpPr/>
              <p:nvPr/>
            </p:nvSpPr>
            <p:spPr>
              <a:xfrm>
                <a:off x="1893888" y="5573978"/>
                <a:ext cx="1905000" cy="19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5" cstate="print"/>
              </a:blip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  <p:sp>
            <p:nvSpPr>
              <p:cNvPr id="22" name="Shape 67"/>
              <p:cNvSpPr/>
              <p:nvPr/>
            </p:nvSpPr>
            <p:spPr>
              <a:xfrm>
                <a:off x="2096408" y="5556456"/>
                <a:ext cx="1905000" cy="19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6" cstate="print"/>
              </a:blip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</p:grpSp>
        <p:sp>
          <p:nvSpPr>
            <p:cNvPr id="23" name="Shape 66"/>
            <p:cNvSpPr/>
            <p:nvPr/>
          </p:nvSpPr>
          <p:spPr>
            <a:xfrm>
              <a:off x="2270324" y="5556457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4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</p:grpSp>
      <p:grpSp>
        <p:nvGrpSpPr>
          <p:cNvPr id="8" name="Группа 1"/>
          <p:cNvGrpSpPr/>
          <p:nvPr/>
        </p:nvGrpSpPr>
        <p:grpSpPr>
          <a:xfrm>
            <a:off x="7943957" y="4954812"/>
            <a:ext cx="2625079" cy="1913768"/>
            <a:chOff x="1029792" y="3124199"/>
            <a:chExt cx="2625080" cy="1913768"/>
          </a:xfrm>
        </p:grpSpPr>
        <p:sp>
          <p:nvSpPr>
            <p:cNvPr id="11" name="Shape 62"/>
            <p:cNvSpPr/>
            <p:nvPr/>
          </p:nvSpPr>
          <p:spPr>
            <a:xfrm>
              <a:off x="1029792" y="3124200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3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" name="Shape 66"/>
            <p:cNvSpPr/>
            <p:nvPr/>
          </p:nvSpPr>
          <p:spPr>
            <a:xfrm>
              <a:off x="1173808" y="3124200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4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13" name="Shape 64"/>
            <p:cNvSpPr/>
            <p:nvPr/>
          </p:nvSpPr>
          <p:spPr>
            <a:xfrm>
              <a:off x="1317824" y="3124200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7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14" name="Shape 63"/>
            <p:cNvSpPr/>
            <p:nvPr/>
          </p:nvSpPr>
          <p:spPr>
            <a:xfrm>
              <a:off x="1461840" y="3124200"/>
              <a:ext cx="1905001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8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" name="Shape 65"/>
            <p:cNvSpPr/>
            <p:nvPr/>
          </p:nvSpPr>
          <p:spPr>
            <a:xfrm>
              <a:off x="1605856" y="3124199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5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16" name="Shape 67"/>
            <p:cNvSpPr/>
            <p:nvPr/>
          </p:nvSpPr>
          <p:spPr>
            <a:xfrm>
              <a:off x="1749872" y="3132966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6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</p:grpSp>
      <p:grpSp>
        <p:nvGrpSpPr>
          <p:cNvPr id="9" name="Группа 6"/>
          <p:cNvGrpSpPr/>
          <p:nvPr/>
        </p:nvGrpSpPr>
        <p:grpSpPr>
          <a:xfrm>
            <a:off x="9811925" y="5001741"/>
            <a:ext cx="2664296" cy="1925914"/>
            <a:chOff x="2790776" y="4518820"/>
            <a:chExt cx="2664296" cy="1925913"/>
          </a:xfrm>
        </p:grpSpPr>
        <p:grpSp>
          <p:nvGrpSpPr>
            <p:cNvPr id="10" name="Группа 5"/>
            <p:cNvGrpSpPr/>
            <p:nvPr/>
          </p:nvGrpSpPr>
          <p:grpSpPr>
            <a:xfrm>
              <a:off x="2790776" y="4518821"/>
              <a:ext cx="2337048" cy="1925911"/>
              <a:chOff x="2790776" y="4518821"/>
              <a:chExt cx="2337048" cy="1925911"/>
            </a:xfrm>
          </p:grpSpPr>
          <p:sp>
            <p:nvSpPr>
              <p:cNvPr id="27" name="Shape 62"/>
              <p:cNvSpPr/>
              <p:nvPr/>
            </p:nvSpPr>
            <p:spPr>
              <a:xfrm>
                <a:off x="2790776" y="4539732"/>
                <a:ext cx="19050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3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effectLst>
                      <a:outerShdw blurRad="25400" dist="25400" dir="2388334" rotWithShape="0">
                        <a:srgbClr val="000000">
                          <a:alpha val="7931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" name="Shape 64"/>
              <p:cNvSpPr/>
              <p:nvPr/>
            </p:nvSpPr>
            <p:spPr>
              <a:xfrm>
                <a:off x="2939273" y="4539732"/>
                <a:ext cx="19050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7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  <p:sp>
            <p:nvSpPr>
              <p:cNvPr id="28" name="Shape 63"/>
              <p:cNvSpPr/>
              <p:nvPr/>
            </p:nvSpPr>
            <p:spPr>
              <a:xfrm>
                <a:off x="3069008" y="4533286"/>
                <a:ext cx="1905001" cy="19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8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effectLst>
                      <a:outerShdw blurRad="25400" dist="25400" dir="2388334" rotWithShape="0">
                        <a:srgbClr val="000000">
                          <a:alpha val="7931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" name="Shape 66"/>
              <p:cNvSpPr/>
              <p:nvPr/>
            </p:nvSpPr>
            <p:spPr>
              <a:xfrm>
                <a:off x="3222824" y="4518821"/>
                <a:ext cx="19050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4" cstate="print"/>
              </a:blip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</p:grpSp>
        <p:sp>
          <p:nvSpPr>
            <p:cNvPr id="31" name="Shape 67"/>
            <p:cNvSpPr/>
            <p:nvPr/>
          </p:nvSpPr>
          <p:spPr>
            <a:xfrm>
              <a:off x="3406056" y="4518820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6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32" name="Shape 65"/>
            <p:cNvSpPr/>
            <p:nvPr/>
          </p:nvSpPr>
          <p:spPr>
            <a:xfrm>
              <a:off x="3550072" y="4539732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5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159667" y="8245791"/>
            <a:ext cx="7172538" cy="902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r>
              <a:rPr lang="ru-RU" sz="2600" dirty="0" smtClean="0">
                <a:latin typeface="Georgia" panose="02040502050405020303" pitchFamily="18" charset="0"/>
              </a:rPr>
              <a:t>Научный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руководитель</a:t>
            </a:r>
          </a:p>
          <a:p>
            <a:pPr rtl="0" latinLnBrk="1" hangingPunct="0"/>
            <a:r>
              <a:rPr lang="ru-RU" sz="2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Илюхина Юлия Валерьевна</a:t>
            </a:r>
            <a:endParaRPr lang="ru-RU" sz="2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6430962" y="8091510"/>
            <a:ext cx="5443420" cy="0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Фоны для деловой презентации - новая презент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233"/>
            <a:ext cx="13004800" cy="1001283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98144" y="2960055"/>
            <a:ext cx="583264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 latinLnBrk="1" hangingPunct="0"/>
            <a:r>
              <a:rPr lang="ru-RU" sz="2700" b="1" spc="-144" dirty="0" err="1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Петерсон</a:t>
            </a:r>
            <a:r>
              <a:rPr lang="ru-RU" sz="27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  Людмила  Георгиевна</a:t>
            </a:r>
            <a:r>
              <a:rPr lang="ru-RU" sz="20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, </a:t>
            </a:r>
            <a:endParaRPr lang="ru-RU" sz="2000" b="1" spc="-144" dirty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  <a:sym typeface="Superclarendon Light"/>
            </a:endParaRPr>
          </a:p>
          <a:p>
            <a:pPr lvl="0" rtl="0" latinLnBrk="1" hangingPunct="0"/>
            <a:r>
              <a:rPr lang="ru-RU" sz="20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 </a:t>
            </a:r>
            <a:r>
              <a:rPr lang="ru-RU" sz="1800" b="1" spc="-144" dirty="0" err="1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д.п.н</a:t>
            </a:r>
            <a:r>
              <a:rPr lang="ru-RU" sz="18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.,  директор  </a:t>
            </a:r>
            <a:r>
              <a:rPr lang="ru-RU" sz="18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Центра  системно-</a:t>
            </a:r>
            <a:r>
              <a:rPr lang="ru-RU" sz="1800" b="1" spc="-144" dirty="0" err="1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деятельностной</a:t>
            </a:r>
            <a:r>
              <a:rPr lang="ru-RU" sz="18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 </a:t>
            </a:r>
          </a:p>
          <a:p>
            <a:pPr lvl="0" rtl="0" latinLnBrk="1" hangingPunct="0"/>
            <a:r>
              <a:rPr lang="ru-RU" sz="18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педагогики  </a:t>
            </a:r>
            <a:r>
              <a:rPr lang="ru-RU" sz="18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«Школа 2000…», </a:t>
            </a:r>
            <a:endParaRPr lang="ru-RU" sz="1800" b="1" spc="-144" dirty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  <a:sym typeface="Superclarendon Light"/>
            </a:endParaRPr>
          </a:p>
          <a:p>
            <a:pPr lvl="0" rtl="0" latinLnBrk="1" hangingPunct="0"/>
            <a:r>
              <a:rPr lang="ru-RU" sz="18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 </a:t>
            </a:r>
            <a:r>
              <a:rPr lang="ru-RU" sz="18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профессор кафедры начального  </a:t>
            </a:r>
            <a:endParaRPr lang="ru-RU" sz="1800" b="1" spc="-144" dirty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  <a:sym typeface="Superclarendon Light"/>
            </a:endParaRPr>
          </a:p>
          <a:p>
            <a:pPr lvl="0" rtl="0" latinLnBrk="1" hangingPunct="0"/>
            <a:r>
              <a:rPr lang="ru-RU" sz="18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и  </a:t>
            </a:r>
            <a:r>
              <a:rPr lang="ru-RU" sz="18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дошкольного образования  </a:t>
            </a:r>
            <a:endParaRPr lang="ru-RU" sz="1800" b="1" spc="-144" dirty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  <a:sym typeface="Superclarendon Light"/>
            </a:endParaRPr>
          </a:p>
          <a:p>
            <a:pPr lvl="0" rtl="0" latinLnBrk="1" hangingPunct="0"/>
            <a:r>
              <a:rPr lang="ru-RU" sz="18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АПК  </a:t>
            </a:r>
            <a:r>
              <a:rPr lang="ru-RU" sz="18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и  ППРО,  лауреат  премии  </a:t>
            </a:r>
            <a:endParaRPr lang="ru-RU" sz="1800" b="1" spc="-144" dirty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  <a:sym typeface="Superclarendon Light"/>
            </a:endParaRPr>
          </a:p>
          <a:p>
            <a:pPr lvl="0" rtl="0" latinLnBrk="1" hangingPunct="0"/>
            <a:r>
              <a:rPr lang="ru-RU" sz="18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Президента  </a:t>
            </a:r>
            <a:r>
              <a:rPr lang="ru-RU" sz="18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РФ  в  области 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4876" y="5391886"/>
            <a:ext cx="109281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>
              <a:solidFill>
                <a:srgbClr val="FFFFFF"/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Инновационный </a:t>
            </a:r>
            <a: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проект</a:t>
            </a:r>
            <a:b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МЕХАНИЗМЫ  РЕАЛИЗАЦИИ  ФГОС  И  ФГТ  НА  ОСНОВЕ  ДЕЯТЕЛЬНОСТНОГО  МЕТОДА Л.Г. ПЕТЕРСОН  С  ПОЗИЦИЙ  НЕПРЕРЫВНОСТИ  ОБРАЗОВАТЕЛЬНОГО  ПРОЦЕССА  НА  СТУПЕНЯХ  ДОУ – НАЧАЛЬНАЯ ШКОЛА – СРЕДНЯЯ ШКОЛА</a:t>
            </a:r>
            <a:endParaRPr lang="ru-RU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108652" y="5596880"/>
            <a:ext cx="10581589" cy="0"/>
          </a:xfrm>
          <a:prstGeom prst="lin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Прямоугольник 8"/>
          <p:cNvSpPr/>
          <p:nvPr/>
        </p:nvSpPr>
        <p:spPr>
          <a:xfrm>
            <a:off x="1927375" y="8059673"/>
            <a:ext cx="9762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</a:rPr>
              <a:t>(модуль: механизмы реализации  ФГТ (ФГОС ДО)  на основе деятельностного метода Л.Г.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</a:rPr>
              <a:t>Петерсон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</a:rPr>
              <a:t> с позиций непрерывности образовательного процесса между дошкольной  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</a:rPr>
              <a:t>подготовкой и начальной школой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</a:rPr>
              <a:t>)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1776329" y="698943"/>
            <a:ext cx="10464800" cy="1905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Значимость темы инновационного проекта</a:t>
            </a:r>
            <a:r>
              <a:rPr lang="ru-RU" spc="-128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262" y="2960055"/>
            <a:ext cx="3536387" cy="234879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rrmv-u5.KK\Desktop\8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4808" y="2877018"/>
            <a:ext cx="2245418" cy="2514868"/>
          </a:xfrm>
          <a:prstGeom prst="rect">
            <a:avLst/>
          </a:prstGeom>
          <a:ln w="9525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7013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Фоны для деловой презентации - новая презент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233"/>
            <a:ext cx="13004800" cy="10012833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885777" y="2572544"/>
            <a:ext cx="3481987" cy="8192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констатирующий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90232" y="2572544"/>
            <a:ext cx="3481987" cy="819291"/>
          </a:xfrm>
          <a:prstGeom prst="roundRect">
            <a:avLst/>
          </a:prstGeom>
          <a:solidFill>
            <a:srgbClr val="93F79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проектировочный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22680" y="2572544"/>
            <a:ext cx="3481987" cy="81929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формирующий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3728" y="4228727"/>
            <a:ext cx="2560284" cy="29699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положительное самоопределение  участников эксперимента</a:t>
            </a:r>
            <a:endParaRPr lang="ru-RU" sz="18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50073" y="4300736"/>
            <a:ext cx="2457873" cy="29699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подготовка педагогических кадров к экспериментальной деятельности</a:t>
            </a:r>
            <a:endParaRPr lang="ru-RU" sz="18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2540" y="7334673"/>
            <a:ext cx="3789221" cy="19458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педагогическая диагностика воспитанников экспериментальной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 группы</a:t>
            </a:r>
            <a:endParaRPr lang="ru-RU" sz="18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34248" y="7469087"/>
            <a:ext cx="3789221" cy="19458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первичная апробация учебно-методических, технологических и дидактических средств</a:t>
            </a:r>
            <a:endParaRPr lang="ru-RU" sz="18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142360" y="4012705"/>
            <a:ext cx="2969930" cy="3379575"/>
          </a:xfrm>
          <a:prstGeom prst="roundRect">
            <a:avLst/>
          </a:prstGeom>
          <a:solidFill>
            <a:srgbClr val="93F79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внесение уточняющих корректив в апробируемые учебно-методические, дидактические, диагностические  средства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526736" y="4084712"/>
            <a:ext cx="2969930" cy="337957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апробация уточненных вариантов учебно-методических, технологических, дидактических, диагностических и организационных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 </a:t>
            </a:r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средств</a:t>
            </a:r>
            <a:endParaRPr lang="ru-RU" sz="18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9022680" y="7469087"/>
            <a:ext cx="3481987" cy="194581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контроль результатов экспериментальной деятельности.</a:t>
            </a:r>
            <a:endParaRPr lang="ru-RU" sz="18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885776" y="556319"/>
            <a:ext cx="2448272" cy="1584176"/>
            <a:chOff x="597744" y="700336"/>
            <a:chExt cx="3384376" cy="2082545"/>
          </a:xfrm>
        </p:grpSpPr>
        <p:pic>
          <p:nvPicPr>
            <p:cNvPr id="29" name="Picture 2" descr="C:\Documents and Settings\Admin\Рабочий стол\Мои рисунки\50\0_9399c_28b609ae_M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97744" y="700336"/>
              <a:ext cx="1944216" cy="2010537"/>
            </a:xfrm>
            <a:prstGeom prst="rect">
              <a:avLst/>
            </a:prstGeom>
            <a:noFill/>
          </p:spPr>
        </p:pic>
        <p:pic>
          <p:nvPicPr>
            <p:cNvPr id="31" name="Picture 2" descr="C:\Documents and Settings\Admin\Рабочий стол\Мои рисунки\50\0_9399c_28b609ae_M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317824" y="700336"/>
              <a:ext cx="1944216" cy="2010537"/>
            </a:xfrm>
            <a:prstGeom prst="rect">
              <a:avLst/>
            </a:prstGeom>
            <a:noFill/>
          </p:spPr>
        </p:pic>
        <p:pic>
          <p:nvPicPr>
            <p:cNvPr id="32" name="Picture 2" descr="C:\Documents and Settings\Admin\Рабочий стол\Мои рисунки\50\0_9399c_28b609ae_M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037904" y="772344"/>
              <a:ext cx="1944216" cy="2010537"/>
            </a:xfrm>
            <a:prstGeom prst="rect">
              <a:avLst/>
            </a:prstGeom>
            <a:noFill/>
          </p:spPr>
        </p:pic>
      </p:grpSp>
      <p:cxnSp>
        <p:nvCxnSpPr>
          <p:cNvPr id="36" name="Прямая соединительная линия 35"/>
          <p:cNvCxnSpPr/>
          <p:nvPr/>
        </p:nvCxnSpPr>
        <p:spPr>
          <a:xfrm>
            <a:off x="669752" y="2284513"/>
            <a:ext cx="11593289" cy="0"/>
          </a:xfrm>
          <a:prstGeom prst="lin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TextBox 45"/>
          <p:cNvSpPr txBox="1"/>
          <p:nvPr/>
        </p:nvSpPr>
        <p:spPr>
          <a:xfrm>
            <a:off x="4198144" y="912102"/>
            <a:ext cx="662473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r>
              <a:rPr lang="ru-RU" sz="3600" b="1" i="1" dirty="0" smtClean="0">
                <a:solidFill>
                  <a:schemeClr val="tx1"/>
                </a:solidFill>
                <a:latin typeface="Georgia" pitchFamily="18" charset="0"/>
              </a:rPr>
              <a:t>Этапы эксперимента</a:t>
            </a:r>
            <a:endParaRPr lang="ru-RU" sz="3600" b="1" i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7222480" y="3417048"/>
            <a:ext cx="504055" cy="687255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rgbClr val="00206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endParaRPr lang="ru-RU" sz="3000" dirty="0">
              <a:effectLst>
                <a:outerShdw blurRad="25400" dist="25400" dir="2388334" rotWithShape="0">
                  <a:srgbClr val="000000">
                    <a:alpha val="79310"/>
                  </a:srgbClr>
                </a:outerShdw>
              </a:effectLst>
            </a:endParaRPr>
          </a:p>
        </p:txBody>
      </p:sp>
      <p:sp>
        <p:nvSpPr>
          <p:cNvPr id="49" name="Стрелка вниз 48"/>
          <p:cNvSpPr/>
          <p:nvPr/>
        </p:nvSpPr>
        <p:spPr>
          <a:xfrm>
            <a:off x="10678864" y="3417048"/>
            <a:ext cx="504055" cy="687255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rgbClr val="00206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endParaRPr lang="ru-RU" sz="3000" dirty="0">
              <a:effectLst>
                <a:outerShdw blurRad="25400" dist="25400" dir="2388334" rotWithShape="0">
                  <a:srgbClr val="000000">
                    <a:alpha val="79310"/>
                  </a:srgbClr>
                </a:outerShdw>
              </a:effectLst>
            </a:endParaRPr>
          </a:p>
        </p:txBody>
      </p:sp>
      <p:sp>
        <p:nvSpPr>
          <p:cNvPr id="51" name="Стрелка вниз 50"/>
          <p:cNvSpPr/>
          <p:nvPr/>
        </p:nvSpPr>
        <p:spPr>
          <a:xfrm rot="16200000">
            <a:off x="4508405" y="7975781"/>
            <a:ext cx="504055" cy="687255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rgbClr val="00206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endParaRPr lang="ru-RU" sz="3000" dirty="0">
              <a:effectLst>
                <a:outerShdw blurRad="25400" dist="25400" dir="2388334" rotWithShape="0">
                  <a:srgbClr val="000000">
                    <a:alpha val="79310"/>
                  </a:srgbClr>
                </a:outerShdw>
              </a:effectLst>
            </a:endParaRPr>
          </a:p>
        </p:txBody>
      </p:sp>
      <p:sp>
        <p:nvSpPr>
          <p:cNvPr id="58" name="Стрелка вниз 57"/>
          <p:cNvSpPr/>
          <p:nvPr/>
        </p:nvSpPr>
        <p:spPr>
          <a:xfrm>
            <a:off x="2974008" y="5118898"/>
            <a:ext cx="432048" cy="667933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rgbClr val="00206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endParaRPr lang="ru-RU" sz="3000" dirty="0">
              <a:effectLst>
                <a:outerShdw blurRad="25400" dist="25400" dir="2388334" rotWithShape="0">
                  <a:srgbClr val="000000">
                    <a:alpha val="79310"/>
                  </a:srgbClr>
                </a:outerShdw>
              </a:effectLst>
            </a:endParaRPr>
          </a:p>
        </p:txBody>
      </p:sp>
      <p:sp>
        <p:nvSpPr>
          <p:cNvPr id="59" name="Стрелка вниз 58"/>
          <p:cNvSpPr/>
          <p:nvPr/>
        </p:nvSpPr>
        <p:spPr>
          <a:xfrm>
            <a:off x="9166696" y="5190905"/>
            <a:ext cx="432048" cy="667933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rgbClr val="00206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endParaRPr lang="ru-RU" sz="3000" dirty="0">
              <a:effectLst>
                <a:outerShdw blurRad="25400" dist="25400" dir="2388334" rotWithShape="0">
                  <a:srgbClr val="000000">
                    <a:alpha val="79310"/>
                  </a:srgbClr>
                </a:outerShdw>
              </a:effectLst>
            </a:endParaRPr>
          </a:p>
        </p:txBody>
      </p:sp>
      <p:sp>
        <p:nvSpPr>
          <p:cNvPr id="27" name="Стрелка вниз 26"/>
          <p:cNvSpPr/>
          <p:nvPr/>
        </p:nvSpPr>
        <p:spPr>
          <a:xfrm rot="19087317">
            <a:off x="3601579" y="3478824"/>
            <a:ext cx="642942" cy="722503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rgbClr val="00206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endParaRPr lang="ru-RU" sz="3000" dirty="0">
              <a:effectLst>
                <a:outerShdw blurRad="25400" dist="25400" dir="2388334" rotWithShape="0">
                  <a:srgbClr val="000000">
                    <a:alpha val="79310"/>
                  </a:srgbClr>
                </a:outerShdw>
              </a:effectLst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1930368" y="3448040"/>
            <a:ext cx="642942" cy="737789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rgbClr val="00206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endParaRPr lang="ru-RU" sz="3000" dirty="0">
              <a:effectLst>
                <a:outerShdw blurRad="25400" dist="25400" dir="2388334" rotWithShape="0">
                  <a:srgbClr val="000000">
                    <a:alpha val="7931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Фоны для деловой презентации - новая презент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233"/>
            <a:ext cx="13004800" cy="10012833"/>
          </a:xfrm>
          <a:prstGeom prst="rect">
            <a:avLst/>
          </a:prstGeom>
          <a:noFill/>
        </p:spPr>
      </p:pic>
      <p:grpSp>
        <p:nvGrpSpPr>
          <p:cNvPr id="2" name="Группа 31"/>
          <p:cNvGrpSpPr/>
          <p:nvPr/>
        </p:nvGrpSpPr>
        <p:grpSpPr>
          <a:xfrm>
            <a:off x="525736" y="556320"/>
            <a:ext cx="2625080" cy="1913768"/>
            <a:chOff x="1029792" y="3124199"/>
            <a:chExt cx="2625080" cy="1913768"/>
          </a:xfrm>
        </p:grpSpPr>
        <p:sp>
          <p:nvSpPr>
            <p:cNvPr id="42" name="Shape 62"/>
            <p:cNvSpPr/>
            <p:nvPr/>
          </p:nvSpPr>
          <p:spPr>
            <a:xfrm>
              <a:off x="1029792" y="3124200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3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3" name="Shape 66"/>
            <p:cNvSpPr/>
            <p:nvPr/>
          </p:nvSpPr>
          <p:spPr>
            <a:xfrm>
              <a:off x="1173808" y="3124200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4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44" name="Shape 64"/>
            <p:cNvSpPr/>
            <p:nvPr/>
          </p:nvSpPr>
          <p:spPr>
            <a:xfrm>
              <a:off x="1317824" y="3124200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5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45" name="Shape 63"/>
            <p:cNvSpPr/>
            <p:nvPr/>
          </p:nvSpPr>
          <p:spPr>
            <a:xfrm>
              <a:off x="1461840" y="3124200"/>
              <a:ext cx="1905001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6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6" name="Shape 65"/>
            <p:cNvSpPr/>
            <p:nvPr/>
          </p:nvSpPr>
          <p:spPr>
            <a:xfrm>
              <a:off x="1605856" y="3124199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7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47" name="Shape 67"/>
            <p:cNvSpPr/>
            <p:nvPr/>
          </p:nvSpPr>
          <p:spPr>
            <a:xfrm>
              <a:off x="1749872" y="3132966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8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</p:grpSp>
      <p:pic>
        <p:nvPicPr>
          <p:cNvPr id="6146" name="Picture 2" descr="C:\Users\rrmv-u5.KK\Desktop\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66" y="2909653"/>
            <a:ext cx="3913718" cy="62619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rmv-u5.KK\Desktop\3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78" y="2883787"/>
            <a:ext cx="3024335" cy="200386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rrmv-u5.KK\Desktop\2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97" y="4972809"/>
            <a:ext cx="3024335" cy="20038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rrmv-u5.KK\Desktop\4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96" y="2883787"/>
            <a:ext cx="3096344" cy="205670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rrmv-u5.KK\Desktop\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556" b="17190"/>
          <a:stretch/>
        </p:blipFill>
        <p:spPr bwMode="auto">
          <a:xfrm>
            <a:off x="1124708" y="5026007"/>
            <a:ext cx="3142232" cy="220655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rrmv-u5.KK\Desktop\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79" y="7099559"/>
            <a:ext cx="3037853" cy="207398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rrmv-u5.KK\Desktop\2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08" y="7325072"/>
            <a:ext cx="3142232" cy="19561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hape 60"/>
          <p:cNvSpPr txBox="1">
            <a:spLocks/>
          </p:cNvSpPr>
          <p:nvPr/>
        </p:nvSpPr>
        <p:spPr>
          <a:xfrm>
            <a:off x="2073244" y="804834"/>
            <a:ext cx="10464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1pPr>
            <a:lvl2pPr indent="2286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2pPr>
            <a:lvl3pPr indent="4572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3pPr>
            <a:lvl4pPr indent="6858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4pPr>
            <a:lvl5pPr indent="9144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5pPr>
            <a:lvl6pPr indent="11430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6pPr>
            <a:lvl7pPr indent="13716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7pPr>
            <a:lvl8pPr indent="16002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8pPr>
            <a:lvl9pPr indent="18288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9pPr>
          </a:lstStyle>
          <a:p>
            <a:r>
              <a:rPr lang="ru-RU" sz="43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Условия для осуществления проекта</a:t>
            </a:r>
            <a:endParaRPr lang="ru-RU" sz="43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8247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Фоны для деловой презентации - новая презент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04800" cy="10012833"/>
          </a:xfrm>
          <a:prstGeom prst="rect">
            <a:avLst/>
          </a:prstGeom>
          <a:noFill/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1144550" y="3162288"/>
            <a:ext cx="10581589" cy="0"/>
          </a:xfrm>
          <a:prstGeom prst="line">
            <a:avLst/>
          </a:prstGeom>
          <a:noFill/>
          <a:ln w="12700" cmpd="sng">
            <a:solidFill>
              <a:srgbClr val="0070C0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" name="Группа 16"/>
          <p:cNvGrpSpPr/>
          <p:nvPr/>
        </p:nvGrpSpPr>
        <p:grpSpPr>
          <a:xfrm>
            <a:off x="514219" y="628328"/>
            <a:ext cx="2664296" cy="1925913"/>
            <a:chOff x="2790776" y="4518820"/>
            <a:chExt cx="2664296" cy="1925913"/>
          </a:xfrm>
        </p:grpSpPr>
        <p:grpSp>
          <p:nvGrpSpPr>
            <p:cNvPr id="6" name="Группа 17"/>
            <p:cNvGrpSpPr/>
            <p:nvPr/>
          </p:nvGrpSpPr>
          <p:grpSpPr>
            <a:xfrm>
              <a:off x="2790776" y="4518821"/>
              <a:ext cx="2337048" cy="1925911"/>
              <a:chOff x="2790776" y="4518821"/>
              <a:chExt cx="2337048" cy="1925911"/>
            </a:xfrm>
          </p:grpSpPr>
          <p:sp>
            <p:nvSpPr>
              <p:cNvPr id="21" name="Shape 62"/>
              <p:cNvSpPr/>
              <p:nvPr/>
            </p:nvSpPr>
            <p:spPr>
              <a:xfrm>
                <a:off x="2790776" y="4539732"/>
                <a:ext cx="19050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3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effectLst>
                      <a:outerShdw blurRad="25400" dist="25400" dir="2388334" rotWithShape="0">
                        <a:srgbClr val="000000">
                          <a:alpha val="7931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64"/>
              <p:cNvSpPr/>
              <p:nvPr/>
            </p:nvSpPr>
            <p:spPr>
              <a:xfrm>
                <a:off x="2939273" y="4539732"/>
                <a:ext cx="19050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4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  <p:sp>
            <p:nvSpPr>
              <p:cNvPr id="23" name="Shape 63"/>
              <p:cNvSpPr/>
              <p:nvPr/>
            </p:nvSpPr>
            <p:spPr>
              <a:xfrm>
                <a:off x="3069008" y="4533286"/>
                <a:ext cx="1905001" cy="19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5" cstate="print"/>
              </a:blip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000">
                    <a:effectLst>
                      <a:outerShdw blurRad="25400" dist="25400" dir="2388334" rotWithShape="0">
                        <a:srgbClr val="000000">
                          <a:alpha val="7931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66"/>
              <p:cNvSpPr/>
              <p:nvPr/>
            </p:nvSpPr>
            <p:spPr>
              <a:xfrm>
                <a:off x="3222824" y="4518821"/>
                <a:ext cx="19050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blipFill>
                <a:blip r:embed="rId6" cstate="print"/>
              </a:blip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232323"/>
                    </a:solidFill>
                  </a:defRPr>
                </a:pPr>
                <a:endParaRPr/>
              </a:p>
            </p:txBody>
          </p:sp>
        </p:grpSp>
        <p:sp>
          <p:nvSpPr>
            <p:cNvPr id="19" name="Shape 67"/>
            <p:cNvSpPr/>
            <p:nvPr/>
          </p:nvSpPr>
          <p:spPr>
            <a:xfrm>
              <a:off x="3406056" y="4518820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7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20" name="Shape 65"/>
            <p:cNvSpPr/>
            <p:nvPr/>
          </p:nvSpPr>
          <p:spPr>
            <a:xfrm>
              <a:off x="3550072" y="4539732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8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002598" y="3448040"/>
            <a:ext cx="4526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Разработка </a:t>
            </a:r>
            <a:r>
              <a:rPr lang="ru-RU" sz="20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инновационных интерактивных методов повышение профессиональной компетентности </a:t>
            </a:r>
            <a:endParaRPr lang="ru-RU" sz="2000" b="1" spc="-144" dirty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  <a:sym typeface="Superclarendon Light"/>
            </a:endParaRPr>
          </a:p>
          <a:p>
            <a:r>
              <a:rPr lang="ru-RU" sz="2000" b="1" spc="-144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педагогического </a:t>
            </a:r>
            <a:r>
              <a:rPr lang="ru-RU" sz="20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Superclarendon Light"/>
              </a:rPr>
              <a:t>корпуса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5922" y="3590916"/>
            <a:ext cx="3700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pc="-144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rPr>
              <a:t>Пересмотр и обновление многих форм и методов работы с детьми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59" t="14222" r="34830" b="7641"/>
          <a:stretch/>
        </p:blipFill>
        <p:spPr bwMode="auto">
          <a:xfrm>
            <a:off x="5859458" y="5233990"/>
            <a:ext cx="2999461" cy="4223884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00" t="15028" r="34625" b="6912"/>
          <a:stretch/>
        </p:blipFill>
        <p:spPr bwMode="auto">
          <a:xfrm>
            <a:off x="9145606" y="5127316"/>
            <a:ext cx="3236746" cy="4526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13" descr="f0a26873306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2"/>
          <a:stretch>
            <a:fillRect/>
          </a:stretch>
        </p:blipFill>
        <p:spPr bwMode="auto">
          <a:xfrm>
            <a:off x="1001674" y="7146411"/>
            <a:ext cx="4352173" cy="26071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/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3010824" y="4948808"/>
            <a:ext cx="2731975" cy="1362512"/>
          </a:xfrm>
          <a:prstGeom prst="rect">
            <a:avLst/>
          </a:prstGeom>
        </p:spPr>
      </p:pic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1776329" y="698943"/>
            <a:ext cx="10464800" cy="1905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Категориальность </a:t>
            </a:r>
            <a:b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нововведений в систему дошкольного образования</a:t>
            </a:r>
          </a:p>
        </p:txBody>
      </p:sp>
      <p:sp>
        <p:nvSpPr>
          <p:cNvPr id="27" name="Овал 26"/>
          <p:cNvSpPr/>
          <p:nvPr/>
        </p:nvSpPr>
        <p:spPr>
          <a:xfrm>
            <a:off x="4645012" y="3305164"/>
            <a:ext cx="3357586" cy="18573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Содержательная плоскость </a:t>
            </a:r>
          </a:p>
          <a:p>
            <a:pPr algn="ctr"/>
            <a:endParaRPr lang="ru-RU" sz="1800" b="1" dirty="0" smtClean="0">
              <a:solidFill>
                <a:schemeClr val="tx1"/>
              </a:solidFill>
            </a:endParaRPr>
          </a:p>
          <a:p>
            <a:pPr algn="ctr"/>
            <a:endParaRPr lang="ru-RU" sz="1800" dirty="0" smtClean="0">
              <a:solidFill>
                <a:schemeClr val="tx1"/>
              </a:solidFill>
            </a:endParaRPr>
          </a:p>
          <a:p>
            <a:pPr algn="ctr"/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0" name="Овальная выноска 29"/>
          <p:cNvSpPr/>
          <p:nvPr/>
        </p:nvSpPr>
        <p:spPr>
          <a:xfrm>
            <a:off x="3073376" y="4876800"/>
            <a:ext cx="2287558" cy="1714512"/>
          </a:xfrm>
          <a:prstGeom prst="wedgeEllipseCallout">
            <a:avLst>
              <a:gd name="adj1" fmla="val -28440"/>
              <a:gd name="adj2" fmla="val 834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84200" rtl="0" latinLnBrk="1" hangingPunct="0"/>
            <a:r>
              <a:rPr lang="ru-RU" sz="16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 вас не </a:t>
            </a:r>
          </a:p>
          <a:p>
            <a:pPr defTabSz="584200" rtl="0" latinLnBrk="1" hangingPunct="0"/>
            <a:r>
              <a:rPr lang="ru-RU" sz="16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получилось? </a:t>
            </a:r>
          </a:p>
          <a:p>
            <a:pPr defTabSz="584200" rtl="0" latinLnBrk="1" hangingPunct="0"/>
            <a:r>
              <a:rPr lang="ru-RU" sz="16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Почему?</a:t>
            </a:r>
            <a:endParaRPr lang="ru-RU" sz="16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Двойная стрелка влево/вправо 27"/>
          <p:cNvSpPr/>
          <p:nvPr/>
        </p:nvSpPr>
        <p:spPr>
          <a:xfrm>
            <a:off x="5073640" y="4162420"/>
            <a:ext cx="2571768" cy="428628"/>
          </a:xfrm>
          <a:prstGeom prst="left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ьная выноска 34"/>
          <p:cNvSpPr/>
          <p:nvPr/>
        </p:nvSpPr>
        <p:spPr>
          <a:xfrm>
            <a:off x="501608" y="4948238"/>
            <a:ext cx="2428892" cy="1785950"/>
          </a:xfrm>
          <a:prstGeom prst="wedgeEllipseCallout">
            <a:avLst>
              <a:gd name="adj1" fmla="val 56192"/>
              <a:gd name="adj2" fmla="val 578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84200" rtl="0" latinLnBrk="1" hangingPunct="0"/>
            <a:r>
              <a:rPr lang="ru-RU" sz="16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Что делать, </a:t>
            </a:r>
          </a:p>
          <a:p>
            <a:pPr defTabSz="584200" rtl="0" latinLnBrk="1" hangingPunct="0"/>
            <a:r>
              <a:rPr lang="ru-RU" sz="16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если чего-то </a:t>
            </a:r>
          </a:p>
          <a:p>
            <a:pPr defTabSz="584200" rtl="0" latinLnBrk="1" hangingPunct="0"/>
            <a:r>
              <a:rPr lang="ru-RU" sz="16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не знаешь?</a:t>
            </a:r>
            <a:endParaRPr lang="ru-RU" sz="16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890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Фоны для деловой презентации - новая презент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04800" cy="10012833"/>
          </a:xfrm>
          <a:prstGeom prst="rect">
            <a:avLst/>
          </a:prstGeom>
          <a:noFill/>
        </p:spPr>
      </p:pic>
      <p:grpSp>
        <p:nvGrpSpPr>
          <p:cNvPr id="2" name="Группа 19"/>
          <p:cNvGrpSpPr/>
          <p:nvPr/>
        </p:nvGrpSpPr>
        <p:grpSpPr>
          <a:xfrm>
            <a:off x="1287426" y="1947842"/>
            <a:ext cx="9539655" cy="5305222"/>
            <a:chOff x="2469952" y="3662770"/>
            <a:chExt cx="7809606" cy="3652196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7520751" y="3724672"/>
              <a:ext cx="2758807" cy="352839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4990233" y="3724672"/>
              <a:ext cx="2727303" cy="35283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2469952" y="3662770"/>
              <a:ext cx="2736304" cy="365219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12"/>
          <p:cNvGrpSpPr/>
          <p:nvPr/>
        </p:nvGrpSpPr>
        <p:grpSpPr>
          <a:xfrm>
            <a:off x="597745" y="772345"/>
            <a:ext cx="2880320" cy="1722505"/>
            <a:chOff x="597744" y="700336"/>
            <a:chExt cx="3384376" cy="2082545"/>
          </a:xfrm>
        </p:grpSpPr>
        <p:pic>
          <p:nvPicPr>
            <p:cNvPr id="14" name="Picture 2" descr="C:\Documents and Settings\Admin\Рабочий стол\Мои рисунки\50\0_9399c_28b609ae_M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97744" y="700336"/>
              <a:ext cx="1944216" cy="2010537"/>
            </a:xfrm>
            <a:prstGeom prst="rect">
              <a:avLst/>
            </a:prstGeom>
            <a:noFill/>
          </p:spPr>
        </p:pic>
        <p:pic>
          <p:nvPicPr>
            <p:cNvPr id="15" name="Picture 2" descr="C:\Documents and Settings\Admin\Рабочий стол\Мои рисунки\50\0_9399c_28b609ae_M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317824" y="700336"/>
              <a:ext cx="1944216" cy="2010537"/>
            </a:xfrm>
            <a:prstGeom prst="rect">
              <a:avLst/>
            </a:prstGeom>
            <a:noFill/>
          </p:spPr>
        </p:pic>
        <p:pic>
          <p:nvPicPr>
            <p:cNvPr id="16" name="Picture 2" descr="C:\Documents and Settings\Admin\Рабочий стол\Мои рисунки\50\0_9399c_28b609ae_M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037904" y="772344"/>
              <a:ext cx="1944216" cy="2010537"/>
            </a:xfrm>
            <a:prstGeom prst="rect">
              <a:avLst/>
            </a:prstGeom>
            <a:noFill/>
          </p:spPr>
        </p:pic>
      </p:grpSp>
      <p:sp>
        <p:nvSpPr>
          <p:cNvPr id="17" name="TextBox 16"/>
          <p:cNvSpPr txBox="1"/>
          <p:nvPr/>
        </p:nvSpPr>
        <p:spPr>
          <a:xfrm>
            <a:off x="4126137" y="1364764"/>
            <a:ext cx="6480720" cy="68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rtl="0" latinLnBrk="1" hangingPunct="0"/>
            <a:r>
              <a:rPr lang="ru-RU" b="1" i="1" dirty="0" smtClean="0">
                <a:solidFill>
                  <a:schemeClr val="tx1"/>
                </a:solidFill>
                <a:latin typeface="Georgia" pitchFamily="18" charset="0"/>
              </a:rPr>
              <a:t>Продукты проекта</a:t>
            </a:r>
            <a:endParaRPr lang="ru-RU" b="1" i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050" name="Picture 2" descr="C:\Documents and Settings\Admin\Рабочий стол\Мои рисунки\50\0_c38a8_f3cd7298_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752" y="6316961"/>
            <a:ext cx="2411519" cy="2905929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Мои рисунки\76\0_ee418_db4c4216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454729" y="7181057"/>
            <a:ext cx="2880320" cy="2015646"/>
          </a:xfrm>
          <a:prstGeom prst="rect">
            <a:avLst/>
          </a:prstGeom>
          <a:noFill/>
        </p:spPr>
      </p:pic>
      <p:pic>
        <p:nvPicPr>
          <p:cNvPr id="1026" name="Picture 2" descr="3174"/>
          <p:cNvPicPr>
            <a:picLocks noChangeAspect="1" noChangeArrowheads="1"/>
          </p:cNvPicPr>
          <p:nvPr/>
        </p:nvPicPr>
        <p:blipFill>
          <a:blip r:embed="rId6" cstate="print"/>
          <a:srcRect b="5978"/>
          <a:stretch>
            <a:fillRect/>
          </a:stretch>
        </p:blipFill>
        <p:spPr bwMode="auto">
          <a:xfrm rot="5400000">
            <a:off x="946423" y="3146100"/>
            <a:ext cx="4000528" cy="28898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9" name="Picture 2" descr="3174"/>
          <p:cNvPicPr>
            <a:picLocks noChangeAspect="1" noChangeArrowheads="1"/>
          </p:cNvPicPr>
          <p:nvPr/>
        </p:nvPicPr>
        <p:blipFill>
          <a:blip r:embed="rId6" cstate="print"/>
          <a:srcRect b="5978"/>
          <a:stretch>
            <a:fillRect/>
          </a:stretch>
        </p:blipFill>
        <p:spPr bwMode="auto">
          <a:xfrm rot="5400000">
            <a:off x="7161529" y="3146101"/>
            <a:ext cx="4000528" cy="28898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573178" y="2590784"/>
            <a:ext cx="2643206" cy="5048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Муниципальное дошкольное образовательное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бюджетное учреждение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детский сад комбинированного вида № 43 </a:t>
            </a:r>
            <a:r>
              <a:rPr kumimoji="0" lang="en-US" sz="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«</a:t>
            </a:r>
            <a:r>
              <a:rPr kumimoji="0" lang="ru-RU" sz="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Аленушка</a:t>
            </a:r>
            <a:r>
              <a:rPr kumimoji="0" lang="en-US" sz="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16912" y="2662222"/>
            <a:ext cx="1965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Муниципальное дошкольное образовательное </a:t>
            </a:r>
          </a:p>
          <a:p>
            <a:pPr lvl="0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бюджетное учреждение </a:t>
            </a:r>
          </a:p>
          <a:p>
            <a:pPr lvl="0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детский сад комбинированного вида № 43 </a:t>
            </a:r>
            <a:r>
              <a:rPr lang="en-US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«</a:t>
            </a:r>
            <a:r>
              <a:rPr lang="ru-RU" sz="800" b="1" dirty="0" err="1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Аленушка</a:t>
            </a:r>
            <a:r>
              <a:rPr lang="en-US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»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644616" y="3282081"/>
            <a:ext cx="2571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Методическое пособие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WordArt 6"/>
          <p:cNvSpPr>
            <a:spLocks noChangeArrowheads="1" noChangeShapeType="1" noTextEdit="1"/>
          </p:cNvSpPr>
          <p:nvPr/>
        </p:nvSpPr>
        <p:spPr bwMode="auto">
          <a:xfrm>
            <a:off x="1716054" y="3590916"/>
            <a:ext cx="254317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b="1" kern="10" spc="0" smtClean="0">
                <a:ln w="9525" algn="ctr">
                  <a:solidFill>
                    <a:srgbClr val="6633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"Применение элементов </a:t>
            </a:r>
          </a:p>
          <a:p>
            <a:pPr algn="ctr" rtl="0"/>
            <a:r>
              <a:rPr lang="ru-RU" sz="1800" b="1" kern="10" spc="0" smtClean="0">
                <a:ln w="9525" algn="ctr">
                  <a:solidFill>
                    <a:srgbClr val="6633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анималотерапии для </a:t>
            </a:r>
          </a:p>
          <a:p>
            <a:pPr algn="ctr" rtl="0"/>
            <a:r>
              <a:rPr lang="ru-RU" sz="1800" b="1" kern="10" spc="0" smtClean="0">
                <a:ln w="9525" algn="ctr">
                  <a:solidFill>
                    <a:srgbClr val="6633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успешной адаптации ребенка </a:t>
            </a:r>
          </a:p>
          <a:p>
            <a:pPr algn="ctr" rtl="0"/>
            <a:r>
              <a:rPr lang="ru-RU" sz="1800" b="1" kern="10" spc="0" smtClean="0">
                <a:ln w="9525" algn="ctr">
                  <a:solidFill>
                    <a:srgbClr val="6633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к детскому саду"</a:t>
            </a:r>
            <a:endParaRPr lang="ru-RU" sz="1800" b="1" kern="10" spc="0">
              <a:ln w="9525" algn="ctr">
                <a:solidFill>
                  <a:srgbClr val="6633CC"/>
                </a:solidFill>
                <a:round/>
                <a:headEnd/>
                <a:tailEnd/>
              </a:ln>
              <a:solidFill>
                <a:srgbClr val="000066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Monotype Corsiva"/>
            </a:endParaRPr>
          </a:p>
        </p:txBody>
      </p:sp>
      <p:pic>
        <p:nvPicPr>
          <p:cNvPr id="1031" name="Picture 7" descr="i?id=599168234-42-72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6120" y="5019676"/>
            <a:ext cx="1712879" cy="13454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32" name="Picture 8" descr="2080"/>
          <p:cNvPicPr>
            <a:picLocks noChangeAspect="1" noChangeArrowheads="1"/>
          </p:cNvPicPr>
          <p:nvPr/>
        </p:nvPicPr>
        <p:blipFill>
          <a:blip r:embed="rId8" cstate="print"/>
          <a:srcRect b="3297"/>
          <a:stretch>
            <a:fillRect/>
          </a:stretch>
        </p:blipFill>
        <p:spPr bwMode="auto">
          <a:xfrm rot="5400000">
            <a:off x="101294329" y="113611733"/>
            <a:ext cx="7508857" cy="49244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5012" y="2305032"/>
            <a:ext cx="2860799" cy="43529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0" name="Прямоугольник 29"/>
          <p:cNvSpPr/>
          <p:nvPr/>
        </p:nvSpPr>
        <p:spPr>
          <a:xfrm>
            <a:off x="5145078" y="2519346"/>
            <a:ext cx="1965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Муниципальное дошкольное образовательное </a:t>
            </a:r>
          </a:p>
          <a:p>
            <a:pPr lvl="0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бюджетное учреждение </a:t>
            </a:r>
          </a:p>
          <a:p>
            <a:pPr lvl="0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детский сад комбинированного вида № 43 </a:t>
            </a:r>
            <a:r>
              <a:rPr lang="en-US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«</a:t>
            </a:r>
            <a:r>
              <a:rPr lang="ru-RU" sz="800" b="1" dirty="0" err="1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Аленушка</a:t>
            </a:r>
            <a:r>
              <a:rPr lang="en-US" sz="800" b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»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5145078" y="3162288"/>
            <a:ext cx="2571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Методическое пособие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WordArt 11"/>
          <p:cNvSpPr>
            <a:spLocks noChangeArrowheads="1" noChangeShapeType="1" noTextEdit="1"/>
          </p:cNvSpPr>
          <p:nvPr/>
        </p:nvSpPr>
        <p:spPr bwMode="auto">
          <a:xfrm>
            <a:off x="4787888" y="4448172"/>
            <a:ext cx="26289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000" b="1" kern="10" spc="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"Если Светка станет леди, </a:t>
            </a:r>
          </a:p>
          <a:p>
            <a:pPr algn="ctr" rtl="0"/>
            <a:r>
              <a:rPr lang="ru-RU" sz="2000" b="1" kern="10" spc="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джентельменом</a:t>
            </a:r>
            <a:r>
              <a:rPr lang="ru-RU" sz="2000" b="1" kern="10" spc="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 стану я"</a:t>
            </a:r>
            <a:endParaRPr lang="ru-RU" sz="2000" b="1" kern="10" spc="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66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Monotype Corsiva"/>
            </a:endParaRPr>
          </a:p>
        </p:txBody>
      </p:sp>
      <p:pic>
        <p:nvPicPr>
          <p:cNvPr id="1036" name="Picture 12" descr="i?id=461485165-42-72&amp;n=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9326" y="3090850"/>
            <a:ext cx="835741" cy="1307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37" name="Picture 13" descr="i?id=309636710-57-72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8086" y="5305428"/>
            <a:ext cx="901698" cy="13670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788284" y="3590916"/>
            <a:ext cx="2643206" cy="78581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Клуб для педагогов ДОУ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WordArt 15"/>
          <p:cNvSpPr>
            <a:spLocks noChangeArrowheads="1" noChangeShapeType="1" noTextEdit="1"/>
          </p:cNvSpPr>
          <p:nvPr/>
        </p:nvSpPr>
        <p:spPr bwMode="auto">
          <a:xfrm>
            <a:off x="7859722" y="3948106"/>
            <a:ext cx="2428892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b="1" kern="10" spc="0" smtClean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"Мыслитель"</a:t>
            </a:r>
            <a:endParaRPr lang="ru-RU" sz="2400" b="1" kern="10" spc="0">
              <a:ln w="9525" algn="ctr">
                <a:solidFill>
                  <a:srgbClr val="0000FF"/>
                </a:solidFill>
                <a:round/>
                <a:headEnd/>
                <a:tailEnd/>
              </a:ln>
              <a:solidFill>
                <a:srgbClr val="000066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Monotype Corsiva"/>
            </a:endParaRPr>
          </a:p>
        </p:txBody>
      </p:sp>
      <p:pic>
        <p:nvPicPr>
          <p:cNvPr id="1040" name="Picture 16" descr="i?id=143288929-50-72&amp;n=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74036" y="4805362"/>
            <a:ext cx="2212945" cy="146927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Фоны для деловой презентации - новая презент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233"/>
            <a:ext cx="13004800" cy="10012833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3970" y="661958"/>
            <a:ext cx="4143404" cy="2762269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6912" y="3590916"/>
            <a:ext cx="4016963" cy="267797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4616" y="6305560"/>
            <a:ext cx="3857653" cy="2571768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645012" y="3662354"/>
            <a:ext cx="3386110" cy="2257406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9656" y="6305560"/>
            <a:ext cx="3964808" cy="2643206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1806" y="661958"/>
            <a:ext cx="3762375" cy="30003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84" y="3590916"/>
            <a:ext cx="3886200" cy="2590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8" descr="Фоны для деловой презентации - новая презент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233"/>
            <a:ext cx="13004800" cy="10012833"/>
          </a:xfrm>
          <a:prstGeom prst="rect">
            <a:avLst/>
          </a:prstGeom>
          <a:noFill/>
        </p:spPr>
      </p:pic>
      <p:sp>
        <p:nvSpPr>
          <p:cNvPr id="33" name="Shape 60"/>
          <p:cNvSpPr txBox="1">
            <a:spLocks/>
          </p:cNvSpPr>
          <p:nvPr/>
        </p:nvSpPr>
        <p:spPr>
          <a:xfrm>
            <a:off x="3030480" y="852737"/>
            <a:ext cx="9838848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 lnSpcReduction="10000"/>
          </a:bodyPr>
          <a:lstStyle>
            <a:lvl1pPr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1pPr>
            <a:lvl2pPr indent="2286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2pPr>
            <a:lvl3pPr indent="4572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3pPr>
            <a:lvl4pPr indent="6858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4pPr>
            <a:lvl5pPr indent="9144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5pPr>
            <a:lvl6pPr indent="11430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6pPr>
            <a:lvl7pPr indent="13716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7pPr>
            <a:lvl8pPr indent="16002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8pPr>
            <a:lvl9pPr indent="1828800" algn="ctr" defTabSz="584200">
              <a:defRPr sz="4800" b="1" spc="-144">
                <a:solidFill>
                  <a:srgbClr val="EEEEEE"/>
                </a:solidFill>
                <a:latin typeface="+mn-lt"/>
                <a:ea typeface="+mn-ea"/>
                <a:cs typeface="+mn-cs"/>
                <a:sym typeface="Superclarendon Light"/>
              </a:defRPr>
            </a:lvl9pPr>
          </a:lstStyle>
          <a:p>
            <a:r>
              <a:rPr lang="ru-RU" sz="4300" dirty="0">
                <a:solidFill>
                  <a:schemeClr val="tx1"/>
                </a:solidFill>
                <a:latin typeface="Georgia" panose="02040502050405020303" pitchFamily="18" charset="0"/>
              </a:rPr>
              <a:t>Диссеминация  опыта работы </a:t>
            </a:r>
            <a:r>
              <a:rPr lang="ru-RU" sz="43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педагогического коллектива </a:t>
            </a:r>
          </a:p>
          <a:p>
            <a:r>
              <a:rPr lang="ru-RU" sz="43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за </a:t>
            </a:r>
            <a:r>
              <a:rPr lang="ru-RU" sz="4300" dirty="0">
                <a:solidFill>
                  <a:schemeClr val="tx1"/>
                </a:solidFill>
                <a:latin typeface="Georgia" panose="02040502050405020303" pitchFamily="18" charset="0"/>
              </a:rPr>
              <a:t>2013 – 2014 учебный год</a:t>
            </a:r>
          </a:p>
        </p:txBody>
      </p:sp>
      <p:grpSp>
        <p:nvGrpSpPr>
          <p:cNvPr id="2" name="Группа 19"/>
          <p:cNvGrpSpPr/>
          <p:nvPr/>
        </p:nvGrpSpPr>
        <p:grpSpPr>
          <a:xfrm>
            <a:off x="799483" y="628330"/>
            <a:ext cx="2694774" cy="1905003"/>
            <a:chOff x="1336534" y="6487506"/>
            <a:chExt cx="2694774" cy="1905003"/>
          </a:xfrm>
        </p:grpSpPr>
        <p:sp>
          <p:nvSpPr>
            <p:cNvPr id="21" name="Shape 62"/>
            <p:cNvSpPr/>
            <p:nvPr/>
          </p:nvSpPr>
          <p:spPr>
            <a:xfrm>
              <a:off x="1336534" y="6487507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3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" name="Shape 66"/>
            <p:cNvSpPr/>
            <p:nvPr/>
          </p:nvSpPr>
          <p:spPr>
            <a:xfrm>
              <a:off x="1501056" y="6487507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4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24" name="Shape 65"/>
            <p:cNvSpPr/>
            <p:nvPr/>
          </p:nvSpPr>
          <p:spPr>
            <a:xfrm>
              <a:off x="1641806" y="6487506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5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25" name="Shape 67"/>
            <p:cNvSpPr/>
            <p:nvPr/>
          </p:nvSpPr>
          <p:spPr>
            <a:xfrm>
              <a:off x="1776880" y="6487507"/>
              <a:ext cx="1905000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6" cstate="print"/>
            </a:blip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26" name="Shape 64"/>
            <p:cNvSpPr/>
            <p:nvPr/>
          </p:nvSpPr>
          <p:spPr>
            <a:xfrm>
              <a:off x="1942406" y="6487508"/>
              <a:ext cx="19050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7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solidFill>
                    <a:srgbClr val="232323"/>
                  </a:solidFill>
                </a:defRPr>
              </a:pPr>
              <a:endParaRPr/>
            </a:p>
          </p:txBody>
        </p:sp>
        <p:sp>
          <p:nvSpPr>
            <p:cNvPr id="27" name="Shape 63"/>
            <p:cNvSpPr/>
            <p:nvPr/>
          </p:nvSpPr>
          <p:spPr>
            <a:xfrm>
              <a:off x="2126307" y="6487508"/>
              <a:ext cx="1905001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blipFill>
              <a:blip r:embed="rId8" cstate="print"/>
            </a:blip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000"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a:defRPr>
              </a:pPr>
              <a:endParaRPr/>
            </a:p>
          </p:txBody>
        </p:sp>
      </p:grpSp>
      <p:pic>
        <p:nvPicPr>
          <p:cNvPr id="8194" name="Picture 2" descr="C:\Users\rrmv-u5.KK\Desktop\13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77" t="2273" r="2429" b="1788"/>
          <a:stretch/>
        </p:blipFill>
        <p:spPr bwMode="auto">
          <a:xfrm>
            <a:off x="613835" y="2932584"/>
            <a:ext cx="1744505" cy="253377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rrmv-u5.KK\Desktop\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2" t="1320" r="1753" b="1338"/>
          <a:stretch/>
        </p:blipFill>
        <p:spPr bwMode="auto">
          <a:xfrm>
            <a:off x="1916505" y="2925815"/>
            <a:ext cx="1767178" cy="25405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rrmv-u5.KK\Desktop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8" y="5951792"/>
            <a:ext cx="1836838" cy="268558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rrmv-u5.KK\Desktop\15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8" t="2555" b="4043"/>
          <a:stretch/>
        </p:blipFill>
        <p:spPr bwMode="auto">
          <a:xfrm>
            <a:off x="2942983" y="2888108"/>
            <a:ext cx="1831225" cy="261595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rrmv-u5.KK\Desktop\6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41"/>
          <a:stretch/>
        </p:blipFill>
        <p:spPr bwMode="auto">
          <a:xfrm>
            <a:off x="4187431" y="2897398"/>
            <a:ext cx="1768293" cy="261595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rrmv-u5.KK\Desktop\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34" y="2885454"/>
            <a:ext cx="1787110" cy="261595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rrmv-u5.KK\Desktop\14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7" t="1340" r="1105"/>
          <a:stretch/>
        </p:blipFill>
        <p:spPr bwMode="auto">
          <a:xfrm>
            <a:off x="6783891" y="2925816"/>
            <a:ext cx="1847388" cy="261595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:\Users\rrmv-u5.KK\Desktop\5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6" t="2252" r="2247" b="1570"/>
          <a:stretch/>
        </p:blipFill>
        <p:spPr bwMode="auto">
          <a:xfrm>
            <a:off x="8122580" y="2903721"/>
            <a:ext cx="1800201" cy="266442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C:\Users\rrmv-u5.KK\Desktop\12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" t="2049" r="2496" b="4810"/>
          <a:stretch/>
        </p:blipFill>
        <p:spPr bwMode="auto">
          <a:xfrm>
            <a:off x="1797313" y="5976943"/>
            <a:ext cx="1941514" cy="271892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rrmv-u5.KK\Desktop\7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31" t="1519" r="2425" b="2372"/>
          <a:stretch/>
        </p:blipFill>
        <p:spPr bwMode="auto">
          <a:xfrm>
            <a:off x="9345031" y="2897397"/>
            <a:ext cx="1875578" cy="270917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rrmv-u5.KK\Desktop\17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55" y="5965286"/>
            <a:ext cx="1875517" cy="270471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rrmv-u5.KK\Desktop\18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6" t="1458" r="2912" b="2994"/>
          <a:stretch/>
        </p:blipFill>
        <p:spPr bwMode="auto">
          <a:xfrm>
            <a:off x="4774209" y="5977355"/>
            <a:ext cx="1820730" cy="274640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rrmv-u5.KK\Desktop\2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5" t="3713" r="3040" b="1640"/>
          <a:stretch/>
        </p:blipFill>
        <p:spPr bwMode="auto">
          <a:xfrm>
            <a:off x="6315836" y="5981043"/>
            <a:ext cx="2039122" cy="28040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C:\Users\rrmv-u5.KK\Desktop\11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3" t="2041" r="2375" b="8003"/>
          <a:stretch/>
        </p:blipFill>
        <p:spPr bwMode="auto">
          <a:xfrm>
            <a:off x="7706818" y="5981044"/>
            <a:ext cx="2059002" cy="280562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C:\Users\rrmv-u5.KK\Desktop\1.pn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3" t="1352" r="2887" b="979"/>
          <a:stretch/>
        </p:blipFill>
        <p:spPr bwMode="auto">
          <a:xfrm>
            <a:off x="9092546" y="5931383"/>
            <a:ext cx="2000465" cy="290336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rrmv-u5.KK\Desktop\19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461" y="4893569"/>
            <a:ext cx="2664296" cy="187874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69249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оны для деловой презентации - новая презент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233"/>
            <a:ext cx="13004800" cy="10012833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Мои рисунки\50\0_91ca6_14b69d3d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904" y="340296"/>
            <a:ext cx="8928993" cy="8991433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2902001" y="3940700"/>
            <a:ext cx="6984777" cy="1764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rtl="0" latinLnBrk="1" hangingPunct="0"/>
            <a:r>
              <a:rPr lang="ru-RU" sz="5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Благодарю </a:t>
            </a:r>
          </a:p>
          <a:p>
            <a:pPr rtl="0" latinLnBrk="1" hangingPunct="0"/>
            <a:r>
              <a:rPr lang="ru-RU" sz="5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 внимание</a:t>
            </a:r>
            <a:endParaRPr lang="ru-RU" sz="5400" b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FFFFFF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 Regular"/>
        <a:ea typeface="Superclarendon Regular"/>
        <a:cs typeface="Superclarendon Regular"/>
      </a:majorFont>
      <a:minorFont>
        <a:latin typeface="Superclarendon Light"/>
        <a:ea typeface="Superclarendon Light"/>
        <a:cs typeface="Superclarendon Light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EEEEEE"/>
            </a:solidFill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1057</TotalTime>
  <Words>262</Words>
  <Application>Microsoft Office PowerPoint</Application>
  <PresentationFormat>Произвольный</PresentationFormat>
  <Paragraphs>65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Открытая</vt:lpstr>
      <vt:lpstr>Муниципальное  дошкольное образовательное бюджетное учреждение детский сад комбинированного вида № 43 «Аленушка»   муниципального образования  Новокубанский район </vt:lpstr>
      <vt:lpstr>Значимость темы инновационного проекта </vt:lpstr>
      <vt:lpstr>Слайд 3</vt:lpstr>
      <vt:lpstr>Слайд 4</vt:lpstr>
      <vt:lpstr>Категориальность  нововведений в систему дошкольного образования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Значимость темы инновационного проекта </dc:title>
  <cp:lastModifiedBy>Елена</cp:lastModifiedBy>
  <cp:revision>113</cp:revision>
  <dcterms:modified xsi:type="dcterms:W3CDTF">2015-02-20T03:34:37Z</dcterms:modified>
</cp:coreProperties>
</file>