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>
          <p15:clr>
            <a:srgbClr val="A4A3A4"/>
          </p15:clr>
        </p15:guide>
        <p15:guide id="2" pos="61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1094"/>
        <p:guide pos="6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7D48-12C6-4327-9083-DE8E939D3D76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5744F-2F24-48B7-B65D-71AEEDE53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6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DD2A-FEE9-4C9C-8807-61089BC68E2E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A2D5-BC4B-4866-813B-F6021BFD4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10D93-5F2C-4C78-A477-CC1C4BB3732E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AB58-1408-4B28-BB9F-564EFF57C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49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ru-RU" sz="8000"/>
              <a:t>“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ru-RU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CA8FF-DF61-4D26-845E-66612344639B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539FC-B41A-4DBD-897C-D1662E0ED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5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57413-ACF5-47A1-B325-A58D3AF579A6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41F87-5485-4B0B-8E41-8D7F13489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00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ru-RU" sz="8000"/>
              <a:t>“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ru-RU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B2E5-1784-40C7-B02A-8D09548C5B53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51189-9592-4E2E-AE24-B3DD9A481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07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C7E7-ACCE-47DF-B770-17ECBA3B4A1F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FF65B-09A9-4B2D-B701-977C0229A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30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7C12-0FE0-45B9-94B2-B32E01186E71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5AE3-4662-4580-90F9-9FBC259FB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79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42519-5118-4415-9960-57CD90FB40AC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A884F-0F90-4477-BB46-E31CE9B7E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6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A647-CC2B-4D2B-827C-92AF507E3AB3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D8FAC-0684-48A8-AF7F-B04A922D4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F9791-33EA-4EA2-B9CC-FCB441FCCCB4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66AE-A69A-48CB-86E1-42740F0D8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8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DB5A-980E-4AC3-AEC4-2F50726564AB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5408-1728-4C73-B524-247D8EB5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3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8B640-EE54-4373-A47C-D0EFE51FFB99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B7E9-291E-45B7-BD39-CFF7C0EFB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920D0-EC36-4AD2-8BED-52458174CEC7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E566-E65C-4608-BCF8-74537B192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2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E64C-40A8-45C9-9B83-C8C4821D20A6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4F4BA-1AB1-4C1A-8F08-DC729B9FF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8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CC8C-1C28-4935-B48A-30D16D6E9FCC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2B301-085A-4A96-A955-D443CD0C2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0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D3350-7FEC-478B-BFF9-92E858870D03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BF540-EAF2-4AA2-A010-378BC5D9D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8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DD3BCD3-468C-4625-8562-9EFF3825DEBD}" type="datetimeFigureOut">
              <a:rPr lang="en-US"/>
              <a:pPr>
                <a:defRPr/>
              </a:pPr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2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7E71B1F-9A62-4EF6-9377-D69AE6A3D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7" r:id="rId12"/>
    <p:sldLayoutId id="2147483682" r:id="rId13"/>
    <p:sldLayoutId id="2147483688" r:id="rId14"/>
    <p:sldLayoutId id="2147483683" r:id="rId15"/>
    <p:sldLayoutId id="2147483684" r:id="rId16"/>
    <p:sldLayoutId id="2147483685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3125" y="511175"/>
            <a:ext cx="8001000" cy="1062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Технические требования ЭОР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713" y="1758950"/>
            <a:ext cx="11615737" cy="4913313"/>
          </a:xfrm>
        </p:spPr>
        <p:txBody>
          <a:bodyPr rtlCol="0">
            <a:noAutofit/>
          </a:bodyPr>
          <a:lstStyle/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 smtClean="0"/>
              <a:t>Функционирования ЭОР </a:t>
            </a:r>
            <a:r>
              <a:rPr lang="ru-RU" dirty="0"/>
              <a:t>в средах Интернет-навигации, MS </a:t>
            </a:r>
            <a:r>
              <a:rPr lang="ru-RU" dirty="0" err="1"/>
              <a:t>Windows</a:t>
            </a:r>
            <a:r>
              <a:rPr lang="ru-RU" dirty="0"/>
              <a:t> 98, </a:t>
            </a:r>
            <a:r>
              <a:rPr lang="ru-RU" dirty="0" err="1"/>
              <a:t>Me</a:t>
            </a:r>
            <a:r>
              <a:rPr lang="ru-RU" dirty="0"/>
              <a:t>, 2000 и выше,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/>
              <a:t>Функционирования в локальном (на компакт-дисках и других внешних носителях информации) и в сетевом режиме,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/>
              <a:t>Максимального использования современных средств мультимедиа и телекоммуникационных технологий,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/>
              <a:t>Надежности и устойчивой работоспособности,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/>
              <a:t>Гетерогенности (устойчивой работы на различных компьютерных и других аналогичных им средствах, предусмотренных спецификацией </a:t>
            </a:r>
            <a:r>
              <a:rPr lang="ru-RU" dirty="0" smtClean="0"/>
              <a:t>ЭОР), </a:t>
            </a:r>
            <a:endParaRPr lang="ru-RU" dirty="0"/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/>
              <a:t>Устойчивости к дефектам,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/>
              <a:t>Наличия защиты от несанкционированных действий пользователей,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/>
              <a:t>Эффективного и оправданного использования ресурсов,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/>
              <a:t>Тестируемости,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dirty="0"/>
              <a:t>Простоты, надежности и полноты инсталляции и деинсталляции.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25" y="608013"/>
            <a:ext cx="8534400" cy="1128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СЕТЕВЫЕ ТРЕБОВАНИЯ ЭОР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4700" y="1854200"/>
            <a:ext cx="10898188" cy="3730625"/>
          </a:xfrm>
        </p:spPr>
        <p:txBody>
          <a:bodyPr rtlCol="0">
            <a:noAutofit/>
          </a:bodyPr>
          <a:lstStyle/>
          <a:p>
            <a:pPr marL="0" indent="0" fontAlgn="auto">
              <a:buFont typeface="Wingdings 3" panose="05040102010807070707" pitchFamily="18" charset="2"/>
              <a:buNone/>
              <a:defRPr/>
            </a:pPr>
            <a:r>
              <a:rPr lang="ru-RU" sz="3200" b="1" u="sng" dirty="0">
                <a:solidFill>
                  <a:schemeClr val="tx1"/>
                </a:solidFill>
              </a:rPr>
              <a:t>К</a:t>
            </a:r>
            <a:r>
              <a:rPr lang="ru-RU" sz="3200" b="1" u="sng" dirty="0" smtClean="0">
                <a:solidFill>
                  <a:schemeClr val="tx1"/>
                </a:solidFill>
              </a:rPr>
              <a:t> </a:t>
            </a:r>
            <a:r>
              <a:rPr lang="ru-RU" sz="3200" b="1" u="sng" dirty="0">
                <a:solidFill>
                  <a:schemeClr val="tx1"/>
                </a:solidFill>
              </a:rPr>
              <a:t>локальным </a:t>
            </a:r>
            <a:r>
              <a:rPr lang="ru-RU" sz="3200" b="1" u="sng" dirty="0" smtClean="0">
                <a:solidFill>
                  <a:schemeClr val="tx1"/>
                </a:solidFill>
              </a:rPr>
              <a:t>ЭОР: </a:t>
            </a:r>
          </a:p>
          <a:p>
            <a:pPr fontAlgn="auto">
              <a:defRPr/>
            </a:pP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  <a:p>
            <a:pPr lvl="1" fontAlgn="auto">
              <a:defRPr/>
            </a:pPr>
            <a:r>
              <a:rPr lang="ru-RU" sz="3200" dirty="0">
                <a:solidFill>
                  <a:schemeClr val="tx1"/>
                </a:solidFill>
              </a:rPr>
              <a:t>возможность использование различных электронных носителей; </a:t>
            </a:r>
          </a:p>
          <a:p>
            <a:pPr lvl="1" fontAlgn="auto">
              <a:defRPr/>
            </a:pPr>
            <a:r>
              <a:rPr lang="ru-RU" sz="3200" dirty="0">
                <a:solidFill>
                  <a:schemeClr val="tx1"/>
                </a:solidFill>
              </a:rPr>
              <a:t>возможность комбинирования электронных и бумажных носителей.</a:t>
            </a: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 txBox="1">
            <a:spLocks/>
          </p:cNvSpPr>
          <p:nvPr/>
        </p:nvSpPr>
        <p:spPr bwMode="auto">
          <a:xfrm>
            <a:off x="619125" y="2560638"/>
            <a:ext cx="85344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>
                <a:solidFill>
                  <a:srgbClr val="0F496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>
                <a:solidFill>
                  <a:srgbClr val="0F496F"/>
                </a:solidFill>
                <a:latin typeface="Century Gothic" panose="020B0502020202020204" pitchFamily="34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>
                <a:solidFill>
                  <a:srgbClr val="0F496F"/>
                </a:solidFill>
                <a:latin typeface="Century Gothic" panose="020B0502020202020204" pitchFamily="34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5pPr>
            <a:lvl6pPr marL="2457450" indent="-17145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6pPr>
            <a:lvl7pPr marL="2914650" indent="-17145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7pPr>
            <a:lvl8pPr marL="3371850" indent="-17145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8pPr>
            <a:lvl9pPr marL="3829050" indent="-171450" defTabSz="45720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ru-RU" b="1" u="sng">
                <a:solidFill>
                  <a:schemeClr val="tx1"/>
                </a:solidFill>
              </a:rPr>
              <a:t> </a:t>
            </a:r>
            <a:endParaRPr lang="ru-RU" alt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9400" y="1309688"/>
            <a:ext cx="11764963" cy="5548312"/>
          </a:xfrm>
        </p:spPr>
        <p:txBody>
          <a:bodyPr rtlCol="0">
            <a:noAutofit/>
          </a:bodyPr>
          <a:lstStyle/>
          <a:p>
            <a:pPr fontAlgn="auto">
              <a:defRPr/>
            </a:pPr>
            <a:r>
              <a:rPr lang="ru-RU" sz="2800" b="1" u="sng" dirty="0">
                <a:solidFill>
                  <a:schemeClr val="tx1"/>
                </a:solidFill>
              </a:rPr>
              <a:t>К</a:t>
            </a:r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>
                <a:solidFill>
                  <a:schemeClr val="tx1"/>
                </a:solidFill>
              </a:rPr>
              <a:t>сетевым </a:t>
            </a:r>
            <a:r>
              <a:rPr lang="ru-RU" sz="2800" b="1" u="sng" dirty="0" smtClean="0">
                <a:solidFill>
                  <a:schemeClr val="tx1"/>
                </a:solidFill>
              </a:rPr>
              <a:t>ЭОР: </a:t>
            </a:r>
            <a:endParaRPr lang="ru-RU" sz="1400" dirty="0"/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sz="2400" dirty="0" smtClean="0"/>
              <a:t>возможность </a:t>
            </a:r>
            <a:r>
              <a:rPr lang="ru-RU" sz="2400" dirty="0"/>
              <a:t>работы в локальном и сетевом режиме;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sz="2400" dirty="0"/>
              <a:t>ориентация на сетевую архитектуру “клиент-сервер”;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sz="2400" dirty="0"/>
              <a:t>наличие физически локализованных и распределенных в сети компонент;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sz="2400" dirty="0"/>
              <a:t>наличие средств администрирования процесса обучения (управление доступом, наличие средств регистрации, контроля, статистического анализа результатов обучения) и общих информационных баз;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sz="2400" dirty="0"/>
              <a:t>наличие средств организации коллективной работы (обратной связи с преподавателей или другими обучаемыми); </a:t>
            </a:r>
          </a:p>
          <a:p>
            <a:pPr marL="800100" lvl="1" indent="-342900" algn="l" fontAlgn="auto">
              <a:buFont typeface="+mj-lt"/>
              <a:buAutoNum type="arabicPeriod"/>
              <a:defRPr/>
            </a:pPr>
            <a:r>
              <a:rPr lang="ru-RU" sz="2400" dirty="0"/>
              <a:t>платформенная и программная независимость.</a:t>
            </a:r>
          </a:p>
          <a:p>
            <a:pPr fontAlgn="auto">
              <a:defRPr/>
            </a:pPr>
            <a:endParaRPr lang="ru-RU" sz="1400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17550" y="223838"/>
            <a:ext cx="8747125" cy="1085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СЕТЕВЫЕ ТРЕБОВАНИЯ ЭОР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0" y="131763"/>
            <a:ext cx="8534400" cy="15065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/>
              <a:t>Эргономические требования</a:t>
            </a:r>
            <a:r>
              <a:rPr lang="ru-RU" dirty="0"/>
              <a:t> к </a:t>
            </a:r>
            <a:r>
              <a:rPr lang="ru-RU" dirty="0" smtClean="0"/>
              <a:t>ЭОР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2738" y="1474788"/>
            <a:ext cx="11739562" cy="5106987"/>
          </a:xfrm>
        </p:spPr>
        <p:txBody>
          <a:bodyPr rtlCol="0">
            <a:noAutofit/>
          </a:bodyPr>
          <a:lstStyle/>
          <a:p>
            <a:pPr marL="0" indent="0" fontAlgn="auto">
              <a:buFont typeface="Wingdings 3" panose="05040102010807070707" pitchFamily="18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Заключаются в  учете </a:t>
            </a:r>
            <a:r>
              <a:rPr lang="ru-RU" sz="2800" dirty="0">
                <a:solidFill>
                  <a:schemeClr val="tx1"/>
                </a:solidFill>
              </a:rPr>
              <a:t>возрастных особенностей </a:t>
            </a:r>
            <a:r>
              <a:rPr lang="ru-RU" sz="2800" dirty="0" smtClean="0">
                <a:solidFill>
                  <a:schemeClr val="tx1"/>
                </a:solidFill>
              </a:rPr>
              <a:t>обучаемых, и позволяют </a:t>
            </a:r>
            <a:r>
              <a:rPr lang="ru-RU" sz="2800" dirty="0">
                <a:solidFill>
                  <a:schemeClr val="tx1"/>
                </a:solidFill>
              </a:rPr>
              <a:t>избежать отрицательного воздействия на его психику, </a:t>
            </a:r>
            <a:r>
              <a:rPr lang="ru-RU" sz="2800" dirty="0" smtClean="0">
                <a:solidFill>
                  <a:schemeClr val="tx1"/>
                </a:solidFill>
              </a:rPr>
              <a:t>создают </a:t>
            </a:r>
            <a:r>
              <a:rPr lang="ru-RU" sz="2800" dirty="0">
                <a:solidFill>
                  <a:schemeClr val="tx1"/>
                </a:solidFill>
              </a:rPr>
              <a:t>благожелательную атмосферу на </a:t>
            </a:r>
            <a:r>
              <a:rPr lang="ru-RU" sz="2800" dirty="0" smtClean="0">
                <a:solidFill>
                  <a:schemeClr val="tx1"/>
                </a:solidFill>
              </a:rPr>
              <a:t>занятиях.</a:t>
            </a: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r>
              <a:rPr lang="ru-RU" sz="2800" dirty="0">
                <a:solidFill>
                  <a:schemeClr val="tx1"/>
                </a:solidFill>
              </a:rPr>
              <a:t>Д</a:t>
            </a:r>
            <a:r>
              <a:rPr lang="ru-RU" sz="2800" dirty="0" smtClean="0">
                <a:solidFill>
                  <a:schemeClr val="tx1"/>
                </a:solidFill>
              </a:rPr>
              <a:t>остигаются с помощью:</a:t>
            </a:r>
          </a:p>
          <a:p>
            <a:pPr marL="514350" indent="-514350" fontAlgn="auto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организации в </a:t>
            </a:r>
            <a:r>
              <a:rPr lang="ru-RU" sz="2800" dirty="0" smtClean="0">
                <a:solidFill>
                  <a:schemeClr val="tx1"/>
                </a:solidFill>
              </a:rPr>
              <a:t>ЭОР </a:t>
            </a:r>
            <a:r>
              <a:rPr lang="ru-RU" sz="2800" dirty="0">
                <a:solidFill>
                  <a:schemeClr val="tx1"/>
                </a:solidFill>
              </a:rPr>
              <a:t>дружественного </a:t>
            </a:r>
            <a:r>
              <a:rPr lang="ru-RU" sz="2800" dirty="0" smtClean="0">
                <a:solidFill>
                  <a:schemeClr val="tx1"/>
                </a:solidFill>
              </a:rPr>
              <a:t>интерфейса </a:t>
            </a:r>
          </a:p>
          <a:p>
            <a:pPr marL="514350" indent="-514350" fontAlgn="auto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обеспечения </a:t>
            </a:r>
            <a:r>
              <a:rPr lang="ru-RU" sz="2800" dirty="0">
                <a:solidFill>
                  <a:schemeClr val="tx1"/>
                </a:solidFill>
              </a:rPr>
              <a:t>возможности использования обучаемыми необходимых подсказок и методических указаний,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 fontAlgn="auto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свободной </a:t>
            </a:r>
            <a:r>
              <a:rPr lang="ru-RU" sz="2800" dirty="0">
                <a:solidFill>
                  <a:schemeClr val="tx1"/>
                </a:solidFill>
              </a:rPr>
              <a:t>последовательности и темпа работы,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 fontAlgn="auto">
              <a:buFont typeface="Wingdings 3" panose="05040102010807070707" pitchFamily="18" charset="2"/>
              <a:buNone/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243</Words>
  <Application>Microsoft Office PowerPoint</Application>
  <PresentationFormat>Широкоэкранный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Century Gothic</vt:lpstr>
      <vt:lpstr>Arial</vt:lpstr>
      <vt:lpstr>Wingdings 3</vt:lpstr>
      <vt:lpstr>Calibri</vt:lpstr>
      <vt:lpstr>Сектор</vt:lpstr>
      <vt:lpstr>Технические требования ЭОР</vt:lpstr>
      <vt:lpstr>СЕТЕВЫЕ ТРЕБОВАНИЯ ЭОР</vt:lpstr>
      <vt:lpstr>СЕТЕВЫЕ ТРЕБОВАНИЯ ЭОР</vt:lpstr>
      <vt:lpstr>Эргономические требования к ЭОР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требования ЭОР</dc:title>
  <dc:creator>Слушатель</dc:creator>
  <cp:lastModifiedBy>Слушатель</cp:lastModifiedBy>
  <cp:revision>3</cp:revision>
  <dcterms:created xsi:type="dcterms:W3CDTF">2016-07-25T06:51:16Z</dcterms:created>
  <dcterms:modified xsi:type="dcterms:W3CDTF">2016-07-25T09:00:51Z</dcterms:modified>
</cp:coreProperties>
</file>