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1" r:id="rId21"/>
    <p:sldId id="272" r:id="rId22"/>
    <p:sldId id="279" r:id="rId23"/>
    <p:sldId id="280" r:id="rId24"/>
    <p:sldId id="281" r:id="rId25"/>
    <p:sldId id="282" r:id="rId26"/>
    <p:sldId id="296" r:id="rId27"/>
    <p:sldId id="284" r:id="rId28"/>
    <p:sldId id="297" r:id="rId29"/>
    <p:sldId id="285" r:id="rId30"/>
    <p:sldId id="298" r:id="rId31"/>
    <p:sldId id="299" r:id="rId32"/>
    <p:sldId id="289" r:id="rId33"/>
    <p:sldId id="292" r:id="rId34"/>
    <p:sldId id="290" r:id="rId35"/>
    <p:sldId id="293" r:id="rId36"/>
    <p:sldId id="301" r:id="rId37"/>
    <p:sldId id="302" r:id="rId38"/>
    <p:sldId id="303" r:id="rId39"/>
    <p:sldId id="304" r:id="rId40"/>
    <p:sldId id="311" r:id="rId41"/>
    <p:sldId id="306" r:id="rId42"/>
    <p:sldId id="305" r:id="rId43"/>
    <p:sldId id="310" r:id="rId44"/>
    <p:sldId id="300" r:id="rId45"/>
    <p:sldId id="308" r:id="rId46"/>
    <p:sldId id="309" r:id="rId47"/>
    <p:sldId id="31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4388"/>
    <a:srgbClr val="EB3539"/>
    <a:srgbClr val="00CC00"/>
    <a:srgbClr val="39A572"/>
    <a:srgbClr val="007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BDA44-E6B9-47C6-91AA-50863EC65A42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246EAC4-FE53-4A78-88B8-58A29D1691A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полноценное проживание ребенком дошкольного возраста, обогащение детского развития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3006FD-8010-461A-B861-772F0A67C608}" type="parTrans" cxnId="{B707A5D5-5CFA-48D7-8519-2151A4F9CD53}">
      <dgm:prSet/>
      <dgm:spPr/>
      <dgm:t>
        <a:bodyPr/>
        <a:lstStyle/>
        <a:p>
          <a:endParaRPr lang="ru-RU"/>
        </a:p>
      </dgm:t>
    </dgm:pt>
    <dgm:pt modelId="{B10788CE-51B2-4288-B313-88A84F47748B}" type="sibTrans" cxnId="{B707A5D5-5CFA-48D7-8519-2151A4F9CD53}">
      <dgm:prSet/>
      <dgm:spPr/>
      <dgm:t>
        <a:bodyPr/>
        <a:lstStyle/>
        <a:p>
          <a:endParaRPr lang="ru-RU"/>
        </a:p>
      </dgm:t>
    </dgm:pt>
    <dgm:pt modelId="{4352B4CC-D2B0-4F95-B2C3-6FB2DDF9592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построение образовательной деятельности на основе индивидуальных особенностей каждого ребенка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FA6DE9-8924-406D-A6B2-05D10DB14AAB}" type="parTrans" cxnId="{C32701B0-E9FE-43B7-99DD-0CCB9E14614E}">
      <dgm:prSet/>
      <dgm:spPr/>
      <dgm:t>
        <a:bodyPr/>
        <a:lstStyle/>
        <a:p>
          <a:endParaRPr lang="ru-RU"/>
        </a:p>
      </dgm:t>
    </dgm:pt>
    <dgm:pt modelId="{A858A79E-62C8-4D65-9938-0DB36D22F78D}" type="sibTrans" cxnId="{C32701B0-E9FE-43B7-99DD-0CCB9E14614E}">
      <dgm:prSet/>
      <dgm:spPr/>
      <dgm:t>
        <a:bodyPr/>
        <a:lstStyle/>
        <a:p>
          <a:endParaRPr lang="ru-RU"/>
        </a:p>
      </dgm:t>
    </dgm:pt>
    <dgm:pt modelId="{5C078FE4-E4AE-44D1-A43C-E7B2BEE88F2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инициативы детей в различных видах деятельности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11F7C7-95CB-416D-AFEC-1DBC004EFA4F}" type="parTrans" cxnId="{AE4F2638-07FD-4C6F-9F9D-CC8306433F4C}">
      <dgm:prSet/>
      <dgm:spPr/>
      <dgm:t>
        <a:bodyPr/>
        <a:lstStyle/>
        <a:p>
          <a:endParaRPr lang="ru-RU"/>
        </a:p>
      </dgm:t>
    </dgm:pt>
    <dgm:pt modelId="{2F7B038F-E813-416E-BDAA-1CD6D8A4B40B}" type="sibTrans" cxnId="{AE4F2638-07FD-4C6F-9F9D-CC8306433F4C}">
      <dgm:prSet/>
      <dgm:spPr/>
      <dgm:t>
        <a:bodyPr/>
        <a:lstStyle/>
        <a:p>
          <a:endParaRPr lang="ru-RU"/>
        </a:p>
      </dgm:t>
    </dgm:pt>
    <dgm:pt modelId="{876E2CC7-7ECE-4C7F-BCA9-2DA6B3406E21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приобщение детей к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социокультурным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нормам, традициям семьи, общества и государства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167216-B6FA-4123-ADBB-1AAA9BF62719}" type="parTrans" cxnId="{EEEEEF1E-5B6F-4694-B458-A2CEBBCCA47D}">
      <dgm:prSet/>
      <dgm:spPr/>
      <dgm:t>
        <a:bodyPr/>
        <a:lstStyle/>
        <a:p>
          <a:endParaRPr lang="ru-RU"/>
        </a:p>
      </dgm:t>
    </dgm:pt>
    <dgm:pt modelId="{2403399D-57E9-422C-9291-A01C21E04F16}" type="sibTrans" cxnId="{EEEEEF1E-5B6F-4694-B458-A2CEBBCCA47D}">
      <dgm:prSet/>
      <dgm:spPr/>
      <dgm:t>
        <a:bodyPr/>
        <a:lstStyle/>
        <a:p>
          <a:endParaRPr lang="ru-RU"/>
        </a:p>
      </dgm:t>
    </dgm:pt>
    <dgm:pt modelId="{7968B694-899A-448A-91D5-6209B1A2896A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познавательных интересов и познавательных действий ребенка в различных видах деятельности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6A6674-F7D8-42A3-AB7B-954660EABE8F}" type="parTrans" cxnId="{B25C676D-1E6B-447B-B114-FBB6A0839669}">
      <dgm:prSet/>
      <dgm:spPr/>
      <dgm:t>
        <a:bodyPr/>
        <a:lstStyle/>
        <a:p>
          <a:endParaRPr lang="ru-RU"/>
        </a:p>
      </dgm:t>
    </dgm:pt>
    <dgm:pt modelId="{BC83BB44-D00D-4004-BCC4-FCBB69C04617}" type="sibTrans" cxnId="{B25C676D-1E6B-447B-B114-FBB6A0839669}">
      <dgm:prSet/>
      <dgm:spPr/>
      <dgm:t>
        <a:bodyPr/>
        <a:lstStyle/>
        <a:p>
          <a:endParaRPr lang="ru-RU"/>
        </a:p>
      </dgm:t>
    </dgm:pt>
    <dgm:pt modelId="{0D8B71DC-0684-4E4D-B7DC-C2ED29913A1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ранняя профориентация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F65C91-6764-422B-9FE9-620AF3B2892D}" type="parTrans" cxnId="{32673F15-8DDD-403C-9C6B-320421F2F40A}">
      <dgm:prSet/>
      <dgm:spPr/>
      <dgm:t>
        <a:bodyPr/>
        <a:lstStyle/>
        <a:p>
          <a:endParaRPr lang="ru-RU"/>
        </a:p>
      </dgm:t>
    </dgm:pt>
    <dgm:pt modelId="{B1DA9EDA-2599-49AD-AF2D-F654488A13D7}" type="sibTrans" cxnId="{32673F15-8DDD-403C-9C6B-320421F2F40A}">
      <dgm:prSet/>
      <dgm:spPr/>
      <dgm:t>
        <a:bodyPr/>
        <a:lstStyle/>
        <a:p>
          <a:endParaRPr lang="ru-RU"/>
        </a:p>
      </dgm:t>
    </dgm:pt>
    <dgm:pt modelId="{E998E422-EEA2-4311-8658-59A669DCF56C}" type="pres">
      <dgm:prSet presAssocID="{5FABDA44-E6B9-47C6-91AA-50863EC65A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36815-873C-4B0A-AD80-80B6F0B0B0C2}" type="pres">
      <dgm:prSet presAssocID="{8246EAC4-FE53-4A78-88B8-58A29D1691A7}" presName="parentLin" presStyleCnt="0"/>
      <dgm:spPr/>
      <dgm:t>
        <a:bodyPr/>
        <a:lstStyle/>
        <a:p>
          <a:endParaRPr lang="ru-RU"/>
        </a:p>
      </dgm:t>
    </dgm:pt>
    <dgm:pt modelId="{4E161E06-CAEE-4460-A0F2-177C3F38C40B}" type="pres">
      <dgm:prSet presAssocID="{8246EAC4-FE53-4A78-88B8-58A29D1691A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787DB30-8C0B-4CE6-948D-71B6C0CB8879}" type="pres">
      <dgm:prSet presAssocID="{8246EAC4-FE53-4A78-88B8-58A29D1691A7}" presName="parentText" presStyleLbl="node1" presStyleIdx="0" presStyleCnt="6" custScaleX="1208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B4B58-3E48-40CA-A8CA-8C80F1D77E03}" type="pres">
      <dgm:prSet presAssocID="{8246EAC4-FE53-4A78-88B8-58A29D1691A7}" presName="negativeSpace" presStyleCnt="0"/>
      <dgm:spPr/>
      <dgm:t>
        <a:bodyPr/>
        <a:lstStyle/>
        <a:p>
          <a:endParaRPr lang="ru-RU"/>
        </a:p>
      </dgm:t>
    </dgm:pt>
    <dgm:pt modelId="{7274E2B2-70FC-4BD4-B3B8-FA5C00EA5CE3}" type="pres">
      <dgm:prSet presAssocID="{8246EAC4-FE53-4A78-88B8-58A29D1691A7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65649-19EE-4FA6-A201-285AF4B3AFB0}" type="pres">
      <dgm:prSet presAssocID="{B10788CE-51B2-4288-B313-88A84F47748B}" presName="spaceBetweenRectangles" presStyleCnt="0"/>
      <dgm:spPr/>
      <dgm:t>
        <a:bodyPr/>
        <a:lstStyle/>
        <a:p>
          <a:endParaRPr lang="ru-RU"/>
        </a:p>
      </dgm:t>
    </dgm:pt>
    <dgm:pt modelId="{7CCC752C-D830-4EF4-A39B-7DF225431D39}" type="pres">
      <dgm:prSet presAssocID="{4352B4CC-D2B0-4F95-B2C3-6FB2DDF95925}" presName="parentLin" presStyleCnt="0"/>
      <dgm:spPr/>
      <dgm:t>
        <a:bodyPr/>
        <a:lstStyle/>
        <a:p>
          <a:endParaRPr lang="ru-RU"/>
        </a:p>
      </dgm:t>
    </dgm:pt>
    <dgm:pt modelId="{20F0A7FD-8445-47A6-9A74-5C39ABFD752B}" type="pres">
      <dgm:prSet presAssocID="{4352B4CC-D2B0-4F95-B2C3-6FB2DDF9592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DD3BEF6-93AD-4EAE-BF27-04AF73D1DE1D}" type="pres">
      <dgm:prSet presAssocID="{4352B4CC-D2B0-4F95-B2C3-6FB2DDF95925}" presName="parentText" presStyleLbl="node1" presStyleIdx="1" presStyleCnt="6" custScaleX="1208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A08EA-42F3-4F2B-80CA-12A622DBF8DA}" type="pres">
      <dgm:prSet presAssocID="{4352B4CC-D2B0-4F95-B2C3-6FB2DDF95925}" presName="negativeSpace" presStyleCnt="0"/>
      <dgm:spPr/>
      <dgm:t>
        <a:bodyPr/>
        <a:lstStyle/>
        <a:p>
          <a:endParaRPr lang="ru-RU"/>
        </a:p>
      </dgm:t>
    </dgm:pt>
    <dgm:pt modelId="{4CD14E04-8C93-4F6B-9A6C-21322CE66CB6}" type="pres">
      <dgm:prSet presAssocID="{4352B4CC-D2B0-4F95-B2C3-6FB2DDF95925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BA005-0C00-4C12-8EB3-39E4B492B45E}" type="pres">
      <dgm:prSet presAssocID="{A858A79E-62C8-4D65-9938-0DB36D22F78D}" presName="spaceBetweenRectangles" presStyleCnt="0"/>
      <dgm:spPr/>
      <dgm:t>
        <a:bodyPr/>
        <a:lstStyle/>
        <a:p>
          <a:endParaRPr lang="ru-RU"/>
        </a:p>
      </dgm:t>
    </dgm:pt>
    <dgm:pt modelId="{CB080FCE-B563-4EC0-851A-D781811BC1AF}" type="pres">
      <dgm:prSet presAssocID="{5C078FE4-E4AE-44D1-A43C-E7B2BEE88F2C}" presName="parentLin" presStyleCnt="0"/>
      <dgm:spPr/>
      <dgm:t>
        <a:bodyPr/>
        <a:lstStyle/>
        <a:p>
          <a:endParaRPr lang="ru-RU"/>
        </a:p>
      </dgm:t>
    </dgm:pt>
    <dgm:pt modelId="{A881C83E-0EB7-46E8-A4E2-088E8E743133}" type="pres">
      <dgm:prSet presAssocID="{5C078FE4-E4AE-44D1-A43C-E7B2BEE88F2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76279689-AA1F-4F91-8BC0-1622B58A9687}" type="pres">
      <dgm:prSet presAssocID="{5C078FE4-E4AE-44D1-A43C-E7B2BEE88F2C}" presName="parentText" presStyleLbl="node1" presStyleIdx="2" presStyleCnt="6" custScaleX="1208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9A51C-CFC9-4475-9195-15F2F90218A1}" type="pres">
      <dgm:prSet presAssocID="{5C078FE4-E4AE-44D1-A43C-E7B2BEE88F2C}" presName="negativeSpace" presStyleCnt="0"/>
      <dgm:spPr/>
      <dgm:t>
        <a:bodyPr/>
        <a:lstStyle/>
        <a:p>
          <a:endParaRPr lang="ru-RU"/>
        </a:p>
      </dgm:t>
    </dgm:pt>
    <dgm:pt modelId="{B69C2BA5-C94D-467B-B2C5-376942CBEC3A}" type="pres">
      <dgm:prSet presAssocID="{5C078FE4-E4AE-44D1-A43C-E7B2BEE88F2C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111A9-23AA-41A9-BE0A-AC794271937F}" type="pres">
      <dgm:prSet presAssocID="{2F7B038F-E813-416E-BDAA-1CD6D8A4B40B}" presName="spaceBetweenRectangles" presStyleCnt="0"/>
      <dgm:spPr/>
      <dgm:t>
        <a:bodyPr/>
        <a:lstStyle/>
        <a:p>
          <a:endParaRPr lang="ru-RU"/>
        </a:p>
      </dgm:t>
    </dgm:pt>
    <dgm:pt modelId="{D99B3104-F225-4B8F-A802-068305CF85AC}" type="pres">
      <dgm:prSet presAssocID="{876E2CC7-7ECE-4C7F-BCA9-2DA6B3406E21}" presName="parentLin" presStyleCnt="0"/>
      <dgm:spPr/>
      <dgm:t>
        <a:bodyPr/>
        <a:lstStyle/>
        <a:p>
          <a:endParaRPr lang="ru-RU"/>
        </a:p>
      </dgm:t>
    </dgm:pt>
    <dgm:pt modelId="{E57110EB-9676-4FE2-92BF-BAA3257EE8E2}" type="pres">
      <dgm:prSet presAssocID="{876E2CC7-7ECE-4C7F-BCA9-2DA6B3406E21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177D6418-81C2-4A68-A031-C0F7BAE9A45F}" type="pres">
      <dgm:prSet presAssocID="{876E2CC7-7ECE-4C7F-BCA9-2DA6B3406E21}" presName="parentText" presStyleLbl="node1" presStyleIdx="3" presStyleCnt="6" custScaleX="1208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5A83F-1C41-43A1-BFCE-3A9D760D0D3B}" type="pres">
      <dgm:prSet presAssocID="{876E2CC7-7ECE-4C7F-BCA9-2DA6B3406E21}" presName="negativeSpace" presStyleCnt="0"/>
      <dgm:spPr/>
      <dgm:t>
        <a:bodyPr/>
        <a:lstStyle/>
        <a:p>
          <a:endParaRPr lang="ru-RU"/>
        </a:p>
      </dgm:t>
    </dgm:pt>
    <dgm:pt modelId="{4CA89A32-87DD-45EB-B5BF-3E65F64D6E33}" type="pres">
      <dgm:prSet presAssocID="{876E2CC7-7ECE-4C7F-BCA9-2DA6B3406E21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34A3A-D368-4C3D-8645-A364F6969B91}" type="pres">
      <dgm:prSet presAssocID="{2403399D-57E9-422C-9291-A01C21E04F16}" presName="spaceBetweenRectangles" presStyleCnt="0"/>
      <dgm:spPr/>
      <dgm:t>
        <a:bodyPr/>
        <a:lstStyle/>
        <a:p>
          <a:endParaRPr lang="ru-RU"/>
        </a:p>
      </dgm:t>
    </dgm:pt>
    <dgm:pt modelId="{6B85CBCA-70EB-4791-9415-92FD8D90DC2F}" type="pres">
      <dgm:prSet presAssocID="{7968B694-899A-448A-91D5-6209B1A2896A}" presName="parentLin" presStyleCnt="0"/>
      <dgm:spPr/>
      <dgm:t>
        <a:bodyPr/>
        <a:lstStyle/>
        <a:p>
          <a:endParaRPr lang="ru-RU"/>
        </a:p>
      </dgm:t>
    </dgm:pt>
    <dgm:pt modelId="{179A0134-A5A6-4C22-B9D3-EC95F71EA922}" type="pres">
      <dgm:prSet presAssocID="{7968B694-899A-448A-91D5-6209B1A2896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EFEC7A64-8735-454E-91B0-5404A2A6EE47}" type="pres">
      <dgm:prSet presAssocID="{7968B694-899A-448A-91D5-6209B1A2896A}" presName="parentText" presStyleLbl="node1" presStyleIdx="4" presStyleCnt="6" custScaleX="1208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0D3BF-DED0-451C-BE05-D79A8A5C0CDA}" type="pres">
      <dgm:prSet presAssocID="{7968B694-899A-448A-91D5-6209B1A2896A}" presName="negativeSpace" presStyleCnt="0"/>
      <dgm:spPr/>
      <dgm:t>
        <a:bodyPr/>
        <a:lstStyle/>
        <a:p>
          <a:endParaRPr lang="ru-RU"/>
        </a:p>
      </dgm:t>
    </dgm:pt>
    <dgm:pt modelId="{3461E3DD-7707-4100-8E74-1AA013B279DC}" type="pres">
      <dgm:prSet presAssocID="{7968B694-899A-448A-91D5-6209B1A2896A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6F200-3829-4726-9033-88AD989B7281}" type="pres">
      <dgm:prSet presAssocID="{BC83BB44-D00D-4004-BCC4-FCBB69C04617}" presName="spaceBetweenRectangles" presStyleCnt="0"/>
      <dgm:spPr/>
      <dgm:t>
        <a:bodyPr/>
        <a:lstStyle/>
        <a:p>
          <a:endParaRPr lang="ru-RU"/>
        </a:p>
      </dgm:t>
    </dgm:pt>
    <dgm:pt modelId="{F8E54161-B628-4B39-8ED2-0B54BD7763B5}" type="pres">
      <dgm:prSet presAssocID="{0D8B71DC-0684-4E4D-B7DC-C2ED29913A12}" presName="parentLin" presStyleCnt="0"/>
      <dgm:spPr/>
      <dgm:t>
        <a:bodyPr/>
        <a:lstStyle/>
        <a:p>
          <a:endParaRPr lang="ru-RU"/>
        </a:p>
      </dgm:t>
    </dgm:pt>
    <dgm:pt modelId="{F017AD9B-BDDD-4841-AD79-A5A6C85D756D}" type="pres">
      <dgm:prSet presAssocID="{0D8B71DC-0684-4E4D-B7DC-C2ED29913A1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B61B24E-A6F7-4A69-8E25-87D1533FF492}" type="pres">
      <dgm:prSet presAssocID="{0D8B71DC-0684-4E4D-B7DC-C2ED29913A12}" presName="parentText" presStyleLbl="node1" presStyleIdx="5" presStyleCnt="6" custScaleX="1208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99CFA-70D8-41AC-AE4B-BB09D2F9FB39}" type="pres">
      <dgm:prSet presAssocID="{0D8B71DC-0684-4E4D-B7DC-C2ED29913A12}" presName="negativeSpace" presStyleCnt="0"/>
      <dgm:spPr/>
      <dgm:t>
        <a:bodyPr/>
        <a:lstStyle/>
        <a:p>
          <a:endParaRPr lang="ru-RU"/>
        </a:p>
      </dgm:t>
    </dgm:pt>
    <dgm:pt modelId="{D3AC0B38-E0F3-4A6E-9A36-96CEA7AD3D86}" type="pres">
      <dgm:prSet presAssocID="{0D8B71DC-0684-4E4D-B7DC-C2ED29913A12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EB04EB-F28F-4326-AE52-9DF8134F61D4}" type="presOf" srcId="{8246EAC4-FE53-4A78-88B8-58A29D1691A7}" destId="{4E161E06-CAEE-4460-A0F2-177C3F38C40B}" srcOrd="0" destOrd="0" presId="urn:microsoft.com/office/officeart/2005/8/layout/list1"/>
    <dgm:cxn modelId="{85C057FC-8AD6-46BD-AA9A-6C1CD23FAB0E}" type="presOf" srcId="{7968B694-899A-448A-91D5-6209B1A2896A}" destId="{179A0134-A5A6-4C22-B9D3-EC95F71EA922}" srcOrd="0" destOrd="0" presId="urn:microsoft.com/office/officeart/2005/8/layout/list1"/>
    <dgm:cxn modelId="{C32701B0-E9FE-43B7-99DD-0CCB9E14614E}" srcId="{5FABDA44-E6B9-47C6-91AA-50863EC65A42}" destId="{4352B4CC-D2B0-4F95-B2C3-6FB2DDF95925}" srcOrd="1" destOrd="0" parTransId="{E2FA6DE9-8924-406D-A6B2-05D10DB14AAB}" sibTransId="{A858A79E-62C8-4D65-9938-0DB36D22F78D}"/>
    <dgm:cxn modelId="{C0086C20-52D6-49F6-AF39-708567BD99EE}" type="presOf" srcId="{876E2CC7-7ECE-4C7F-BCA9-2DA6B3406E21}" destId="{177D6418-81C2-4A68-A031-C0F7BAE9A45F}" srcOrd="1" destOrd="0" presId="urn:microsoft.com/office/officeart/2005/8/layout/list1"/>
    <dgm:cxn modelId="{927E6707-BFDA-4795-88D1-358B96C428E4}" type="presOf" srcId="{0D8B71DC-0684-4E4D-B7DC-C2ED29913A12}" destId="{F017AD9B-BDDD-4841-AD79-A5A6C85D756D}" srcOrd="0" destOrd="0" presId="urn:microsoft.com/office/officeart/2005/8/layout/list1"/>
    <dgm:cxn modelId="{B25C676D-1E6B-447B-B114-FBB6A0839669}" srcId="{5FABDA44-E6B9-47C6-91AA-50863EC65A42}" destId="{7968B694-899A-448A-91D5-6209B1A2896A}" srcOrd="4" destOrd="0" parTransId="{E76A6674-F7D8-42A3-AB7B-954660EABE8F}" sibTransId="{BC83BB44-D00D-4004-BCC4-FCBB69C04617}"/>
    <dgm:cxn modelId="{E769E32B-48BC-4E4C-97CC-CC8057601A74}" type="presOf" srcId="{0D8B71DC-0684-4E4D-B7DC-C2ED29913A12}" destId="{9B61B24E-A6F7-4A69-8E25-87D1533FF492}" srcOrd="1" destOrd="0" presId="urn:microsoft.com/office/officeart/2005/8/layout/list1"/>
    <dgm:cxn modelId="{AE4F2638-07FD-4C6F-9F9D-CC8306433F4C}" srcId="{5FABDA44-E6B9-47C6-91AA-50863EC65A42}" destId="{5C078FE4-E4AE-44D1-A43C-E7B2BEE88F2C}" srcOrd="2" destOrd="0" parTransId="{A011F7C7-95CB-416D-AFEC-1DBC004EFA4F}" sibTransId="{2F7B038F-E813-416E-BDAA-1CD6D8A4B40B}"/>
    <dgm:cxn modelId="{DDAD43D1-13BD-4651-851F-11042BA233FF}" type="presOf" srcId="{8246EAC4-FE53-4A78-88B8-58A29D1691A7}" destId="{F787DB30-8C0B-4CE6-948D-71B6C0CB8879}" srcOrd="1" destOrd="0" presId="urn:microsoft.com/office/officeart/2005/8/layout/list1"/>
    <dgm:cxn modelId="{2F8BDC00-2BB9-4CD3-B1BB-7A4EF66835F8}" type="presOf" srcId="{7968B694-899A-448A-91D5-6209B1A2896A}" destId="{EFEC7A64-8735-454E-91B0-5404A2A6EE47}" srcOrd="1" destOrd="0" presId="urn:microsoft.com/office/officeart/2005/8/layout/list1"/>
    <dgm:cxn modelId="{F9C2E6BD-50FC-417D-9685-0D094CE25D40}" type="presOf" srcId="{5C078FE4-E4AE-44D1-A43C-E7B2BEE88F2C}" destId="{76279689-AA1F-4F91-8BC0-1622B58A9687}" srcOrd="1" destOrd="0" presId="urn:microsoft.com/office/officeart/2005/8/layout/list1"/>
    <dgm:cxn modelId="{32673F15-8DDD-403C-9C6B-320421F2F40A}" srcId="{5FABDA44-E6B9-47C6-91AA-50863EC65A42}" destId="{0D8B71DC-0684-4E4D-B7DC-C2ED29913A12}" srcOrd="5" destOrd="0" parTransId="{D3F65C91-6764-422B-9FE9-620AF3B2892D}" sibTransId="{B1DA9EDA-2599-49AD-AF2D-F654488A13D7}"/>
    <dgm:cxn modelId="{EEEEEF1E-5B6F-4694-B458-A2CEBBCCA47D}" srcId="{5FABDA44-E6B9-47C6-91AA-50863EC65A42}" destId="{876E2CC7-7ECE-4C7F-BCA9-2DA6B3406E21}" srcOrd="3" destOrd="0" parTransId="{0D167216-B6FA-4123-ADBB-1AAA9BF62719}" sibTransId="{2403399D-57E9-422C-9291-A01C21E04F16}"/>
    <dgm:cxn modelId="{B707A5D5-5CFA-48D7-8519-2151A4F9CD53}" srcId="{5FABDA44-E6B9-47C6-91AA-50863EC65A42}" destId="{8246EAC4-FE53-4A78-88B8-58A29D1691A7}" srcOrd="0" destOrd="0" parTransId="{143006FD-8010-461A-B861-772F0A67C608}" sibTransId="{B10788CE-51B2-4288-B313-88A84F47748B}"/>
    <dgm:cxn modelId="{434B1508-B827-4748-B597-B22274D315E3}" type="presOf" srcId="{876E2CC7-7ECE-4C7F-BCA9-2DA6B3406E21}" destId="{E57110EB-9676-4FE2-92BF-BAA3257EE8E2}" srcOrd="0" destOrd="0" presId="urn:microsoft.com/office/officeart/2005/8/layout/list1"/>
    <dgm:cxn modelId="{B346FD60-CF1E-49E3-B224-BB743FD30A8E}" type="presOf" srcId="{5FABDA44-E6B9-47C6-91AA-50863EC65A42}" destId="{E998E422-EEA2-4311-8658-59A669DCF56C}" srcOrd="0" destOrd="0" presId="urn:microsoft.com/office/officeart/2005/8/layout/list1"/>
    <dgm:cxn modelId="{8076B699-DCFC-469C-8527-C04F27F33E74}" type="presOf" srcId="{4352B4CC-D2B0-4F95-B2C3-6FB2DDF95925}" destId="{6DD3BEF6-93AD-4EAE-BF27-04AF73D1DE1D}" srcOrd="1" destOrd="0" presId="urn:microsoft.com/office/officeart/2005/8/layout/list1"/>
    <dgm:cxn modelId="{4FE89C4F-77EB-42E2-9892-A65A02CE45E1}" type="presOf" srcId="{5C078FE4-E4AE-44D1-A43C-E7B2BEE88F2C}" destId="{A881C83E-0EB7-46E8-A4E2-088E8E743133}" srcOrd="0" destOrd="0" presId="urn:microsoft.com/office/officeart/2005/8/layout/list1"/>
    <dgm:cxn modelId="{59BF8B8D-0D66-4B9E-B060-88C3B5095CCD}" type="presOf" srcId="{4352B4CC-D2B0-4F95-B2C3-6FB2DDF95925}" destId="{20F0A7FD-8445-47A6-9A74-5C39ABFD752B}" srcOrd="0" destOrd="0" presId="urn:microsoft.com/office/officeart/2005/8/layout/list1"/>
    <dgm:cxn modelId="{09731AE7-6588-4CEB-B925-3F86723F6A50}" type="presParOf" srcId="{E998E422-EEA2-4311-8658-59A669DCF56C}" destId="{0B236815-873C-4B0A-AD80-80B6F0B0B0C2}" srcOrd="0" destOrd="0" presId="urn:microsoft.com/office/officeart/2005/8/layout/list1"/>
    <dgm:cxn modelId="{E05015BC-842C-42DA-8454-21F48952876D}" type="presParOf" srcId="{0B236815-873C-4B0A-AD80-80B6F0B0B0C2}" destId="{4E161E06-CAEE-4460-A0F2-177C3F38C40B}" srcOrd="0" destOrd="0" presId="urn:microsoft.com/office/officeart/2005/8/layout/list1"/>
    <dgm:cxn modelId="{69CFB9C2-321D-4350-B06C-1998ED82AE87}" type="presParOf" srcId="{0B236815-873C-4B0A-AD80-80B6F0B0B0C2}" destId="{F787DB30-8C0B-4CE6-948D-71B6C0CB8879}" srcOrd="1" destOrd="0" presId="urn:microsoft.com/office/officeart/2005/8/layout/list1"/>
    <dgm:cxn modelId="{917B211B-0E09-4D4D-98F1-D86D1A2F717C}" type="presParOf" srcId="{E998E422-EEA2-4311-8658-59A669DCF56C}" destId="{D15B4B58-3E48-40CA-A8CA-8C80F1D77E03}" srcOrd="1" destOrd="0" presId="urn:microsoft.com/office/officeart/2005/8/layout/list1"/>
    <dgm:cxn modelId="{45BB2C76-399D-4CE8-98C4-C8BE5DE36590}" type="presParOf" srcId="{E998E422-EEA2-4311-8658-59A669DCF56C}" destId="{7274E2B2-70FC-4BD4-B3B8-FA5C00EA5CE3}" srcOrd="2" destOrd="0" presId="urn:microsoft.com/office/officeart/2005/8/layout/list1"/>
    <dgm:cxn modelId="{72051553-164D-4508-8374-C5EB93C8715E}" type="presParOf" srcId="{E998E422-EEA2-4311-8658-59A669DCF56C}" destId="{89465649-19EE-4FA6-A201-285AF4B3AFB0}" srcOrd="3" destOrd="0" presId="urn:microsoft.com/office/officeart/2005/8/layout/list1"/>
    <dgm:cxn modelId="{AD3EB3F3-65FB-4647-900C-84DBB330FACE}" type="presParOf" srcId="{E998E422-EEA2-4311-8658-59A669DCF56C}" destId="{7CCC752C-D830-4EF4-A39B-7DF225431D39}" srcOrd="4" destOrd="0" presId="urn:microsoft.com/office/officeart/2005/8/layout/list1"/>
    <dgm:cxn modelId="{9B8B3B4C-96B8-441C-846C-762541787E51}" type="presParOf" srcId="{7CCC752C-D830-4EF4-A39B-7DF225431D39}" destId="{20F0A7FD-8445-47A6-9A74-5C39ABFD752B}" srcOrd="0" destOrd="0" presId="urn:microsoft.com/office/officeart/2005/8/layout/list1"/>
    <dgm:cxn modelId="{187DEF9A-90AC-4B6D-9EE1-CE7B9258A5AC}" type="presParOf" srcId="{7CCC752C-D830-4EF4-A39B-7DF225431D39}" destId="{6DD3BEF6-93AD-4EAE-BF27-04AF73D1DE1D}" srcOrd="1" destOrd="0" presId="urn:microsoft.com/office/officeart/2005/8/layout/list1"/>
    <dgm:cxn modelId="{85F1D094-C342-4FB3-B48F-CAFB0BFAFCD6}" type="presParOf" srcId="{E998E422-EEA2-4311-8658-59A669DCF56C}" destId="{879A08EA-42F3-4F2B-80CA-12A622DBF8DA}" srcOrd="5" destOrd="0" presId="urn:microsoft.com/office/officeart/2005/8/layout/list1"/>
    <dgm:cxn modelId="{E34E973B-DFD3-4D38-9B03-D477C933B341}" type="presParOf" srcId="{E998E422-EEA2-4311-8658-59A669DCF56C}" destId="{4CD14E04-8C93-4F6B-9A6C-21322CE66CB6}" srcOrd="6" destOrd="0" presId="urn:microsoft.com/office/officeart/2005/8/layout/list1"/>
    <dgm:cxn modelId="{555E025E-67DF-4052-AABC-CC9699408946}" type="presParOf" srcId="{E998E422-EEA2-4311-8658-59A669DCF56C}" destId="{687BA005-0C00-4C12-8EB3-39E4B492B45E}" srcOrd="7" destOrd="0" presId="urn:microsoft.com/office/officeart/2005/8/layout/list1"/>
    <dgm:cxn modelId="{E7F0A5D8-DB4E-4C4C-8453-07999711F5B7}" type="presParOf" srcId="{E998E422-EEA2-4311-8658-59A669DCF56C}" destId="{CB080FCE-B563-4EC0-851A-D781811BC1AF}" srcOrd="8" destOrd="0" presId="urn:microsoft.com/office/officeart/2005/8/layout/list1"/>
    <dgm:cxn modelId="{23FB2C11-BE67-43C1-B301-B816B2B04A9E}" type="presParOf" srcId="{CB080FCE-B563-4EC0-851A-D781811BC1AF}" destId="{A881C83E-0EB7-46E8-A4E2-088E8E743133}" srcOrd="0" destOrd="0" presId="urn:microsoft.com/office/officeart/2005/8/layout/list1"/>
    <dgm:cxn modelId="{4CC3CE5E-37F0-4C98-BA58-CACCA14B10EB}" type="presParOf" srcId="{CB080FCE-B563-4EC0-851A-D781811BC1AF}" destId="{76279689-AA1F-4F91-8BC0-1622B58A9687}" srcOrd="1" destOrd="0" presId="urn:microsoft.com/office/officeart/2005/8/layout/list1"/>
    <dgm:cxn modelId="{0C236F02-8D77-4CBE-88D2-C9B37C2F5496}" type="presParOf" srcId="{E998E422-EEA2-4311-8658-59A669DCF56C}" destId="{B1C9A51C-CFC9-4475-9195-15F2F90218A1}" srcOrd="9" destOrd="0" presId="urn:microsoft.com/office/officeart/2005/8/layout/list1"/>
    <dgm:cxn modelId="{A4627ABA-27D2-4507-A266-8F57F8E8C9C4}" type="presParOf" srcId="{E998E422-EEA2-4311-8658-59A669DCF56C}" destId="{B69C2BA5-C94D-467B-B2C5-376942CBEC3A}" srcOrd="10" destOrd="0" presId="urn:microsoft.com/office/officeart/2005/8/layout/list1"/>
    <dgm:cxn modelId="{6308161A-E3EB-4AC2-A3A0-E2D9CF4F8FEF}" type="presParOf" srcId="{E998E422-EEA2-4311-8658-59A669DCF56C}" destId="{22A111A9-23AA-41A9-BE0A-AC794271937F}" srcOrd="11" destOrd="0" presId="urn:microsoft.com/office/officeart/2005/8/layout/list1"/>
    <dgm:cxn modelId="{23BF5F6A-E0A8-4959-9DAB-CF007D8B3950}" type="presParOf" srcId="{E998E422-EEA2-4311-8658-59A669DCF56C}" destId="{D99B3104-F225-4B8F-A802-068305CF85AC}" srcOrd="12" destOrd="0" presId="urn:microsoft.com/office/officeart/2005/8/layout/list1"/>
    <dgm:cxn modelId="{79A9546D-F08F-4458-83B3-E0838A8F93B6}" type="presParOf" srcId="{D99B3104-F225-4B8F-A802-068305CF85AC}" destId="{E57110EB-9676-4FE2-92BF-BAA3257EE8E2}" srcOrd="0" destOrd="0" presId="urn:microsoft.com/office/officeart/2005/8/layout/list1"/>
    <dgm:cxn modelId="{50CE7FCC-A063-4CA4-9267-69CD16D14B58}" type="presParOf" srcId="{D99B3104-F225-4B8F-A802-068305CF85AC}" destId="{177D6418-81C2-4A68-A031-C0F7BAE9A45F}" srcOrd="1" destOrd="0" presId="urn:microsoft.com/office/officeart/2005/8/layout/list1"/>
    <dgm:cxn modelId="{EF6B1CD0-C16F-4931-8649-9B92D56D3B8A}" type="presParOf" srcId="{E998E422-EEA2-4311-8658-59A669DCF56C}" destId="{7D85A83F-1C41-43A1-BFCE-3A9D760D0D3B}" srcOrd="13" destOrd="0" presId="urn:microsoft.com/office/officeart/2005/8/layout/list1"/>
    <dgm:cxn modelId="{ED3E8506-D54C-4FC4-A21E-DBA592504B76}" type="presParOf" srcId="{E998E422-EEA2-4311-8658-59A669DCF56C}" destId="{4CA89A32-87DD-45EB-B5BF-3E65F64D6E33}" srcOrd="14" destOrd="0" presId="urn:microsoft.com/office/officeart/2005/8/layout/list1"/>
    <dgm:cxn modelId="{D94A7B2B-84AE-4FE9-B802-8BC43BD1A194}" type="presParOf" srcId="{E998E422-EEA2-4311-8658-59A669DCF56C}" destId="{C9B34A3A-D368-4C3D-8645-A364F6969B91}" srcOrd="15" destOrd="0" presId="urn:microsoft.com/office/officeart/2005/8/layout/list1"/>
    <dgm:cxn modelId="{7AD280F5-83E7-46B8-9A04-519C8CD57D2E}" type="presParOf" srcId="{E998E422-EEA2-4311-8658-59A669DCF56C}" destId="{6B85CBCA-70EB-4791-9415-92FD8D90DC2F}" srcOrd="16" destOrd="0" presId="urn:microsoft.com/office/officeart/2005/8/layout/list1"/>
    <dgm:cxn modelId="{84C02162-7D48-4CB3-98CE-0A8673361928}" type="presParOf" srcId="{6B85CBCA-70EB-4791-9415-92FD8D90DC2F}" destId="{179A0134-A5A6-4C22-B9D3-EC95F71EA922}" srcOrd="0" destOrd="0" presId="urn:microsoft.com/office/officeart/2005/8/layout/list1"/>
    <dgm:cxn modelId="{12CB6900-70CA-4B54-99BE-1427A00B28A5}" type="presParOf" srcId="{6B85CBCA-70EB-4791-9415-92FD8D90DC2F}" destId="{EFEC7A64-8735-454E-91B0-5404A2A6EE47}" srcOrd="1" destOrd="0" presId="urn:microsoft.com/office/officeart/2005/8/layout/list1"/>
    <dgm:cxn modelId="{1BEAAE74-8131-4015-8D95-6C2EA12AECD0}" type="presParOf" srcId="{E998E422-EEA2-4311-8658-59A669DCF56C}" destId="{8E30D3BF-DED0-451C-BE05-D79A8A5C0CDA}" srcOrd="17" destOrd="0" presId="urn:microsoft.com/office/officeart/2005/8/layout/list1"/>
    <dgm:cxn modelId="{1379EE33-AD7B-44B8-B304-77DC603BA1C1}" type="presParOf" srcId="{E998E422-EEA2-4311-8658-59A669DCF56C}" destId="{3461E3DD-7707-4100-8E74-1AA013B279DC}" srcOrd="18" destOrd="0" presId="urn:microsoft.com/office/officeart/2005/8/layout/list1"/>
    <dgm:cxn modelId="{54F795E2-2D4A-4EA7-A3CF-37516579BB95}" type="presParOf" srcId="{E998E422-EEA2-4311-8658-59A669DCF56C}" destId="{B856F200-3829-4726-9033-88AD989B7281}" srcOrd="19" destOrd="0" presId="urn:microsoft.com/office/officeart/2005/8/layout/list1"/>
    <dgm:cxn modelId="{B0D2C457-3CD9-498F-A525-98FFA07C3A00}" type="presParOf" srcId="{E998E422-EEA2-4311-8658-59A669DCF56C}" destId="{F8E54161-B628-4B39-8ED2-0B54BD7763B5}" srcOrd="20" destOrd="0" presId="urn:microsoft.com/office/officeart/2005/8/layout/list1"/>
    <dgm:cxn modelId="{070813A1-BC31-4E19-B232-D27D359A6927}" type="presParOf" srcId="{F8E54161-B628-4B39-8ED2-0B54BD7763B5}" destId="{F017AD9B-BDDD-4841-AD79-A5A6C85D756D}" srcOrd="0" destOrd="0" presId="urn:microsoft.com/office/officeart/2005/8/layout/list1"/>
    <dgm:cxn modelId="{BD807348-CA5F-4DC8-B8E3-5AD426EBF6EF}" type="presParOf" srcId="{F8E54161-B628-4B39-8ED2-0B54BD7763B5}" destId="{9B61B24E-A6F7-4A69-8E25-87D1533FF492}" srcOrd="1" destOrd="0" presId="urn:microsoft.com/office/officeart/2005/8/layout/list1"/>
    <dgm:cxn modelId="{7D3571F9-863C-4273-82F1-FE1C0F5FBC2E}" type="presParOf" srcId="{E998E422-EEA2-4311-8658-59A669DCF56C}" destId="{CA399CFA-70D8-41AC-AE4B-BB09D2F9FB39}" srcOrd="21" destOrd="0" presId="urn:microsoft.com/office/officeart/2005/8/layout/list1"/>
    <dgm:cxn modelId="{30856CB6-DF88-4BB7-8825-6AB91E215734}" type="presParOf" srcId="{E998E422-EEA2-4311-8658-59A669DCF56C}" destId="{D3AC0B38-E0F3-4A6E-9A36-96CEA7AD3D8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71F02F-C089-450D-A119-639E48CB3D34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33E1183-0ED5-47CE-882B-E7BC53AD521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Цель: знакомство с профессией журналиста; формирование и дальнейшее развитие связной диалогической речи детей старшего дошкольного возраста.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C3DF5A-1F79-42A8-AD57-E1BDDA4E8DEA}" type="parTrans" cxnId="{B7A00BA2-B699-4B3D-B9EB-59E9B812CDBD}">
      <dgm:prSet/>
      <dgm:spPr/>
      <dgm:t>
        <a:bodyPr/>
        <a:lstStyle/>
        <a:p>
          <a:endParaRPr lang="ru-RU"/>
        </a:p>
      </dgm:t>
    </dgm:pt>
    <dgm:pt modelId="{798E1742-A61A-45D9-9423-214AF892966B}" type="sibTrans" cxnId="{B7A00BA2-B699-4B3D-B9EB-59E9B812CDBD}">
      <dgm:prSet/>
      <dgm:spPr/>
      <dgm:t>
        <a:bodyPr/>
        <a:lstStyle/>
        <a:p>
          <a:endParaRPr lang="ru-RU"/>
        </a:p>
      </dgm:t>
    </dgm:pt>
    <dgm:pt modelId="{709A9153-C915-4D0A-B919-7DF33F6FDFD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познава-тельной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мотивации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81A01B-E3E0-482C-B874-953FD8970155}" type="parTrans" cxnId="{8EDCB434-E65F-44F6-B551-2EC0CBEF8E12}">
      <dgm:prSet/>
      <dgm:spPr/>
      <dgm:t>
        <a:bodyPr/>
        <a:lstStyle/>
        <a:p>
          <a:endParaRPr lang="ru-RU"/>
        </a:p>
      </dgm:t>
    </dgm:pt>
    <dgm:pt modelId="{4C594105-C221-46B6-A42A-3F40E77F2046}" type="sibTrans" cxnId="{8EDCB434-E65F-44F6-B551-2EC0CBEF8E12}">
      <dgm:prSet/>
      <dgm:spPr/>
      <dgm:t>
        <a:bodyPr/>
        <a:lstStyle/>
        <a:p>
          <a:endParaRPr lang="ru-RU"/>
        </a:p>
      </dgm:t>
    </dgm:pt>
    <dgm:pt modelId="{05BA524D-103A-40D9-952A-EF7FFC6FFC2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Готовность вступать в диалог с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окружаю-щими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02790E-0CB3-484B-A33C-9910D208F3BD}" type="parTrans" cxnId="{5676B8C4-124D-44DA-B126-AEBD0383283F}">
      <dgm:prSet/>
      <dgm:spPr/>
      <dgm:t>
        <a:bodyPr/>
        <a:lstStyle/>
        <a:p>
          <a:endParaRPr lang="ru-RU"/>
        </a:p>
      </dgm:t>
    </dgm:pt>
    <dgm:pt modelId="{24BD9007-5A9C-4461-AB1A-8BA52AD28859}" type="sibTrans" cxnId="{5676B8C4-124D-44DA-B126-AEBD0383283F}">
      <dgm:prSet/>
      <dgm:spPr/>
      <dgm:t>
        <a:bodyPr/>
        <a:lstStyle/>
        <a:p>
          <a:endParaRPr lang="ru-RU"/>
        </a:p>
      </dgm:t>
    </dgm:pt>
    <dgm:pt modelId="{064C3C3E-C63E-437D-A76E-A246F02ECD50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Обогаще-ние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сюжетов ролевых игр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1D7A7E-C5B7-4998-8B4C-FA7D1DD1C366}" type="parTrans" cxnId="{1B049831-A099-4F03-B7FF-586EBD8FC463}">
      <dgm:prSet/>
      <dgm:spPr/>
      <dgm:t>
        <a:bodyPr/>
        <a:lstStyle/>
        <a:p>
          <a:endParaRPr lang="ru-RU"/>
        </a:p>
      </dgm:t>
    </dgm:pt>
    <dgm:pt modelId="{4ED7D477-9F55-4E3A-AA24-7D6C3C7D36EF}" type="sibTrans" cxnId="{1B049831-A099-4F03-B7FF-586EBD8FC463}">
      <dgm:prSet/>
      <dgm:spPr/>
      <dgm:t>
        <a:bodyPr/>
        <a:lstStyle/>
        <a:p>
          <a:endParaRPr lang="ru-RU"/>
        </a:p>
      </dgm:t>
    </dgm:pt>
    <dgm:pt modelId="{65907E2A-A169-4091-907B-BCBA1A6ECFD6}">
      <dgm:prSet custT="1"/>
      <dgm:spPr/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Децентра-лизация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поведения –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проявле-ние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интереса к людям, их деятельности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CEAF7C-23A6-4759-A421-76C71AC24E47}" type="parTrans" cxnId="{44E15761-52E5-4017-8D3D-BBD9F0F84E2A}">
      <dgm:prSet/>
      <dgm:spPr/>
      <dgm:t>
        <a:bodyPr/>
        <a:lstStyle/>
        <a:p>
          <a:endParaRPr lang="ru-RU"/>
        </a:p>
      </dgm:t>
    </dgm:pt>
    <dgm:pt modelId="{41ED6BD3-E299-4487-B668-2E2E4DACDE97}" type="sibTrans" cxnId="{44E15761-52E5-4017-8D3D-BBD9F0F84E2A}">
      <dgm:prSet/>
      <dgm:spPr/>
      <dgm:t>
        <a:bodyPr/>
        <a:lstStyle/>
        <a:p>
          <a:endParaRPr lang="ru-RU"/>
        </a:p>
      </dgm:t>
    </dgm:pt>
    <dgm:pt modelId="{A3BB7153-5D2A-4939-ADE6-2E3CCCE2EB39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начального представления о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професси-ональных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журналистских качествах и навыках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D1DB02-744C-40F7-99FC-6443DBB7F499}" type="parTrans" cxnId="{97955E41-AE49-41B8-9220-38A720C23F9C}">
      <dgm:prSet/>
      <dgm:spPr/>
      <dgm:t>
        <a:bodyPr/>
        <a:lstStyle/>
        <a:p>
          <a:endParaRPr lang="ru-RU"/>
        </a:p>
      </dgm:t>
    </dgm:pt>
    <dgm:pt modelId="{4E47AE6B-A91D-45BE-9E02-BD05012A08B0}" type="sibTrans" cxnId="{97955E41-AE49-41B8-9220-38A720C23F9C}">
      <dgm:prSet/>
      <dgm:spPr/>
      <dgm:t>
        <a:bodyPr/>
        <a:lstStyle/>
        <a:p>
          <a:endParaRPr lang="ru-RU"/>
        </a:p>
      </dgm:t>
    </dgm:pt>
    <dgm:pt modelId="{F59E5ECA-99A9-49FB-9688-5D986DBAD348}" type="pres">
      <dgm:prSet presAssocID="{B471F02F-C089-450D-A119-639E48CB3D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6AC3F2-4DF6-4801-A7FE-B87408EC3F3B}" type="pres">
      <dgm:prSet presAssocID="{F33E1183-0ED5-47CE-882B-E7BC53AD5219}" presName="roof" presStyleLbl="dkBgShp" presStyleIdx="0" presStyleCnt="2" custFlipVert="0" custScaleY="61805"/>
      <dgm:spPr/>
      <dgm:t>
        <a:bodyPr/>
        <a:lstStyle/>
        <a:p>
          <a:endParaRPr lang="ru-RU"/>
        </a:p>
      </dgm:t>
    </dgm:pt>
    <dgm:pt modelId="{15BD1D4E-92B4-4027-8512-03D3CD42E4B1}" type="pres">
      <dgm:prSet presAssocID="{F33E1183-0ED5-47CE-882B-E7BC53AD5219}" presName="pillars" presStyleCnt="0"/>
      <dgm:spPr/>
    </dgm:pt>
    <dgm:pt modelId="{9B4BCF4E-DF05-426C-9289-6A361523D250}" type="pres">
      <dgm:prSet presAssocID="{F33E1183-0ED5-47CE-882B-E7BC53AD5219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3417A-271D-474F-AC0D-AA49BF8C78B6}" type="pres">
      <dgm:prSet presAssocID="{05BA524D-103A-40D9-952A-EF7FFC6FFC25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2B7C6-B119-4349-9AE3-F7019D483BA5}" type="pres">
      <dgm:prSet presAssocID="{064C3C3E-C63E-437D-A76E-A246F02ECD50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1B358-019E-4058-B5F5-B98B459DCD3D}" type="pres">
      <dgm:prSet presAssocID="{65907E2A-A169-4091-907B-BCBA1A6ECFD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8301D-2654-44BA-80F6-46D0ACE9F868}" type="pres">
      <dgm:prSet presAssocID="{A3BB7153-5D2A-4939-ADE6-2E3CCCE2EB39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382A1-968F-4C9C-BB0F-C603AC373A0B}" type="pres">
      <dgm:prSet presAssocID="{F33E1183-0ED5-47CE-882B-E7BC53AD5219}" presName="base" presStyleLbl="dkBgShp" presStyleIdx="1" presStyleCnt="2"/>
      <dgm:spPr/>
    </dgm:pt>
  </dgm:ptLst>
  <dgm:cxnLst>
    <dgm:cxn modelId="{E2707457-55B7-488D-BE11-5CAFBE44A201}" type="presOf" srcId="{B471F02F-C089-450D-A119-639E48CB3D34}" destId="{F59E5ECA-99A9-49FB-9688-5D986DBAD348}" srcOrd="0" destOrd="0" presId="urn:microsoft.com/office/officeart/2005/8/layout/hList3"/>
    <dgm:cxn modelId="{EA1AB2EC-5D26-4B02-B416-D3FBC1655609}" type="presOf" srcId="{064C3C3E-C63E-437D-A76E-A246F02ECD50}" destId="{1FE2B7C6-B119-4349-9AE3-F7019D483BA5}" srcOrd="0" destOrd="0" presId="urn:microsoft.com/office/officeart/2005/8/layout/hList3"/>
    <dgm:cxn modelId="{B7A00BA2-B699-4B3D-B9EB-59E9B812CDBD}" srcId="{B471F02F-C089-450D-A119-639E48CB3D34}" destId="{F33E1183-0ED5-47CE-882B-E7BC53AD5219}" srcOrd="0" destOrd="0" parTransId="{E0C3DF5A-1F79-42A8-AD57-E1BDDA4E8DEA}" sibTransId="{798E1742-A61A-45D9-9423-214AF892966B}"/>
    <dgm:cxn modelId="{F1D811F6-D9F1-421B-99D6-5E2528C2FA8F}" type="presOf" srcId="{A3BB7153-5D2A-4939-ADE6-2E3CCCE2EB39}" destId="{88F8301D-2654-44BA-80F6-46D0ACE9F868}" srcOrd="0" destOrd="0" presId="urn:microsoft.com/office/officeart/2005/8/layout/hList3"/>
    <dgm:cxn modelId="{DEC0B8B7-CA73-4DF1-8D70-720784339FC5}" type="presOf" srcId="{65907E2A-A169-4091-907B-BCBA1A6ECFD6}" destId="{CC41B358-019E-4058-B5F5-B98B459DCD3D}" srcOrd="0" destOrd="0" presId="urn:microsoft.com/office/officeart/2005/8/layout/hList3"/>
    <dgm:cxn modelId="{1B049831-A099-4F03-B7FF-586EBD8FC463}" srcId="{F33E1183-0ED5-47CE-882B-E7BC53AD5219}" destId="{064C3C3E-C63E-437D-A76E-A246F02ECD50}" srcOrd="2" destOrd="0" parTransId="{211D7A7E-C5B7-4998-8B4C-FA7D1DD1C366}" sibTransId="{4ED7D477-9F55-4E3A-AA24-7D6C3C7D36EF}"/>
    <dgm:cxn modelId="{44E15761-52E5-4017-8D3D-BBD9F0F84E2A}" srcId="{F33E1183-0ED5-47CE-882B-E7BC53AD5219}" destId="{65907E2A-A169-4091-907B-BCBA1A6ECFD6}" srcOrd="3" destOrd="0" parTransId="{DDCEAF7C-23A6-4759-A421-76C71AC24E47}" sibTransId="{41ED6BD3-E299-4487-B668-2E2E4DACDE97}"/>
    <dgm:cxn modelId="{0BAA452A-336B-4911-95CD-FAD90F41EBAD}" type="presOf" srcId="{709A9153-C915-4D0A-B919-7DF33F6FDFD4}" destId="{9B4BCF4E-DF05-426C-9289-6A361523D250}" srcOrd="0" destOrd="0" presId="urn:microsoft.com/office/officeart/2005/8/layout/hList3"/>
    <dgm:cxn modelId="{03ABDA3F-9823-4532-BF0D-71ACD2D6C137}" type="presOf" srcId="{05BA524D-103A-40D9-952A-EF7FFC6FFC25}" destId="{6C03417A-271D-474F-AC0D-AA49BF8C78B6}" srcOrd="0" destOrd="0" presId="urn:microsoft.com/office/officeart/2005/8/layout/hList3"/>
    <dgm:cxn modelId="{55D48AE6-E455-4634-A505-CD6642DC1A11}" type="presOf" srcId="{F33E1183-0ED5-47CE-882B-E7BC53AD5219}" destId="{FB6AC3F2-4DF6-4801-A7FE-B87408EC3F3B}" srcOrd="0" destOrd="0" presId="urn:microsoft.com/office/officeart/2005/8/layout/hList3"/>
    <dgm:cxn modelId="{8EDCB434-E65F-44F6-B551-2EC0CBEF8E12}" srcId="{F33E1183-0ED5-47CE-882B-E7BC53AD5219}" destId="{709A9153-C915-4D0A-B919-7DF33F6FDFD4}" srcOrd="0" destOrd="0" parTransId="{CD81A01B-E3E0-482C-B874-953FD8970155}" sibTransId="{4C594105-C221-46B6-A42A-3F40E77F2046}"/>
    <dgm:cxn modelId="{97955E41-AE49-41B8-9220-38A720C23F9C}" srcId="{F33E1183-0ED5-47CE-882B-E7BC53AD5219}" destId="{A3BB7153-5D2A-4939-ADE6-2E3CCCE2EB39}" srcOrd="4" destOrd="0" parTransId="{9DD1DB02-744C-40F7-99FC-6443DBB7F499}" sibTransId="{4E47AE6B-A91D-45BE-9E02-BD05012A08B0}"/>
    <dgm:cxn modelId="{5676B8C4-124D-44DA-B126-AEBD0383283F}" srcId="{F33E1183-0ED5-47CE-882B-E7BC53AD5219}" destId="{05BA524D-103A-40D9-952A-EF7FFC6FFC25}" srcOrd="1" destOrd="0" parTransId="{5602790E-0CB3-484B-A33C-9910D208F3BD}" sibTransId="{24BD9007-5A9C-4461-AB1A-8BA52AD28859}"/>
    <dgm:cxn modelId="{F6620E8A-D9B4-49CD-B6D3-73A9178DA4AE}" type="presParOf" srcId="{F59E5ECA-99A9-49FB-9688-5D986DBAD348}" destId="{FB6AC3F2-4DF6-4801-A7FE-B87408EC3F3B}" srcOrd="0" destOrd="0" presId="urn:microsoft.com/office/officeart/2005/8/layout/hList3"/>
    <dgm:cxn modelId="{FBEC9496-A681-41F4-B26A-73CCB4567842}" type="presParOf" srcId="{F59E5ECA-99A9-49FB-9688-5D986DBAD348}" destId="{15BD1D4E-92B4-4027-8512-03D3CD42E4B1}" srcOrd="1" destOrd="0" presId="urn:microsoft.com/office/officeart/2005/8/layout/hList3"/>
    <dgm:cxn modelId="{EAA0E0E5-D127-46DF-B9B5-BAA2FF336176}" type="presParOf" srcId="{15BD1D4E-92B4-4027-8512-03D3CD42E4B1}" destId="{9B4BCF4E-DF05-426C-9289-6A361523D250}" srcOrd="0" destOrd="0" presId="urn:microsoft.com/office/officeart/2005/8/layout/hList3"/>
    <dgm:cxn modelId="{38F154AD-A6E9-4D15-B100-CA31D0E343AF}" type="presParOf" srcId="{15BD1D4E-92B4-4027-8512-03D3CD42E4B1}" destId="{6C03417A-271D-474F-AC0D-AA49BF8C78B6}" srcOrd="1" destOrd="0" presId="urn:microsoft.com/office/officeart/2005/8/layout/hList3"/>
    <dgm:cxn modelId="{A3465907-5F3A-440F-9A80-C0B5A272192A}" type="presParOf" srcId="{15BD1D4E-92B4-4027-8512-03D3CD42E4B1}" destId="{1FE2B7C6-B119-4349-9AE3-F7019D483BA5}" srcOrd="2" destOrd="0" presId="urn:microsoft.com/office/officeart/2005/8/layout/hList3"/>
    <dgm:cxn modelId="{0EA71669-02E7-42A1-A1D2-1578373FD366}" type="presParOf" srcId="{15BD1D4E-92B4-4027-8512-03D3CD42E4B1}" destId="{CC41B358-019E-4058-B5F5-B98B459DCD3D}" srcOrd="3" destOrd="0" presId="urn:microsoft.com/office/officeart/2005/8/layout/hList3"/>
    <dgm:cxn modelId="{9B39FF44-8600-4ADE-B587-2F5C4BF7B15B}" type="presParOf" srcId="{15BD1D4E-92B4-4027-8512-03D3CD42E4B1}" destId="{88F8301D-2654-44BA-80F6-46D0ACE9F868}" srcOrd="4" destOrd="0" presId="urn:microsoft.com/office/officeart/2005/8/layout/hList3"/>
    <dgm:cxn modelId="{E00428D2-F58C-4244-8919-1BED6D1E0056}" type="presParOf" srcId="{F59E5ECA-99A9-49FB-9688-5D986DBAD348}" destId="{1BB382A1-968F-4C9C-BB0F-C603AC373A0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4A1128-2A6D-4C6D-8C6A-256A07624FE7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</dgm:pt>
    <dgm:pt modelId="{92BC5B36-F574-44E4-81D0-37899437E6C1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Воспитанник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EEE721BC-6417-45BF-B524-1E04AECA9D19}" type="parTrans" cxnId="{847050C7-75E1-470B-BA90-F9B83576C36D}">
      <dgm:prSet/>
      <dgm:spPr/>
      <dgm:t>
        <a:bodyPr/>
        <a:lstStyle/>
        <a:p>
          <a:endParaRPr lang="ru-RU"/>
        </a:p>
      </dgm:t>
    </dgm:pt>
    <dgm:pt modelId="{CE310003-C327-4AC7-975E-B5827E959B84}" type="sibTrans" cxnId="{847050C7-75E1-470B-BA90-F9B83576C36D}">
      <dgm:prSet/>
      <dgm:spPr/>
      <dgm:t>
        <a:bodyPr/>
        <a:lstStyle/>
        <a:p>
          <a:endParaRPr lang="ru-RU"/>
        </a:p>
      </dgm:t>
    </dgm:pt>
    <dgm:pt modelId="{ACE680DB-A6B6-42B4-B968-A22708A3BDA3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Родитель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5021944-C748-470F-B73B-C2C76CD0DC71}" type="parTrans" cxnId="{64F1AECA-7BFA-4CB9-A152-ABAD44EC3327}">
      <dgm:prSet/>
      <dgm:spPr/>
      <dgm:t>
        <a:bodyPr/>
        <a:lstStyle/>
        <a:p>
          <a:endParaRPr lang="ru-RU"/>
        </a:p>
      </dgm:t>
    </dgm:pt>
    <dgm:pt modelId="{7A70A287-381D-4242-9407-EA4F9AACCD97}" type="sibTrans" cxnId="{64F1AECA-7BFA-4CB9-A152-ABAD44EC3327}">
      <dgm:prSet/>
      <dgm:spPr/>
      <dgm:t>
        <a:bodyPr/>
        <a:lstStyle/>
        <a:p>
          <a:endParaRPr lang="ru-RU"/>
        </a:p>
      </dgm:t>
    </dgm:pt>
    <dgm:pt modelId="{3147AF36-F0F2-4646-B57D-05EF8E332D97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Педагог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40A10EBF-CF1D-4972-8204-2FF280E98169}" type="parTrans" cxnId="{6E7D5A7F-CA57-4A3D-8BDD-ACA36DF937BA}">
      <dgm:prSet/>
      <dgm:spPr/>
      <dgm:t>
        <a:bodyPr/>
        <a:lstStyle/>
        <a:p>
          <a:endParaRPr lang="ru-RU"/>
        </a:p>
      </dgm:t>
    </dgm:pt>
    <dgm:pt modelId="{19FFEB56-6599-4A85-9594-882A5FB55A97}" type="sibTrans" cxnId="{6E7D5A7F-CA57-4A3D-8BDD-ACA36DF937BA}">
      <dgm:prSet/>
      <dgm:spPr/>
      <dgm:t>
        <a:bodyPr/>
        <a:lstStyle/>
        <a:p>
          <a:endParaRPr lang="ru-RU"/>
        </a:p>
      </dgm:t>
    </dgm:pt>
    <dgm:pt modelId="{3BE16144-7987-4909-8245-985D23052EAA}" type="pres">
      <dgm:prSet presAssocID="{604A1128-2A6D-4C6D-8C6A-256A07624FE7}" presName="compositeShape" presStyleCnt="0">
        <dgm:presLayoutVars>
          <dgm:chMax val="7"/>
          <dgm:dir/>
          <dgm:resizeHandles val="exact"/>
        </dgm:presLayoutVars>
      </dgm:prSet>
      <dgm:spPr/>
    </dgm:pt>
    <dgm:pt modelId="{8D78EFD6-C11A-4C24-A87B-BA31F5EA5252}" type="pres">
      <dgm:prSet presAssocID="{92BC5B36-F574-44E4-81D0-37899437E6C1}" presName="circ1" presStyleLbl="vennNode1" presStyleIdx="0" presStyleCnt="3"/>
      <dgm:spPr/>
      <dgm:t>
        <a:bodyPr/>
        <a:lstStyle/>
        <a:p>
          <a:endParaRPr lang="ru-RU"/>
        </a:p>
      </dgm:t>
    </dgm:pt>
    <dgm:pt modelId="{20EF8FAE-26A7-4587-9615-21A6E60F9761}" type="pres">
      <dgm:prSet presAssocID="{92BC5B36-F574-44E4-81D0-37899437E6C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15B78-8F5B-4D72-99C8-726A3563E11D}" type="pres">
      <dgm:prSet presAssocID="{ACE680DB-A6B6-42B4-B968-A22708A3BDA3}" presName="circ2" presStyleLbl="vennNode1" presStyleIdx="1" presStyleCnt="3"/>
      <dgm:spPr/>
      <dgm:t>
        <a:bodyPr/>
        <a:lstStyle/>
        <a:p>
          <a:endParaRPr lang="ru-RU"/>
        </a:p>
      </dgm:t>
    </dgm:pt>
    <dgm:pt modelId="{5E21761E-2CF5-4F10-B031-570BB9F39217}" type="pres">
      <dgm:prSet presAssocID="{ACE680DB-A6B6-42B4-B968-A22708A3BD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78652-DD16-406B-B1A2-7913E2DF2AB3}" type="pres">
      <dgm:prSet presAssocID="{3147AF36-F0F2-4646-B57D-05EF8E332D97}" presName="circ3" presStyleLbl="vennNode1" presStyleIdx="2" presStyleCnt="3"/>
      <dgm:spPr/>
      <dgm:t>
        <a:bodyPr/>
        <a:lstStyle/>
        <a:p>
          <a:endParaRPr lang="ru-RU"/>
        </a:p>
      </dgm:t>
    </dgm:pt>
    <dgm:pt modelId="{5466ADEC-5D7A-4620-93B9-AC7461543D75}" type="pres">
      <dgm:prSet presAssocID="{3147AF36-F0F2-4646-B57D-05EF8E332D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52696B-FFCB-4DFA-A41B-DF63348339AF}" type="presOf" srcId="{604A1128-2A6D-4C6D-8C6A-256A07624FE7}" destId="{3BE16144-7987-4909-8245-985D23052EAA}" srcOrd="0" destOrd="0" presId="urn:microsoft.com/office/officeart/2005/8/layout/venn1"/>
    <dgm:cxn modelId="{EB0EA325-A97F-494A-9625-B088E407EB52}" type="presOf" srcId="{3147AF36-F0F2-4646-B57D-05EF8E332D97}" destId="{5466ADEC-5D7A-4620-93B9-AC7461543D75}" srcOrd="1" destOrd="0" presId="urn:microsoft.com/office/officeart/2005/8/layout/venn1"/>
    <dgm:cxn modelId="{AF5C2A13-933C-4445-82FD-74489EBC70C1}" type="presOf" srcId="{ACE680DB-A6B6-42B4-B968-A22708A3BDA3}" destId="{5E21761E-2CF5-4F10-B031-570BB9F39217}" srcOrd="1" destOrd="0" presId="urn:microsoft.com/office/officeart/2005/8/layout/venn1"/>
    <dgm:cxn modelId="{6E7D5A7F-CA57-4A3D-8BDD-ACA36DF937BA}" srcId="{604A1128-2A6D-4C6D-8C6A-256A07624FE7}" destId="{3147AF36-F0F2-4646-B57D-05EF8E332D97}" srcOrd="2" destOrd="0" parTransId="{40A10EBF-CF1D-4972-8204-2FF280E98169}" sibTransId="{19FFEB56-6599-4A85-9594-882A5FB55A97}"/>
    <dgm:cxn modelId="{4240885E-0FAD-4DED-B41D-C7564AE6B21E}" type="presOf" srcId="{3147AF36-F0F2-4646-B57D-05EF8E332D97}" destId="{40E78652-DD16-406B-B1A2-7913E2DF2AB3}" srcOrd="0" destOrd="0" presId="urn:microsoft.com/office/officeart/2005/8/layout/venn1"/>
    <dgm:cxn modelId="{847050C7-75E1-470B-BA90-F9B83576C36D}" srcId="{604A1128-2A6D-4C6D-8C6A-256A07624FE7}" destId="{92BC5B36-F574-44E4-81D0-37899437E6C1}" srcOrd="0" destOrd="0" parTransId="{EEE721BC-6417-45BF-B524-1E04AECA9D19}" sibTransId="{CE310003-C327-4AC7-975E-B5827E959B84}"/>
    <dgm:cxn modelId="{64F1AECA-7BFA-4CB9-A152-ABAD44EC3327}" srcId="{604A1128-2A6D-4C6D-8C6A-256A07624FE7}" destId="{ACE680DB-A6B6-42B4-B968-A22708A3BDA3}" srcOrd="1" destOrd="0" parTransId="{A5021944-C748-470F-B73B-C2C76CD0DC71}" sibTransId="{7A70A287-381D-4242-9407-EA4F9AACCD97}"/>
    <dgm:cxn modelId="{65A096B3-5100-4184-9007-AF29C5142F87}" type="presOf" srcId="{92BC5B36-F574-44E4-81D0-37899437E6C1}" destId="{8D78EFD6-C11A-4C24-A87B-BA31F5EA5252}" srcOrd="0" destOrd="0" presId="urn:microsoft.com/office/officeart/2005/8/layout/venn1"/>
    <dgm:cxn modelId="{9A413243-570F-49B1-9048-C625310FCCAF}" type="presOf" srcId="{92BC5B36-F574-44E4-81D0-37899437E6C1}" destId="{20EF8FAE-26A7-4587-9615-21A6E60F9761}" srcOrd="1" destOrd="0" presId="urn:microsoft.com/office/officeart/2005/8/layout/venn1"/>
    <dgm:cxn modelId="{17441EA4-9963-4A5C-88CE-86D70BFFF085}" type="presOf" srcId="{ACE680DB-A6B6-42B4-B968-A22708A3BDA3}" destId="{6D415B78-8F5B-4D72-99C8-726A3563E11D}" srcOrd="0" destOrd="0" presId="urn:microsoft.com/office/officeart/2005/8/layout/venn1"/>
    <dgm:cxn modelId="{39FD64F9-000E-461D-8856-F1DF43BBA2D0}" type="presParOf" srcId="{3BE16144-7987-4909-8245-985D23052EAA}" destId="{8D78EFD6-C11A-4C24-A87B-BA31F5EA5252}" srcOrd="0" destOrd="0" presId="urn:microsoft.com/office/officeart/2005/8/layout/venn1"/>
    <dgm:cxn modelId="{F2B62C23-435A-4631-B6E8-0AE6DA76D163}" type="presParOf" srcId="{3BE16144-7987-4909-8245-985D23052EAA}" destId="{20EF8FAE-26A7-4587-9615-21A6E60F9761}" srcOrd="1" destOrd="0" presId="urn:microsoft.com/office/officeart/2005/8/layout/venn1"/>
    <dgm:cxn modelId="{BE28029D-BB20-443A-8BCA-0FD5AF30248B}" type="presParOf" srcId="{3BE16144-7987-4909-8245-985D23052EAA}" destId="{6D415B78-8F5B-4D72-99C8-726A3563E11D}" srcOrd="2" destOrd="0" presId="urn:microsoft.com/office/officeart/2005/8/layout/venn1"/>
    <dgm:cxn modelId="{0D848D2D-040A-4779-BD14-649A698D5B17}" type="presParOf" srcId="{3BE16144-7987-4909-8245-985D23052EAA}" destId="{5E21761E-2CF5-4F10-B031-570BB9F39217}" srcOrd="3" destOrd="0" presId="urn:microsoft.com/office/officeart/2005/8/layout/venn1"/>
    <dgm:cxn modelId="{AF66A424-5CE8-447A-91B4-9643FDB97D4D}" type="presParOf" srcId="{3BE16144-7987-4909-8245-985D23052EAA}" destId="{40E78652-DD16-406B-B1A2-7913E2DF2AB3}" srcOrd="4" destOrd="0" presId="urn:microsoft.com/office/officeart/2005/8/layout/venn1"/>
    <dgm:cxn modelId="{531F83A4-EC5C-41F5-8D2A-72D2B5C6B322}" type="presParOf" srcId="{3BE16144-7987-4909-8245-985D23052EAA}" destId="{5466ADEC-5D7A-4620-93B9-AC7461543D7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4.jpe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57.jpeg"/><Relationship Id="rId7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jpeg"/><Relationship Id="rId7" Type="http://schemas.openxmlformats.org/officeDocument/2006/relationships/image" Target="../media/image9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10" Type="http://schemas.openxmlformats.org/officeDocument/2006/relationships/image" Target="../media/image108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jpeg"/><Relationship Id="rId5" Type="http://schemas.openxmlformats.org/officeDocument/2006/relationships/hyperlink" Target="https://yadi.sk/i/a5Z6Tx9pmYLP7" TargetMode="External"/><Relationship Id="rId4" Type="http://schemas.openxmlformats.org/officeDocument/2006/relationships/image" Target="../media/image1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7" Type="http://schemas.openxmlformats.org/officeDocument/2006/relationships/image" Target="../media/image1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10" Type="http://schemas.openxmlformats.org/officeDocument/2006/relationships/image" Target="../media/image129.jpeg"/><Relationship Id="rId4" Type="http://schemas.openxmlformats.org/officeDocument/2006/relationships/image" Target="../media/image123.jpeg"/><Relationship Id="rId9" Type="http://schemas.openxmlformats.org/officeDocument/2006/relationships/image" Target="../media/image12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../media/image130.jpeg"/><Relationship Id="rId7" Type="http://schemas.openxmlformats.org/officeDocument/2006/relationships/image" Target="../media/image1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10" Type="http://schemas.openxmlformats.org/officeDocument/2006/relationships/image" Target="../media/image137.jpeg"/><Relationship Id="rId4" Type="http://schemas.openxmlformats.org/officeDocument/2006/relationships/image" Target="../media/image131.jpeg"/><Relationship Id="rId9" Type="http://schemas.openxmlformats.org/officeDocument/2006/relationships/image" Target="../media/image1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0.jpeg"/><Relationship Id="rId4" Type="http://schemas.openxmlformats.org/officeDocument/2006/relationships/image" Target="../media/image1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jpeg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7" Type="http://schemas.openxmlformats.org/officeDocument/2006/relationships/image" Target="../media/image1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jpeg"/><Relationship Id="rId3" Type="http://schemas.openxmlformats.org/officeDocument/2006/relationships/image" Target="../media/image161.jpeg"/><Relationship Id="rId7" Type="http://schemas.openxmlformats.org/officeDocument/2006/relationships/image" Target="../media/image1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jpeg"/><Relationship Id="rId5" Type="http://schemas.openxmlformats.org/officeDocument/2006/relationships/image" Target="../media/image163.jpeg"/><Relationship Id="rId4" Type="http://schemas.openxmlformats.org/officeDocument/2006/relationships/image" Target="../media/image16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gif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Радуга\Pictures\puzzle_piece_house_outline_1600_wht_4232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10136"/>
            <a:ext cx="3347864" cy="3347864"/>
          </a:xfrm>
          <a:prstGeom prst="rect">
            <a:avLst/>
          </a:prstGeom>
          <a:noFill/>
        </p:spPr>
      </p:pic>
      <p:sp>
        <p:nvSpPr>
          <p:cNvPr id="6" name="Rectangle 70"/>
          <p:cNvSpPr txBox="1">
            <a:spLocks noChangeArrowheads="1"/>
          </p:cNvSpPr>
          <p:nvPr/>
        </p:nvSpPr>
        <p:spPr>
          <a:xfrm>
            <a:off x="539750" y="333375"/>
            <a:ext cx="8064500" cy="9350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Зональное совещание по вопросам реализации регионального компонента 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дошкольных образовательных организациях Краснодарского края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3568" y="1412776"/>
            <a:ext cx="750952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«Информационно-образовательный проект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«Город мастеров», как модель ранней профориентации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детей дошкольного возраста»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59832" y="5967190"/>
            <a:ext cx="4644008" cy="8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Кавказский район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7 апреля 2016 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4077072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 разнообразнее представления дошкольников о мире профессий, тем этот мир ярче и привлекательнее для него.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528" y="188640"/>
            <a:ext cx="856895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«СОЦИАЛЬНО-КОММУНИКАТИВНОЕ РАЗВИТИЕ»</a:t>
            </a:r>
            <a:endParaRPr lang="ru-RU" sz="2000" dirty="0"/>
          </a:p>
        </p:txBody>
      </p:sp>
      <p:sp>
        <p:nvSpPr>
          <p:cNvPr id="11" name="Штриховая стрелка вправо 10"/>
          <p:cNvSpPr/>
          <p:nvPr/>
        </p:nvSpPr>
        <p:spPr>
          <a:xfrm rot="16200000">
            <a:off x="3959932" y="1448780"/>
            <a:ext cx="864096" cy="1080120"/>
          </a:xfrm>
          <a:prstGeom prst="stripedRightArrow">
            <a:avLst/>
          </a:prstGeom>
          <a:solidFill>
            <a:srgbClr val="007F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843808" y="980728"/>
            <a:ext cx="3168352" cy="64633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усвоение норм и ценностей,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принятых в обществе</a:t>
            </a:r>
          </a:p>
        </p:txBody>
      </p:sp>
      <p:sp>
        <p:nvSpPr>
          <p:cNvPr id="13" name="Штриховая стрелка вправо 12"/>
          <p:cNvSpPr/>
          <p:nvPr/>
        </p:nvSpPr>
        <p:spPr>
          <a:xfrm rot="11801260">
            <a:off x="2029036" y="2585935"/>
            <a:ext cx="864096" cy="1473326"/>
          </a:xfrm>
          <a:prstGeom prst="stripedRightArrow">
            <a:avLst/>
          </a:prstGeom>
          <a:solidFill>
            <a:srgbClr val="9B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79512" y="2276872"/>
            <a:ext cx="1907704" cy="1754326"/>
          </a:xfrm>
          <a:prstGeom prst="rect">
            <a:avLst/>
          </a:prstGeom>
          <a:solidFill>
            <a:srgbClr val="9B4388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общения и взаимодействия ребёнка со взрослыми и сверстниками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 rot="20542265">
            <a:off x="5867395" y="2742395"/>
            <a:ext cx="864096" cy="108012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660232" y="2420888"/>
            <a:ext cx="2160240" cy="175432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становление самостоятельности, целенаправленности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собственных действий</a:t>
            </a:r>
          </a:p>
        </p:txBody>
      </p:sp>
      <p:sp>
        <p:nvSpPr>
          <p:cNvPr id="17" name="Штриховая стрелка вправо 16"/>
          <p:cNvSpPr/>
          <p:nvPr/>
        </p:nvSpPr>
        <p:spPr>
          <a:xfrm rot="7606715">
            <a:off x="2742962" y="5070505"/>
            <a:ext cx="864096" cy="1080120"/>
          </a:xfrm>
          <a:prstGeom prst="stripedRightArrow">
            <a:avLst/>
          </a:prstGeom>
          <a:solidFill>
            <a:srgbClr val="EB35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940152" y="4437112"/>
            <a:ext cx="3024336" cy="230832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</a:t>
            </a:r>
          </a:p>
        </p:txBody>
      </p:sp>
      <p:sp>
        <p:nvSpPr>
          <p:cNvPr id="19" name="Штриховая стрелка вправо 18"/>
          <p:cNvSpPr/>
          <p:nvPr/>
        </p:nvSpPr>
        <p:spPr>
          <a:xfrm rot="3455787">
            <a:off x="5166796" y="4886812"/>
            <a:ext cx="864096" cy="1495837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C:\Users\Радуга\Pictures\ДЛЯ ИНФОГРАФИКИ\1342375313_1aabrstlicns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87" r="17806" b="67386"/>
          <a:stretch>
            <a:fillRect/>
          </a:stretch>
        </p:blipFill>
        <p:spPr bwMode="auto">
          <a:xfrm>
            <a:off x="2411760" y="2060848"/>
            <a:ext cx="4032448" cy="358439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827584" y="5301208"/>
            <a:ext cx="2051720" cy="1200329"/>
          </a:xfrm>
          <a:prstGeom prst="rect">
            <a:avLst/>
          </a:prstGeom>
          <a:solidFill>
            <a:srgbClr val="EB3539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основ безопасного поведения в быту, социуме, природе</a:t>
            </a:r>
          </a:p>
        </p:txBody>
      </p:sp>
      <p:sp>
        <p:nvSpPr>
          <p:cNvPr id="21" name="Овал 20"/>
          <p:cNvSpPr/>
          <p:nvPr/>
        </p:nvSpPr>
        <p:spPr>
          <a:xfrm>
            <a:off x="3131840" y="2492896"/>
            <a:ext cx="2664296" cy="273630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позитивных установок к различным видам труда и творчества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27584" y="260648"/>
            <a:ext cx="7642225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Направленность функциональных модулей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611560" y="1052736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9" descr="E:\К ВЫСТУПЛЕНИЮ 3 ФЕВРАЛЯ\Для газеты МБДОУ №17\DSC_0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4752975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E:\ИЗОСТУДИЯ И ЛАБОРАТОРИЯ ЧУДЕС\DSC_00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068763" cy="271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E:\ИЗОСТУДИЯ И ЛАБОРАТОРИЯ ЧУДЕС\DSC_001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068762" cy="271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188640"/>
            <a:ext cx="6840537" cy="503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«Лаборатория чудес» (робототехника)</a:t>
            </a:r>
          </a:p>
        </p:txBody>
      </p:sp>
      <p:pic>
        <p:nvPicPr>
          <p:cNvPr id="4100" name="Picture 4" descr="C:\Users\Радуга\Pictures\ДЛЯ ИНФОГРАФИКИ\sticky-notes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388" b="875"/>
          <a:stretch>
            <a:fillRect/>
          </a:stretch>
        </p:blipFill>
        <p:spPr bwMode="auto">
          <a:xfrm>
            <a:off x="6516216" y="404664"/>
            <a:ext cx="2373472" cy="20162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21231630">
            <a:off x="6974127" y="567727"/>
            <a:ext cx="1733681" cy="57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ПРОГРАММИСТ</a:t>
            </a:r>
            <a:endParaRPr lang="ru-RU" sz="1400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Users\Радуга\Pictures\puzzle-piece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0" t="5333" r="18000" b="6667"/>
          <a:stretch>
            <a:fillRect/>
          </a:stretch>
        </p:blipFill>
        <p:spPr bwMode="auto">
          <a:xfrm>
            <a:off x="0" y="836712"/>
            <a:ext cx="2160240" cy="23762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93855">
            <a:off x="244639" y="1324270"/>
            <a:ext cx="1368152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«Путешествие с 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Легошей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260648"/>
            <a:ext cx="6840537" cy="431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«Центр архитектуры и строительства»</a:t>
            </a:r>
          </a:p>
        </p:txBody>
      </p:sp>
      <p:pic>
        <p:nvPicPr>
          <p:cNvPr id="6" name="Picture 7" descr="E:\К ВЫСТУПЛЕНИЮ 3 ФЕВРАЛЯ\Центр архитектуры\DSC_0009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66"/>
          <a:stretch>
            <a:fillRect/>
          </a:stretch>
        </p:blipFill>
        <p:spPr bwMode="auto">
          <a:xfrm>
            <a:off x="2627784" y="836712"/>
            <a:ext cx="3675062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E:\К ВЫСТУПЛЕНИЮ 3 ФЕВРАЛЯ\Центр архитектуры\DSC_00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671888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E:\К ВЫСТУПЛЕНИЮ 3 ФЕВРАЛЯ\Для газеты МБДОУ №17\Новая папка\IMG_906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635388" cy="2424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C:\Users\Радуга\Pictures\ДЛЯ ИНФОГРАФИКИ\sticky-notes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388" b="875"/>
          <a:stretch>
            <a:fillRect/>
          </a:stretch>
        </p:blipFill>
        <p:spPr bwMode="auto">
          <a:xfrm>
            <a:off x="6444208" y="404664"/>
            <a:ext cx="2373472" cy="20162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21231630">
            <a:off x="6928919" y="638297"/>
            <a:ext cx="1733681" cy="1077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АРХИТЕКТОР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ИНЖЕНЕР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РАБОЧИЙ</a:t>
            </a:r>
          </a:p>
          <a:p>
            <a:pPr algn="ctr">
              <a:buFont typeface="Wingdings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Users\Радуга\Pictures\puzzle-piece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0" t="5333" r="18000" b="6667"/>
          <a:stretch>
            <a:fillRect/>
          </a:stretch>
        </p:blipFill>
        <p:spPr bwMode="auto">
          <a:xfrm>
            <a:off x="323528" y="1124744"/>
            <a:ext cx="2160240" cy="23762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5536" y="1484784"/>
            <a:ext cx="166704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«Мы - строители»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260648"/>
            <a:ext cx="5256361" cy="431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«Фото-студия»</a:t>
            </a:r>
          </a:p>
        </p:txBody>
      </p:sp>
      <p:pic>
        <p:nvPicPr>
          <p:cNvPr id="12" name="Picture 6" descr="E:\К ВЫСТУПЛЕНИЮ 3 ФЕВРАЛЯ\Для газеты МБДОУ №17\Новая папка\IMG_91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302497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Радуга\Pictures\ФОТО\ФОТО ЖУРНАЛИСТЫ\DSC_00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85" t="16783" r="42657" b="28671"/>
          <a:stretch>
            <a:fillRect/>
          </a:stretch>
        </p:blipFill>
        <p:spPr bwMode="auto">
          <a:xfrm>
            <a:off x="827584" y="3284984"/>
            <a:ext cx="4176464" cy="299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E:\К ВЫСТУПЛЕНИЮ 3 ФЕВРАЛЯ\К ПРОЕКТУ ПЕРВЫЕ ШАГИ В ЖУРНАЛИСТИКУ\Журналисты2\DSC_004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3" y="1665395"/>
            <a:ext cx="3024336" cy="453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C:\Users\Радуга\Pictures\ДЛЯ ИНФОГРАФИКИ\sticky-notes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388" b="875"/>
          <a:stretch>
            <a:fillRect/>
          </a:stretch>
        </p:blipFill>
        <p:spPr bwMode="auto">
          <a:xfrm>
            <a:off x="6588224" y="188640"/>
            <a:ext cx="2373472" cy="201622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 rot="21231630">
            <a:off x="6978212" y="471779"/>
            <a:ext cx="1876873" cy="85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ФОТОРЕДАКТОР</a:t>
            </a:r>
          </a:p>
          <a:p>
            <a:pPr algn="ctr">
              <a:buFont typeface="Wingdings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5" name="Picture 2" descr="C:\Users\Радуга\Pictures\puzzle-piece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0" t="5333" r="18000" b="6667"/>
          <a:stretch>
            <a:fillRect/>
          </a:stretch>
        </p:blipFill>
        <p:spPr bwMode="auto">
          <a:xfrm>
            <a:off x="0" y="548680"/>
            <a:ext cx="2160240" cy="23762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1052736"/>
            <a:ext cx="1451811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«Чудеса 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фотогра-фии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91680" y="476672"/>
            <a:ext cx="5256361" cy="431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«Студия дизайна»</a:t>
            </a:r>
          </a:p>
        </p:txBody>
      </p:sp>
      <p:pic>
        <p:nvPicPr>
          <p:cNvPr id="15" name="Picture 2" descr="E:\К ВЫСТУПЛЕНИЮ 3 ФЕВРАЛЯ\Для газеты МБДОУ №17\DSC_00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53" r="12746"/>
          <a:stretch>
            <a:fillRect/>
          </a:stretch>
        </p:blipFill>
        <p:spPr bwMode="auto">
          <a:xfrm>
            <a:off x="611212" y="3645024"/>
            <a:ext cx="388768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5" descr="E:\ИЗОСТУДИЯ И ЛАБОРАТОРИЯ ЧУДЕС\DSC_00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655" y="1629217"/>
            <a:ext cx="2698673" cy="1799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960440" cy="2866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C:\Users\Надежда\Desktop\Новая папка (2)\DSC_003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719" y="1628800"/>
            <a:ext cx="2699980" cy="1799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" descr="C:\Users\Радуга\Pictures\ДЛЯ ИНФОГРАФИКИ\sticky-notes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388" b="875"/>
          <a:stretch>
            <a:fillRect/>
          </a:stretch>
        </p:blipFill>
        <p:spPr bwMode="auto">
          <a:xfrm>
            <a:off x="6588224" y="188640"/>
            <a:ext cx="2373472" cy="201622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 rot="21231630">
            <a:off x="6998590" y="470685"/>
            <a:ext cx="1876873" cy="1236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ХУДОЖНИК-ОФОРМИТЕЛЬ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ДИЗАЙНЕР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МОДЕЛЬЕР</a:t>
            </a:r>
          </a:p>
          <a:p>
            <a:pPr algn="ctr">
              <a:buFont typeface="Wingdings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Users\Радуга\Pictures\puzzle-piece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0" t="5333" r="18000" b="6667"/>
          <a:stretch>
            <a:fillRect/>
          </a:stretch>
        </p:blipFill>
        <p:spPr bwMode="auto">
          <a:xfrm>
            <a:off x="0" y="836712"/>
            <a:ext cx="2160240" cy="23762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9512" y="1268760"/>
            <a:ext cx="1451811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Прекрас-ное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своими руками»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188640"/>
            <a:ext cx="6840537" cy="503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«Центр науки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экспериментирования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</a:p>
        </p:txBody>
      </p:sp>
      <p:pic>
        <p:nvPicPr>
          <p:cNvPr id="12" name="Picture 5" descr="E:\К ВЫСТУПЛЕНИЮ 3 ФЕВРАЛЯ\Для газеты МБДОУ №17\Новая папка\IMG_90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4032250" cy="268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Надежда\Desktop\ФОТО\Развивающая среда МБДОУ\DSC_00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455988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Users\Надежда\Desktop\ФОТО\Математическое развитие\DSC_003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0" t="6974" r="2358" b="4683"/>
          <a:stretch>
            <a:fillRect/>
          </a:stretch>
        </p:blipFill>
        <p:spPr bwMode="auto">
          <a:xfrm>
            <a:off x="4788024" y="3861048"/>
            <a:ext cx="3816350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C:\Users\Радуга\Pictures\ДЛЯ ИНФОГРАФИКИ\sticky-notes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388" b="875"/>
          <a:stretch>
            <a:fillRect/>
          </a:stretch>
        </p:blipFill>
        <p:spPr bwMode="auto">
          <a:xfrm>
            <a:off x="6588224" y="188640"/>
            <a:ext cx="2373472" cy="201622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rot="21231630">
            <a:off x="6979036" y="471734"/>
            <a:ext cx="1876873" cy="87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УЧЕНЫЙ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ЛАБОРАНТ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7" name="Picture 2" descr="C:\Users\Радуга\Pictures\puzzle-piece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0" t="5333" r="18000" b="6667"/>
          <a:stretch>
            <a:fillRect/>
          </a:stretch>
        </p:blipFill>
        <p:spPr bwMode="auto">
          <a:xfrm>
            <a:off x="179512" y="1124744"/>
            <a:ext cx="2160240" cy="23762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1556792"/>
            <a:ext cx="1590686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«Клуб почемучек»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23728" y="260648"/>
            <a:ext cx="4968329" cy="431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«Фитнес - центр»</a:t>
            </a:r>
          </a:p>
        </p:txBody>
      </p:sp>
      <p:pic>
        <p:nvPicPr>
          <p:cNvPr id="12" name="Picture 4" descr="C:\Users\Радуга\Pictures\ДЛЯ ИНФОГРАФИКИ\sticky-note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388" b="875"/>
          <a:stretch>
            <a:fillRect/>
          </a:stretch>
        </p:blipFill>
        <p:spPr bwMode="auto">
          <a:xfrm>
            <a:off x="6444208" y="404664"/>
            <a:ext cx="2373472" cy="20162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21231630">
            <a:off x="6906360" y="639507"/>
            <a:ext cx="1733681" cy="655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ТРЕНЕР</a:t>
            </a:r>
          </a:p>
          <a:p>
            <a:pPr algn="ctr"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5" name="Picture 2" descr="E:\К ВЫСТУПЛЕНИЮ 3 ФЕВРАЛЯ\DSC_00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888431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 descr="E:\К ВЫСТУПЛЕНИЮ 3 ФЕВРАЛЯ\Для газеты МБДОУ №17\Новая папка\IMG_912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84" t="13457" r="21881" b="7526"/>
          <a:stretch>
            <a:fillRect/>
          </a:stretch>
        </p:blipFill>
        <p:spPr bwMode="auto">
          <a:xfrm>
            <a:off x="4716016" y="3645024"/>
            <a:ext cx="3671887" cy="261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Users\Радуга\Desktop\Новая папка\DSC_007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09" t="10012"/>
          <a:stretch>
            <a:fillRect/>
          </a:stretch>
        </p:blipFill>
        <p:spPr bwMode="auto">
          <a:xfrm>
            <a:off x="2555776" y="764704"/>
            <a:ext cx="3671887" cy="266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Users\Радуга\Pictures\puzzle-piece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0" t="5333" r="18000" b="6667"/>
          <a:stretch>
            <a:fillRect/>
          </a:stretch>
        </p:blipFill>
        <p:spPr bwMode="auto">
          <a:xfrm>
            <a:off x="251520" y="908720"/>
            <a:ext cx="2160240" cy="23762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5536" y="1268760"/>
            <a:ext cx="166704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«Детский фитнес»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712" y="188640"/>
            <a:ext cx="5256361" cy="431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«Автошкола»</a:t>
            </a:r>
          </a:p>
        </p:txBody>
      </p:sp>
      <p:pic>
        <p:nvPicPr>
          <p:cNvPr id="17" name="Picture 4" descr="C:\Users\Радуга\Pictures\ДЛЯ ИНФОГРАФИКИ\sticky-note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388" b="875"/>
          <a:stretch>
            <a:fillRect/>
          </a:stretch>
        </p:blipFill>
        <p:spPr bwMode="auto">
          <a:xfrm>
            <a:off x="6588224" y="188640"/>
            <a:ext cx="2373472" cy="201622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 rot="21231630">
            <a:off x="6978212" y="471779"/>
            <a:ext cx="1876873" cy="85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ВОЖДЕНИЮ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ИНСПЕКТОР ГИБДД</a:t>
            </a:r>
          </a:p>
          <a:p>
            <a:pPr algn="ctr">
              <a:buFont typeface="Wingdings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" name="Picture 2" descr="C:\Users\Радуга\Pictures\puzzle-piece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0" t="5333" r="18000" b="6667"/>
          <a:stretch>
            <a:fillRect/>
          </a:stretch>
        </p:blipFill>
        <p:spPr bwMode="auto">
          <a:xfrm>
            <a:off x="0" y="836712"/>
            <a:ext cx="2160240" cy="23762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1340768"/>
            <a:ext cx="187220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Азбука дорожной безопасности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8" name="Picture 4" descr="E:\АВТОШКОЛА\DSC_001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45577" y="3231487"/>
            <a:ext cx="3999498" cy="2666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E:\АВТОШКОЛА\DSC_000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43" r="4387"/>
          <a:stretch>
            <a:fillRect/>
          </a:stretch>
        </p:blipFill>
        <p:spPr bwMode="auto">
          <a:xfrm>
            <a:off x="2339752" y="1052736"/>
            <a:ext cx="4608512" cy="2980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E:\АВТОШКОЛА\DSC_000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88843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91680" y="188640"/>
            <a:ext cx="5256361" cy="431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«Центр журналистики»</a:t>
            </a:r>
          </a:p>
        </p:txBody>
      </p:sp>
      <p:pic>
        <p:nvPicPr>
          <p:cNvPr id="17" name="Picture 4" descr="C:\Users\Радуга\Pictures\ДЛЯ ИНФОГРАФИКИ\sticky-note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388" b="875"/>
          <a:stretch>
            <a:fillRect/>
          </a:stretch>
        </p:blipFill>
        <p:spPr bwMode="auto">
          <a:xfrm>
            <a:off x="6588224" y="188640"/>
            <a:ext cx="2373472" cy="201622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 rot="21231630">
            <a:off x="6998589" y="470685"/>
            <a:ext cx="1876873" cy="123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КОРРЕСПОНДЕНТ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РЕДАКТОР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ОПЕРАТОР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ВЕРСТАЛЬЩИК ГАЗЕТЫ</a:t>
            </a:r>
          </a:p>
          <a:p>
            <a:pPr algn="ctr">
              <a:buFont typeface="Wingdings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2" name="Picture 9" descr="F:\ФОТО ЖУРНАЛИСТЫ\DSC_00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77" r="24585"/>
          <a:stretch>
            <a:fillRect/>
          </a:stretch>
        </p:blipFill>
        <p:spPr bwMode="auto">
          <a:xfrm>
            <a:off x="3059832" y="692696"/>
            <a:ext cx="3024188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Радуга\Pictures\ФОТО\ФОТО ЖУРНАЛИСТЫ\DSC_00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3168650" cy="211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E:\фото Ж\DSC_00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45" t="356" r="2803" b="10936"/>
          <a:stretch>
            <a:fillRect/>
          </a:stretch>
        </p:blipFill>
        <p:spPr bwMode="auto">
          <a:xfrm>
            <a:off x="3131840" y="4581128"/>
            <a:ext cx="3024188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8" descr="E:\К ВЫСТУПЛЕНИЮ 3 ФЕВРАЛЯ\центр журналистики\DSC_096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313112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9" descr="C:\Users\Радуга\Pictures\ФОТО\ФОТО ЖУРНАЛИСТЫ\DSC_000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142892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9" name="Picture 2" descr="C:\Users\Радуга\Pictures\puzzle-piece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0" t="5333" r="18000" b="6667"/>
          <a:stretch>
            <a:fillRect/>
          </a:stretch>
        </p:blipFill>
        <p:spPr bwMode="auto">
          <a:xfrm>
            <a:off x="251520" y="332656"/>
            <a:ext cx="2160240" cy="23762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764704"/>
            <a:ext cx="226774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«Путешествие в журналистику»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F:\DSC_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5775263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Муниципальное бюджетное дошкольное образовательное учреждение  «Детский сад № 17 «Радуга»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муниципального образования 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Выселковский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район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2123728" y="5445224"/>
            <a:ext cx="6383288" cy="838200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КРАЕВАЯ ПЛОЩАДКА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ПЕРЕДОВОГО ПЕДАГОГИЧЕСКОГО ОПЫТА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Радуга\Pictures\puzzle-piece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0" t="5333" r="18000" b="6667"/>
          <a:stretch>
            <a:fillRect/>
          </a:stretch>
        </p:blipFill>
        <p:spPr bwMode="auto">
          <a:xfrm>
            <a:off x="323528" y="4293096"/>
            <a:ext cx="216024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18864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defRPr/>
            </a:pPr>
            <a:r>
              <a:rPr lang="ru-RU" sz="2400" i="1" kern="0" dirty="0" smtClean="0">
                <a:latin typeface="Times New Roman" pitchFamily="18" charset="0"/>
                <a:ea typeface="+mj-ea"/>
                <a:cs typeface="+mj-cs"/>
              </a:rPr>
              <a:t>Познавательно-творческий проект</a:t>
            </a:r>
            <a:endParaRPr lang="ru-RU" sz="2400" i="1" kern="0" dirty="0">
              <a:latin typeface="Times New Roman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400" i="1" kern="0" dirty="0" smtClean="0">
                <a:latin typeface="Times New Roman" pitchFamily="18" charset="0"/>
                <a:ea typeface="+mj-ea"/>
                <a:cs typeface="+mj-cs"/>
              </a:rPr>
              <a:t>«ПУТЕШЕСТВИЕ В </a:t>
            </a:r>
            <a:r>
              <a:rPr lang="ru-RU" sz="2400" i="1" kern="0" dirty="0">
                <a:latin typeface="Times New Roman" pitchFamily="18" charset="0"/>
                <a:ea typeface="+mj-ea"/>
                <a:cs typeface="+mj-cs"/>
              </a:rPr>
              <a:t>ЖУРНАЛИСТИКУ»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467544" y="908720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188640"/>
            <a:ext cx="7128792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Ожидаемые результаты проекта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«Путешествие в журналистику»</a:t>
            </a:r>
          </a:p>
        </p:txBody>
      </p:sp>
      <p:pic>
        <p:nvPicPr>
          <p:cNvPr id="8" name="Picture 2" descr="C:\Users\Радуга\Pictures\ДЛЯ ИНФОГРАФИКИ\shutterstock_1089504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196752"/>
            <a:ext cx="6192688" cy="53637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44008" y="980728"/>
            <a:ext cx="3888432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Сформируются первичные представления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профессии  журналиста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92280" y="2564904"/>
            <a:ext cx="187220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Научатся брать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интервью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5445224"/>
            <a:ext cx="246856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Обогатится словарный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запас дошкольников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797152"/>
            <a:ext cx="2823017" cy="646331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станут активными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участниками мероприятий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484784"/>
            <a:ext cx="266429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Сформируется уважение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людям профессии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059832" y="2420888"/>
            <a:ext cx="3016192" cy="2304256"/>
            <a:chOff x="3000531" y="2698082"/>
            <a:chExt cx="1999937" cy="1999937"/>
          </a:xfrm>
        </p:grpSpPr>
        <p:sp>
          <p:nvSpPr>
            <p:cNvPr id="15" name="Овал 14"/>
            <p:cNvSpPr/>
            <p:nvPr/>
          </p:nvSpPr>
          <p:spPr>
            <a:xfrm>
              <a:off x="3000531" y="2698082"/>
              <a:ext cx="1999937" cy="1999937"/>
            </a:xfrm>
            <a:prstGeom prst="ellipse">
              <a:avLst/>
            </a:prstGeom>
            <a:blipFill rotWithShape="0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94DAE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3293415" y="2990966"/>
              <a:ext cx="1414169" cy="1414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15616" y="188640"/>
            <a:ext cx="7128792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План работы по проекту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«Путешествие в журналистику»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1196752"/>
          <a:ext cx="8229600" cy="5229944"/>
        </p:xfrm>
        <a:graphic>
          <a:graphicData uri="http://schemas.openxmlformats.org/drawingml/2006/table">
            <a:tbl>
              <a:tblPr/>
              <a:tblGrid>
                <a:gridCol w="685800"/>
                <a:gridCol w="2514600"/>
                <a:gridCol w="2632075"/>
                <a:gridCol w="2397125"/>
              </a:tblGrid>
              <a:tr h="273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родителей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403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этап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1.Формулирует проблему (цель).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2.Вводит в игровую ситуацию.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Формулирует задачу.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Вхождение в проблему.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2.Вживание в игровую ситуацию.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Принятие задачи.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Дополнение задач проекта.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Вхождение в проблему.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Принятие задачи.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Дополнение задач проекта.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</a:tr>
              <a:tr h="2459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этап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1.Помогает в решении задач.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2.Помогает спланировать деятельность.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3.Организует деятельность.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4.Практическая помощь  (по необходимости).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Направляет и контролирует осуществление проекта.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Объединение детей в рабочие группы.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Распределение амплуа.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Формирование специфических знаний, умений и навыков.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1.Помогают в решении задач.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2.Практическая помощь  (по необходимости).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Разработка совместных с детьми мини-проектов.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Помощь в создании РППС.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</a:tr>
              <a:tr h="1093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этап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Подготовка к презентации.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Презентация.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1.Продукт деятельности готовят к презентации.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Представляют продукт деятельность.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Помогают в подготовке к презентации.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188640"/>
            <a:ext cx="7128792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 этап реализации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«Путешествие в журналистику»</a:t>
            </a:r>
          </a:p>
        </p:txBody>
      </p:sp>
      <p:pic>
        <p:nvPicPr>
          <p:cNvPr id="6" name="Picture 5" descr="E:\Журналисты2\DSC_0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505200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2" descr="E:\СТЕНДЫ\DSC_00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03" t="2798" r="10399" b="1984"/>
          <a:stretch>
            <a:fillRect/>
          </a:stretch>
        </p:blipFill>
        <p:spPr bwMode="auto">
          <a:xfrm>
            <a:off x="5148064" y="1196752"/>
            <a:ext cx="3200400" cy="228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F:\Cловарь вежливых слов\DSC_00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0" t="6010" r="8000" b="3851"/>
          <a:stretch>
            <a:fillRect/>
          </a:stretch>
        </p:blipFill>
        <p:spPr bwMode="auto">
          <a:xfrm>
            <a:off x="762000" y="3886200"/>
            <a:ext cx="1752600" cy="250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F:\Cловарь вежливых слов\DSC_000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17556">
            <a:off x="2560638" y="4025900"/>
            <a:ext cx="1608137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F:\Cловарь вежливых слов\DSC_00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89429">
            <a:off x="4381500" y="4027488"/>
            <a:ext cx="1690688" cy="231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9" descr="F:\Cловарь вежливых слов\DSC_000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8031">
            <a:off x="6257925" y="3984625"/>
            <a:ext cx="1643063" cy="225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E:\Журналисты2\DSC_00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505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15616" y="188640"/>
            <a:ext cx="7128792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 этап реализации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«Путешествие в журналистику»</a:t>
            </a:r>
          </a:p>
        </p:txBody>
      </p:sp>
      <p:pic>
        <p:nvPicPr>
          <p:cNvPr id="8" name="Picture 3" descr="E:\Журналисты2\DSC_00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505200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E:\К ПРОЕКТУ ПЕРВЫЕ ШАГИ В ЖУРНАЛИСТИКУ\DSC_00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24" r="4791"/>
          <a:stretch>
            <a:fillRect/>
          </a:stretch>
        </p:blipFill>
        <p:spPr bwMode="auto">
          <a:xfrm>
            <a:off x="4572000" y="1371600"/>
            <a:ext cx="3346450" cy="475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F:\ФОТО ЖУРНАЛИСТЫ\DSC_00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75" t="6053"/>
          <a:stretch>
            <a:fillRect/>
          </a:stretch>
        </p:blipFill>
        <p:spPr bwMode="auto">
          <a:xfrm>
            <a:off x="533400" y="1295400"/>
            <a:ext cx="1524000" cy="230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188640"/>
            <a:ext cx="7128792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 этап реализации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«Путешествие в журналистику»</a:t>
            </a:r>
          </a:p>
        </p:txBody>
      </p:sp>
      <p:pic>
        <p:nvPicPr>
          <p:cNvPr id="7" name="Picture 8" descr="F:\ФОТО ЖУРНАЛИСТЫ\DSC_00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F:\ОПОРНЫЕ КАРТЫ\1.BM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1676400" cy="223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F:\ОПОРНЫЕ КАРТЫ\2.BMP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1981200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F:\ОПОРНЫЕ КАРТЫ\3.BMP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246380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F:\ОПОРНЫЕ КАРТЫ\4.BMP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3622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 descr="F:\ОПОРНЫЕ КАРТЫ\5.BMP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3622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9" descr="F:\ФОТО ЖУРНАЛИСТЫ\DSC_000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8" r="7686" b="3612"/>
          <a:stretch>
            <a:fillRect/>
          </a:stretch>
        </p:blipFill>
        <p:spPr bwMode="auto">
          <a:xfrm>
            <a:off x="6265680" y="4581128"/>
            <a:ext cx="2316320" cy="156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9" descr="F:\ФОТО ЖУРНАЛИСТЫ\DSC_00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77" r="24585"/>
          <a:stretch>
            <a:fillRect/>
          </a:stretch>
        </p:blipFill>
        <p:spPr bwMode="auto">
          <a:xfrm>
            <a:off x="611560" y="1124744"/>
            <a:ext cx="3886200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188640"/>
            <a:ext cx="7128792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 этап реализации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«Путешествие в журналистику»</a:t>
            </a:r>
          </a:p>
        </p:txBody>
      </p:sp>
      <p:pic>
        <p:nvPicPr>
          <p:cNvPr id="7" name="Picture 4" descr="F:\ФОТО ЖУРНАЛИСТЫ\DSC_00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259080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E:\Журналисты2\DSC_004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47" r="8771" b="8495"/>
          <a:stretch>
            <a:fillRect/>
          </a:stretch>
        </p:blipFill>
        <p:spPr bwMode="auto">
          <a:xfrm>
            <a:off x="4876800" y="1295400"/>
            <a:ext cx="2103438" cy="150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C:\Users\Радуга\Desktop\Модельный семинар МБДОУ№17 ст.Выселки\Модельный семинар МБДОУ№17 ст.Выселки\Журналисты2\DSC_004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335213" cy="155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 descr="C:\Users\Радуга\Desktop\Модельный семинар МБДОУ№17 ст.Выселки\Модельный семинар МБДОУ№17 ст.Выселки\Журналисты2\DSC_004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438400"/>
            <a:ext cx="24003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8" descr="C:\Users\Радуга\Desktop\Модельный семинар МБДОУ№17 ст.Выселки\Модельный семинар МБДОУ№17 ст.Выселки\Журналисты2\DSC_005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59080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C:\Users\Радуга\Desktop\Модельный семинар МБДОУ№17 ст.Выселки\Модельный семинар МБДОУ№17 ст.Выселки\Журналисты2\DSC_005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259080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C:\Users\Радуга\Desktop\Модельный семинар МБДОУ№17 ст.Выселки\Модельный семинар МБДОУ№17 ст.Выселки\Журналисты2\DSC_0052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2667000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188640"/>
            <a:ext cx="7128792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 этап реализации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«Путешествие в журналистику»</a:t>
            </a:r>
          </a:p>
        </p:txBody>
      </p:sp>
      <p:pic>
        <p:nvPicPr>
          <p:cNvPr id="6" name="Picture 6" descr="F:\ФОТО ЖУРНАЛИСТЫ\DSC_00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77" r="8229"/>
          <a:stretch>
            <a:fillRect/>
          </a:stretch>
        </p:blipFill>
        <p:spPr bwMode="auto">
          <a:xfrm>
            <a:off x="533400" y="1219200"/>
            <a:ext cx="278447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F:\ФОТО ЖУРНАЛИСТЫ\DSC_009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2754313" cy="183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F:\ФОТО ЖУРНАЛИСТЫ\DSC_009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200660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F:\ФОТО ЖУРНАЛИСТЫ\DSC_008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9" t="4425" r="3888"/>
          <a:stretch>
            <a:fillRect/>
          </a:stretch>
        </p:blipFill>
        <p:spPr bwMode="auto">
          <a:xfrm>
            <a:off x="609600" y="4343400"/>
            <a:ext cx="2743200" cy="186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F:\ФОТО ЖУРНАЛИСТЫ\DSC_007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0" r="7686"/>
          <a:stretch>
            <a:fillRect/>
          </a:stretch>
        </p:blipFill>
        <p:spPr bwMode="auto">
          <a:xfrm>
            <a:off x="5724128" y="4221088"/>
            <a:ext cx="2821632" cy="2014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188640"/>
            <a:ext cx="7128792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 этап реализации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«Путешествие в журналистику»</a:t>
            </a:r>
          </a:p>
        </p:txBody>
      </p:sp>
      <p:pic>
        <p:nvPicPr>
          <p:cNvPr id="7" name="Picture 4" descr="E:\К ВЫСТУПЛЕНИЮ 3 ФЕВРАЛЯ\центр журналистики\DSC_09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23" t="21084" r="21622"/>
          <a:stretch>
            <a:fillRect/>
          </a:stretch>
        </p:blipFill>
        <p:spPr bwMode="auto">
          <a:xfrm>
            <a:off x="3779838" y="2603500"/>
            <a:ext cx="5113337" cy="393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E:\К ВЫСТУПЛЕНИЮ 3 ФЕВРАЛЯ\центр журналистики\DSC_097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70" r="4762"/>
          <a:stretch>
            <a:fillRect/>
          </a:stretch>
        </p:blipFill>
        <p:spPr bwMode="auto">
          <a:xfrm>
            <a:off x="395288" y="1341438"/>
            <a:ext cx="4321175" cy="2795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76825" y="1341438"/>
            <a:ext cx="3633788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5"/>
              </a:rPr>
              <a:t>https://yadi.sk/i/a5Z6Tx9pmYLP7</a:t>
            </a:r>
            <a:r>
              <a:rPr lang="ru-RU" dirty="0"/>
              <a:t> </a:t>
            </a:r>
          </a:p>
        </p:txBody>
      </p:sp>
      <p:pic>
        <p:nvPicPr>
          <p:cNvPr id="9" name="Picture 5" descr="C:\Users\Радуга\Pictures\computer-mouse-pointer-11786860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07" t="4568" r="14822" b="59087"/>
          <a:stretch>
            <a:fillRect/>
          </a:stretch>
        </p:blipFill>
        <p:spPr bwMode="auto">
          <a:xfrm>
            <a:off x="6300788" y="1557338"/>
            <a:ext cx="71913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188640"/>
            <a:ext cx="7128792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 этап реализации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«Путешествие в журналистику»</a:t>
            </a:r>
          </a:p>
        </p:txBody>
      </p:sp>
      <p:pic>
        <p:nvPicPr>
          <p:cNvPr id="6" name="Picture 2" descr="F:\ФОТО ЖУРНАЛИСТЫ\DSC_00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7" t="28316"/>
          <a:stretch>
            <a:fillRect/>
          </a:stretch>
        </p:blipFill>
        <p:spPr bwMode="auto">
          <a:xfrm>
            <a:off x="3048000" y="2362200"/>
            <a:ext cx="2590800" cy="284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F:\ФОТО ЖУРНАЛИСТЫ\DSC_00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15" t="8495" r="11484" b="356"/>
          <a:stretch>
            <a:fillRect/>
          </a:stretch>
        </p:blipFill>
        <p:spPr bwMode="auto">
          <a:xfrm>
            <a:off x="539552" y="1268760"/>
            <a:ext cx="2398713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F:\ФОТО ЖУРНАЛИСТЫ\DSC_01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34" r="15282"/>
          <a:stretch>
            <a:fillRect/>
          </a:stretch>
        </p:blipFill>
        <p:spPr bwMode="auto">
          <a:xfrm>
            <a:off x="5796136" y="1268760"/>
            <a:ext cx="290353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E:\Журналисты2\DSC_002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26289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E:\интервью\IMG-20151117-WA00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499"/>
          <a:stretch>
            <a:fillRect/>
          </a:stretch>
        </p:blipFill>
        <p:spPr bwMode="auto">
          <a:xfrm>
            <a:off x="5868144" y="4293096"/>
            <a:ext cx="2590800" cy="186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9" descr="E:\DSC_01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19978"/>
            <a:ext cx="3744416" cy="249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Радуга\Pictures\DSC_02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2484438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Радуга\Pictures\DSC_016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385071" cy="225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Радуга\Pictures\DSC_015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365104"/>
            <a:ext cx="3233525" cy="216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Радуга\Pictures\DSC_013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806700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Радуга\Pictures\0_fd35f_8ce3b3e1_X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2132856"/>
            <a:ext cx="2880320" cy="2232248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139952" y="2852936"/>
            <a:ext cx="1728191" cy="6651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1апреля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43608" y="188640"/>
            <a:ext cx="712879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этап реализации проекта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«Путешествие в журналистику»</a:t>
            </a:r>
          </a:p>
        </p:txBody>
      </p:sp>
      <p:pic>
        <p:nvPicPr>
          <p:cNvPr id="12" name="Picture 2" descr="E:\СТЕНДЫ\DSC_00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419600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1" descr="E:\ФОТО НЯНЯ\DSC_00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4" t="4425" r="3888" b="2798"/>
          <a:stretch>
            <a:fillRect/>
          </a:stretch>
        </p:blipFill>
        <p:spPr bwMode="auto">
          <a:xfrm>
            <a:off x="6400800" y="1371600"/>
            <a:ext cx="2019300" cy="134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6" descr="E:\ФОТО НЯНЯ\DSC_000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20" t="1170" r="7144" b="3611"/>
          <a:stretch>
            <a:fillRect/>
          </a:stretch>
        </p:blipFill>
        <p:spPr bwMode="auto">
          <a:xfrm>
            <a:off x="6858000" y="3048000"/>
            <a:ext cx="1828800" cy="131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3" descr="E:\ФОТО НЯНЯ\DSC_00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5" t="1170" r="4431" b="3611"/>
          <a:stretch>
            <a:fillRect/>
          </a:stretch>
        </p:blipFill>
        <p:spPr bwMode="auto">
          <a:xfrm>
            <a:off x="6248400" y="4648200"/>
            <a:ext cx="194627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4" descr="E:\ФОТО НЯНЯ\DSC_000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20" t="3612" r="10399" b="2798"/>
          <a:stretch>
            <a:fillRect/>
          </a:stretch>
        </p:blipFill>
        <p:spPr bwMode="auto">
          <a:xfrm>
            <a:off x="3707904" y="5157192"/>
            <a:ext cx="1676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E:\ФОТО НЯНЯ\DSC_000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47" r="7686" b="7681"/>
          <a:stretch>
            <a:fillRect/>
          </a:stretch>
        </p:blipFill>
        <p:spPr bwMode="auto">
          <a:xfrm>
            <a:off x="609600" y="4572000"/>
            <a:ext cx="1922463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5" descr="E:\ФОТО НЯНЯ\DSC_000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90" t="2798" r="9314" b="4425"/>
          <a:stretch>
            <a:fillRect/>
          </a:stretch>
        </p:blipFill>
        <p:spPr bwMode="auto">
          <a:xfrm>
            <a:off x="457200" y="3048000"/>
            <a:ext cx="1627188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0" descr="E:\ФОТО НЯНЯ\DSC_0007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5" r="6601" b="1984"/>
          <a:stretch>
            <a:fillRect/>
          </a:stretch>
        </p:blipFill>
        <p:spPr bwMode="auto">
          <a:xfrm>
            <a:off x="685800" y="1447800"/>
            <a:ext cx="1828800" cy="135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E:\фото Ж\DSC_00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45" t="356" r="2803" b="10936"/>
          <a:stretch>
            <a:fillRect/>
          </a:stretch>
        </p:blipFill>
        <p:spPr bwMode="auto">
          <a:xfrm>
            <a:off x="609600" y="1371600"/>
            <a:ext cx="2590800" cy="175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188640"/>
            <a:ext cx="7128792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 этап реализации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«Путешествие в журналистику»</a:t>
            </a:r>
          </a:p>
        </p:txBody>
      </p:sp>
      <p:pic>
        <p:nvPicPr>
          <p:cNvPr id="7" name="Picture 7" descr="E:\фото Ж\DSC_00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2209800" cy="147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E:\фото Ж\DSC_002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43" t="13377"/>
          <a:stretch>
            <a:fillRect/>
          </a:stretch>
        </p:blipFill>
        <p:spPr bwMode="auto">
          <a:xfrm>
            <a:off x="609600" y="5105400"/>
            <a:ext cx="1524000" cy="101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E:\фото Ж\DSC_002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86" t="1984"/>
          <a:stretch>
            <a:fillRect/>
          </a:stretch>
        </p:blipFill>
        <p:spPr bwMode="auto">
          <a:xfrm>
            <a:off x="2438400" y="4648200"/>
            <a:ext cx="2057400" cy="156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E:\фото Ж\DSC_001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41" b="6867"/>
          <a:stretch>
            <a:fillRect/>
          </a:stretch>
        </p:blipFill>
        <p:spPr bwMode="auto">
          <a:xfrm>
            <a:off x="3048000" y="3429000"/>
            <a:ext cx="1271588" cy="95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E:\фото Ж\DSC_003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3" t="7669" r="4314" b="8928"/>
          <a:stretch>
            <a:fillRect/>
          </a:stretch>
        </p:blipFill>
        <p:spPr bwMode="auto">
          <a:xfrm>
            <a:off x="4495800" y="1219200"/>
            <a:ext cx="198596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E:\фото Ж\DSC_0037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5" t="2426" r="2426" b="8393"/>
          <a:stretch>
            <a:fillRect/>
          </a:stretch>
        </p:blipFill>
        <p:spPr bwMode="auto">
          <a:xfrm>
            <a:off x="6629400" y="1219200"/>
            <a:ext cx="187166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E:\фото Ж\DSC_0029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0"/>
          <a:stretch>
            <a:fillRect/>
          </a:stretch>
        </p:blipFill>
        <p:spPr bwMode="auto">
          <a:xfrm>
            <a:off x="5257800" y="4114800"/>
            <a:ext cx="2709863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Радуга\Pictures\01.png"/>
          <p:cNvPicPr>
            <a:picLocks noChangeAspect="1" noChangeArrowheads="1"/>
          </p:cNvPicPr>
          <p:nvPr/>
        </p:nvPicPr>
        <p:blipFill>
          <a:blip r:embed="rId3" cstate="print"/>
          <a:srcRect l="63387" t="37763" r="5113" b="10569"/>
          <a:stretch>
            <a:fillRect/>
          </a:stretch>
        </p:blipFill>
        <p:spPr bwMode="auto">
          <a:xfrm>
            <a:off x="6516216" y="4653136"/>
            <a:ext cx="197074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Радуга\Pictures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E9F3"/>
              </a:clrFrom>
              <a:clrTo>
                <a:srgbClr val="EDE9F3">
                  <a:alpha val="0"/>
                </a:srgbClr>
              </a:clrTo>
            </a:clrChange>
          </a:blip>
          <a:srcRect l="54725" b="62237"/>
          <a:stretch>
            <a:fillRect/>
          </a:stretch>
        </p:blipFill>
        <p:spPr bwMode="auto">
          <a:xfrm>
            <a:off x="5508104" y="0"/>
            <a:ext cx="3059832" cy="147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Радуга\Pictures\01.png"/>
          <p:cNvPicPr>
            <a:picLocks noChangeAspect="1" noChangeArrowheads="1"/>
          </p:cNvPicPr>
          <p:nvPr/>
        </p:nvPicPr>
        <p:blipFill>
          <a:blip r:embed="rId3" cstate="print"/>
          <a:srcRect l="7476" t="9209" r="64175" b="43202"/>
          <a:stretch>
            <a:fillRect/>
          </a:stretch>
        </p:blipFill>
        <p:spPr bwMode="auto">
          <a:xfrm>
            <a:off x="323528" y="260648"/>
            <a:ext cx="2304256" cy="224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Радуга\Pictures\01.png"/>
          <p:cNvPicPr>
            <a:picLocks noChangeAspect="1" noChangeArrowheads="1"/>
          </p:cNvPicPr>
          <p:nvPr/>
        </p:nvPicPr>
        <p:blipFill>
          <a:blip r:embed="rId3" cstate="print"/>
          <a:srcRect l="35038" t="5130" r="40550" b="28245"/>
          <a:stretch>
            <a:fillRect/>
          </a:stretch>
        </p:blipFill>
        <p:spPr bwMode="auto">
          <a:xfrm>
            <a:off x="539552" y="3429000"/>
            <a:ext cx="1800200" cy="284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Радуга\Pictures\ДЛЯ ИНФОГРАФИКИ\BcaALdy7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59632" y="0"/>
            <a:ext cx="6984776" cy="6984776"/>
          </a:xfrm>
          <a:prstGeom prst="rect">
            <a:avLst/>
          </a:prstGeom>
          <a:noFill/>
        </p:spPr>
      </p:pic>
      <p:pic>
        <p:nvPicPr>
          <p:cNvPr id="6" name="Picture 3" descr="C:\Users\Радуга\Pictures\ДЛЯ ИНФОГРАФИКИ\28207995.6sqhc8fa1v.W66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16706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48038" y="2420938"/>
            <a:ext cx="1584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Совмес-тный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188640"/>
            <a:ext cx="7128792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Продукт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«Путешествие в журналистику»</a:t>
            </a:r>
          </a:p>
        </p:txBody>
      </p:sp>
      <p:pic>
        <p:nvPicPr>
          <p:cNvPr id="6" name="Picture 7" descr="F:\ФОТО ЖУРНАЛИСТЫ\DSC_00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940661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E:\К ВЫСТУПЛЕНИЮ 3 ФЕВРАЛЯ\ЖУРНАЛ ПОДГОТОВИТЕЛЬНАЯ ГРУ\DSC_00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2" t="4762" r="2380" b="7936"/>
          <a:stretch>
            <a:fillRect/>
          </a:stretch>
        </p:blipFill>
        <p:spPr bwMode="auto">
          <a:xfrm rot="20622273">
            <a:off x="1008627" y="4316080"/>
            <a:ext cx="1543094" cy="2175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E:\К ВЫСТУПЛЕНИЮ 3 ФЕВРАЛЯ\ЖУРНАЛ ПОДГОТОВИТЕЛЬНАЯ ГРУ\DSC_000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4" t="7788" r="6544" b="9142"/>
          <a:stretch>
            <a:fillRect/>
          </a:stretch>
        </p:blipFill>
        <p:spPr bwMode="auto">
          <a:xfrm rot="20673348">
            <a:off x="6653459" y="4066891"/>
            <a:ext cx="1574810" cy="227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C:\Users\Радуга\Pictures\ФОТО\фото Ж\DSC_003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99" t="5693" r="6174" b="11353"/>
          <a:stretch>
            <a:fillRect/>
          </a:stretch>
        </p:blipFill>
        <p:spPr bwMode="auto">
          <a:xfrm rot="20694279">
            <a:off x="3899694" y="4241318"/>
            <a:ext cx="1557130" cy="223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Радуга\Pictures\7Da49O9SrSxfNt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4072508" cy="382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11560" y="4653136"/>
            <a:ext cx="2160240" cy="864096"/>
          </a:xfrm>
          <a:prstGeom prst="rect">
            <a:avLst/>
          </a:prstGeom>
          <a:solidFill>
            <a:srgbClr val="39A57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«ЧУДЕСА ФОТОГРАФИИ»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589240"/>
            <a:ext cx="2880320" cy="720080"/>
          </a:xfrm>
          <a:prstGeom prst="rect">
            <a:avLst/>
          </a:prstGeom>
          <a:solidFill>
            <a:srgbClr val="39A57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Функциональный модуль «ФОТО-СТУДИЯ»</a:t>
            </a: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2708920"/>
            <a:ext cx="2160240" cy="864096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«ПРЕКРАСНОЕ СВОИМИ РУКАМИ»</a:t>
            </a: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3645024"/>
            <a:ext cx="2880320" cy="72008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Функциональный модуль «СТУДИЯ ДИЗАЙНА»</a:t>
            </a: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692696"/>
            <a:ext cx="2160240" cy="86409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«ПУТЕШЕСТВИЕ В ЖУРНАЛИСТИКУ»</a:t>
            </a: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628800"/>
            <a:ext cx="2880320" cy="72008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Функциональный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«ЦЕНТР ЖУРНАЛИСТИКИ»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347864" y="620688"/>
            <a:ext cx="2160240" cy="67545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«МЫ - СТРОИТЕЛИ»</a:t>
            </a:r>
          </a:p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84168" y="692696"/>
            <a:ext cx="2160240" cy="864096"/>
          </a:xfrm>
          <a:prstGeom prst="rect">
            <a:avLst/>
          </a:prstGeom>
          <a:solidFill>
            <a:srgbClr val="EB353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«КЛУБ ПОЧЕМУЧЕК»</a:t>
            </a:r>
          </a:p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796136" y="1628800"/>
            <a:ext cx="3168352" cy="720080"/>
          </a:xfrm>
          <a:prstGeom prst="rect">
            <a:avLst/>
          </a:prstGeom>
          <a:solidFill>
            <a:srgbClr val="EB353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Функциональный модуль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«ЦЕНТР НАУКИ И ЭКСПЕРИМЕНТИРОВАНИЯ»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72200" y="2564904"/>
            <a:ext cx="2160240" cy="864096"/>
          </a:xfrm>
          <a:prstGeom prst="rect">
            <a:avLst/>
          </a:prstGeom>
          <a:solidFill>
            <a:srgbClr val="9B438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«ПУТЕШЕСТВИЕ С ЛЕГОШЕЙ»</a:t>
            </a:r>
          </a:p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012160" y="3501008"/>
            <a:ext cx="2952328" cy="720080"/>
          </a:xfrm>
          <a:prstGeom prst="rect">
            <a:avLst/>
          </a:prstGeom>
          <a:solidFill>
            <a:srgbClr val="9B438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Функциональный модуль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«РОБОТОТЕХНИКА»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156176" y="4581128"/>
            <a:ext cx="2304256" cy="86409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ФИТНЕС»</a:t>
            </a:r>
          </a:p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796136" y="5589240"/>
            <a:ext cx="2952328" cy="72008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Функциональный модуль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«ФИТНЕС-ЦЕНТР»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987824" y="1412776"/>
            <a:ext cx="2880320" cy="72008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Функциональный модуль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«ЦЕНТР АРХИТЕКТУРЫ И СТРОИТЕЛЬСТВА»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1115616" y="0"/>
            <a:ext cx="712879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Продукты проекта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«Город мастеров»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Радуга\Pictures\consulti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5495925" cy="3236913"/>
          </a:xfrm>
          <a:prstGeom prst="rect">
            <a:avLst/>
          </a:prstGeom>
          <a:noFill/>
        </p:spPr>
      </p:pic>
      <p:pic>
        <p:nvPicPr>
          <p:cNvPr id="3075" name="Picture 3" descr="C:\Users\Радуга\Pictures\9882067_l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5364088" cy="536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536" y="332656"/>
            <a:ext cx="849694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ЛЕПБУК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528" y="1628800"/>
            <a:ext cx="4464496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интерактивная книжка, информация в которой представлена в виде открывающихся окошек, вынимающихся и разворачивающихся листочков и прочих забавных деталей. В ней собирается материал по какой-то определенной теме.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Надежда\Desktop\Lapbook-0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99"/>
              </a:clrFrom>
              <a:clrTo>
                <a:srgbClr val="FEFF99">
                  <a:alpha val="0"/>
                </a:srgbClr>
              </a:clrTo>
            </a:clrChange>
          </a:blip>
          <a:srcRect b="23540"/>
          <a:stretch>
            <a:fillRect/>
          </a:stretch>
        </p:blipFill>
        <p:spPr bwMode="auto">
          <a:xfrm rot="515639">
            <a:off x="4402272" y="1852762"/>
            <a:ext cx="4540283" cy="462094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23528" y="3645024"/>
            <a:ext cx="4536504" cy="28623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помогает: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структурировать сложную информацию;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познавательный интерес и творческое мышление;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разнообразить даже самую скучную тему;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научить простому способу запоминания; 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объединить всю группу детей в детском саду(всю семью) для увлекательного и полезного дела.</a:t>
            </a:r>
          </a:p>
          <a:p>
            <a:pPr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536" y="188640"/>
            <a:ext cx="849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 НУЖЕН ЛЕПБУК?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81" name="Picture 9" descr="C:\Users\Надежда\Desktop\zeimusu-Thumbtack-note-blank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6012160" cy="4968552"/>
          </a:xfrm>
          <a:prstGeom prst="rect">
            <a:avLst/>
          </a:prstGeom>
          <a:noFill/>
        </p:spPr>
      </p:pic>
      <p:pic>
        <p:nvPicPr>
          <p:cNvPr id="17" name="Picture 9" descr="C:\Users\Надежда\Desktop\zeimusu-Thumbtack-note-blank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5436096" cy="4149080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 rot="20802231">
            <a:off x="785617" y="2197401"/>
            <a:ext cx="469521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Значение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лэпбука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ребенка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-способствует пониманию и запоминанию информации по изучаемой теме;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-способствует приобретению ребенком навыков самостоятельного сбора и организации информации по изучаемой теме;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-способствует повторению и закреплению материала по пройденной теме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 rot="20919554">
            <a:off x="4307796" y="3863599"/>
            <a:ext cx="449080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лепбука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педагога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-способствует организации материала по изучаемой теме в рамках комплексно-тематического планирования;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-способствует оформлению результатов совместной проектной деятельности;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способствует организации индивидуальной и самостоятельной работы  с детьми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5536" y="188640"/>
            <a:ext cx="849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ТВОРЧЕСКОЕ ВЗАИМОДЕЙСТВИЕ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23528" y="980728"/>
          <a:ext cx="82089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79912" y="50131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Партнерство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2852936"/>
            <a:ext cx="216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1.Проект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2.Образовательная деятельность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2852936"/>
            <a:ext cx="3377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1.Проект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2.Повторение пройденного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материала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3.Сближение детей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родителей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G:\ПРАЗДНИК ДЛЯ ТИМУРА, ЛЕПБУК\DSC_00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255353" cy="2802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G:\ПРАЗДНИК ДЛЯ ТИМУРА, ЛЕПБУК\DSC_008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2465">
            <a:off x="5044424" y="1252667"/>
            <a:ext cx="2187543" cy="301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5536" y="188640"/>
            <a:ext cx="849694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ЛЭПБУКИ ПРОФЕССИОНАЛЬНОЙ НАПРАВЛЕННОСТИ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 descr="G:\ПРАЗДНИК ДЛЯ ТИМУРА, ЛЕПБУК\DSC_007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576453" cy="172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G:\ПРАЗДНИК ДЛЯ ТИМУРА, ЛЕПБУК\DSC_008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954" b="9740"/>
          <a:stretch>
            <a:fillRect/>
          </a:stretch>
        </p:blipFill>
        <p:spPr bwMode="auto">
          <a:xfrm>
            <a:off x="6260852" y="3501008"/>
            <a:ext cx="288314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G:\ПРАЗДНИК ДЛЯ ТИМУРА, ЛЕПБУК\DSC_008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7" t="5039" r="4254"/>
          <a:stretch>
            <a:fillRect/>
          </a:stretch>
        </p:blipFill>
        <p:spPr bwMode="auto">
          <a:xfrm>
            <a:off x="2843808" y="4293096"/>
            <a:ext cx="3384376" cy="2355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3608" y="188640"/>
            <a:ext cx="7572375" cy="792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Основная образовательная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дошкольного образования</a:t>
            </a:r>
          </a:p>
        </p:txBody>
      </p:sp>
      <p:pic>
        <p:nvPicPr>
          <p:cNvPr id="6146" name="Picture 2" descr="C:\Users\Радуга\Pictures\1364283287_ipuzzle-piec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551554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 rot="21353733">
            <a:off x="2915816" y="3068960"/>
            <a:ext cx="2358008" cy="203132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Примерная образовательная программа дошкольного образования «Детство»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Т.И. Бабаевой и др.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353733">
            <a:off x="5433760" y="2153662"/>
            <a:ext cx="2358008" cy="2585323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Вариативная примерная адаптированная основная образовательная программа для детей с тяжелыми нарушениями речи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Нищевой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Н.В.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https://lh5.ggpht.com/bRNjTjrELRXRG9pOAQkom9RrJ0r3HG-tdg8U_pJi2OAvcFrdAMlwKCuOZIkwAw6usRgPePebxxfUnYLuP2fsSDk=s0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00" r="8000" b="28000"/>
          <a:stretch>
            <a:fillRect/>
          </a:stretch>
        </p:blipFill>
        <p:spPr bwMode="auto">
          <a:xfrm>
            <a:off x="-324544" y="1772816"/>
            <a:ext cx="3312368" cy="17281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1196752"/>
            <a:ext cx="2826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ОБЩЕРАЗВИВАЮЩЕЙ 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НАПРАВЛЕННОСТИ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5661248"/>
            <a:ext cx="27286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КОМПЕНСИРУЮЩЕЙ 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НАПРАВЛЕННОСТИ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1" name="Picture 7" descr="http://cliparts.co/cliparts/8TG/6XR/8TG6XR9dc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27085">
            <a:off x="6954622" y="4233006"/>
            <a:ext cx="1819435" cy="1815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5536" y="404664"/>
            <a:ext cx="849694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СОВМЕСТНОЕ ИЗГОТОВЛЕНИЕ ЛЭПБУКА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E:\СОЗДАНИЕ ЛЕПБУКА\DSC_00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4608512" cy="2980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E:\СОЗДАНИЕ ЛЕПБУКА\DSC_00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888432" cy="282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http://images.myshared.ru/4/79355/slide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88840"/>
            <a:ext cx="5541143" cy="410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Радуга\Pictures\9882067_l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5364088" cy="536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536" y="188641"/>
            <a:ext cx="8496944" cy="6480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 ЛЕПБУКА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5536" y="1052736"/>
            <a:ext cx="8649344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484784"/>
            <a:ext cx="80756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1.Из чего построен дом?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Строительный транспорт.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Что нужно для работы?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Схемы построек из дерева.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Предупреждающие и запрещающие знаки.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 Части дома.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Home\Desktop\ДЛЯ ИНФОГРАФИКИ\ИКОНКИ\home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285293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E:\DSC_00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61299" cy="4753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5536" y="188641"/>
            <a:ext cx="8496944" cy="6480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МАКЕТ  ЛЕПБУКА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 descr="E:\К ВЫСТУПЛЕНИЮ 3 ФЕВРАЛЯ\ЛЕПБУК\DSC_00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682"/>
          <a:stretch>
            <a:fillRect/>
          </a:stretch>
        </p:blipFill>
        <p:spPr bwMode="auto">
          <a:xfrm>
            <a:off x="323850" y="3644900"/>
            <a:ext cx="2592388" cy="277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E:\К ВЫСТУПЛЕНИЮ 3 ФЕВРАЛЯ\ЛЕПБУК\DSC_00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90" t="4935" r="8571" b="14964"/>
          <a:stretch>
            <a:fillRect/>
          </a:stretch>
        </p:blipFill>
        <p:spPr bwMode="auto">
          <a:xfrm>
            <a:off x="3131840" y="3501008"/>
            <a:ext cx="2195512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E:\К ВЫСТУПЛЕНИЮ 3 ФЕВРАЛЯ\ЛЕПБУК\DSC_000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74" t="3947" r="6580"/>
          <a:stretch>
            <a:fillRect/>
          </a:stretch>
        </p:blipFill>
        <p:spPr bwMode="auto">
          <a:xfrm>
            <a:off x="5580112" y="3789040"/>
            <a:ext cx="3284537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E:\Элементы-001 (1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3356"/>
            <a:ext cx="1944216" cy="2587975"/>
          </a:xfrm>
          <a:prstGeom prst="rect">
            <a:avLst/>
          </a:prstGeom>
          <a:noFill/>
        </p:spPr>
      </p:pic>
      <p:pic>
        <p:nvPicPr>
          <p:cNvPr id="2054" name="Picture 6" descr="E:\СОЗДАНИЕ ЛЕПБУКА\DSC_000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616750" cy="2283347"/>
          </a:xfrm>
          <a:prstGeom prst="rect">
            <a:avLst/>
          </a:prstGeom>
          <a:noFill/>
        </p:spPr>
      </p:pic>
      <p:pic>
        <p:nvPicPr>
          <p:cNvPr id="2055" name="Picture 7" descr="E:\СОЗДАНИЕ ЛЕПБУКА\DSC_001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01"/>
          <a:stretch>
            <a:fillRect/>
          </a:stretch>
        </p:blipFill>
        <p:spPr bwMode="auto">
          <a:xfrm>
            <a:off x="2771800" y="1412776"/>
            <a:ext cx="3312368" cy="183096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95536" y="0"/>
            <a:ext cx="8496944" cy="6480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  ЛЕПБУКА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Радуга\Pictures\ДЛЯ ИНФОГРАФИКИ\0_891c3_51fba03d_ori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72608" cy="4899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528" y="5877272"/>
            <a:ext cx="8496944" cy="6480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ЖЕЛАЕМ ТВОРЧЕСКИХ УСПЕХОВ!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980728"/>
            <a:ext cx="8004517" cy="44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Успех — это состояние души. Если вы хотите успеха, начните думать о себе как об успешном человеке.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Или вы управляете днём или день управляет вами.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Вы не можете ничего поделать с длиной вашей жизни, но можете сделать многое с её шириной и глубиной.(Архимед)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Лучший способ начать делать – перестать говорить и начать делать.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Все, о чем вы мечтаете, находится на другой стороне вашего страха.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Любое из состояний – мысль. Не нравится состояние? – Поменяй мысль.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Мы не отступаем — мы идем в другом направлении.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Мыслитель имеет определённую цель, мечтатель не имеет никакой.(В. Гюго)</a:t>
            </a:r>
            <a:r>
              <a:rPr lang="ru-RU" sz="16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Делай сегодня то, что другие не хотят, завтра будешь жить так, как другие не могут.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ты не поспешишь и не покажешь жизни, чего ты хочешь, — сказал он как-то, — жизнь сама и очень скоро определит, что ты получишь.</a:t>
            </a:r>
            <a:r>
              <a:rPr lang="ru-RU" sz="16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Мечты, как звезды… возможно, вам до них никогда не дотянуться, однако, если вы устремитесь к ним, они приведут вас к вашей.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5536" y="188641"/>
            <a:ext cx="8496944" cy="6480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Надежда\Desktop\akvarelnye_karty05.jpg"/>
          <p:cNvPicPr>
            <a:picLocks noChangeAspect="1" noChangeArrowheads="1"/>
          </p:cNvPicPr>
          <p:nvPr/>
        </p:nvPicPr>
        <p:blipFill>
          <a:blip r:embed="rId3" cstate="print"/>
          <a:srcRect l="24464"/>
          <a:stretch>
            <a:fillRect/>
          </a:stretch>
        </p:blipFill>
        <p:spPr bwMode="auto">
          <a:xfrm>
            <a:off x="2267744" y="4797152"/>
            <a:ext cx="4754880" cy="1821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404664"/>
            <a:ext cx="8271469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9" y="2132856"/>
            <a:ext cx="4499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ЖЕЛАЕМ ВАМ 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СВЕТЛОГО И 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СОЛНЕЧНОГО ДНЯ !!!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choosing-jesus.my1.ru/_ph/18/62431440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69751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8640"/>
            <a:ext cx="8153400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defRPr/>
            </a:pPr>
            <a:r>
              <a:rPr lang="ru-RU" i="1" kern="0" dirty="0">
                <a:latin typeface="Times New Roman" pitchFamily="18" charset="0"/>
                <a:ea typeface="+mj-ea"/>
                <a:cs typeface="+mj-cs"/>
              </a:rPr>
              <a:t>ИНФОРМАЦИОННО-ОБРАЗОВАТЕЛЬНЫЙ ПРОЕКТ «ГОРОД МАСТЕРОВ»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836712"/>
            <a:ext cx="8153400" cy="1225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разработка модели развивающей предметно-пространственной среды, способствующей формированию функциональных модулей по видам детской деятельности для организации пространства дополнительных помещений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учреждения.</a:t>
            </a:r>
            <a:endParaRPr lang="ru-RU" i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Группа 32"/>
          <p:cNvGrpSpPr>
            <a:grpSpLocks/>
          </p:cNvGrpSpPr>
          <p:nvPr/>
        </p:nvGrpSpPr>
        <p:grpSpPr bwMode="auto">
          <a:xfrm>
            <a:off x="179388" y="2205038"/>
            <a:ext cx="8496300" cy="4464050"/>
            <a:chOff x="0" y="990600"/>
            <a:chExt cx="9144000" cy="5867400"/>
          </a:xfrm>
        </p:grpSpPr>
        <p:pic>
          <p:nvPicPr>
            <p:cNvPr id="8" name="Picture 6" descr="http://www.playcast.ru/uploads/2013/04/08/5124880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143000"/>
              <a:ext cx="1789113" cy="162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C:\Users\Радуга\Pictures\domik1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90600"/>
              <a:ext cx="2133600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C:\Users\Радуга\Pictures\1-dom-kirpichnyij-vse-udobstva-hozyain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AF5F2"/>
                </a:clrFrom>
                <a:clrTo>
                  <a:srgbClr val="FAF5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451" b="11980"/>
            <a:stretch>
              <a:fillRect/>
            </a:stretch>
          </p:blipFill>
          <p:spPr bwMode="auto">
            <a:xfrm>
              <a:off x="2895600" y="1219200"/>
              <a:ext cx="1524000" cy="136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C:\Users\Радуга\Pictures\house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276600"/>
              <a:ext cx="2566988" cy="192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C:\Users\Радуга\Pictures\market_epdXxSGrtciwlXzlnYeA8g_600x600.jpg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718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"/>
            <p:cNvSpPr txBox="1">
              <a:spLocks noChangeArrowheads="1"/>
            </p:cNvSpPr>
            <p:nvPr/>
          </p:nvSpPr>
          <p:spPr bwMode="auto">
            <a:xfrm>
              <a:off x="915767" y="2438671"/>
              <a:ext cx="1973340" cy="686477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i="1" kern="0" dirty="0">
                  <a:latin typeface="Times New Roman" pitchFamily="18" charset="0"/>
                  <a:ea typeface="+mj-ea"/>
                  <a:cs typeface="+mj-cs"/>
                </a:rPr>
                <a:t>Центр журналистики</a:t>
              </a:r>
            </a:p>
          </p:txBody>
        </p:sp>
        <p:pic>
          <p:nvPicPr>
            <p:cNvPr id="14" name="Picture 5" descr="http://kurspresent.ru/uploads/9/s22-4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400"/>
              <a:ext cx="897637" cy="735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2"/>
            <p:cNvSpPr txBox="1">
              <a:spLocks noChangeArrowheads="1"/>
            </p:cNvSpPr>
            <p:nvPr/>
          </p:nvSpPr>
          <p:spPr bwMode="auto">
            <a:xfrm>
              <a:off x="235776" y="4496017"/>
              <a:ext cx="2048515" cy="456955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i="1" kern="0" dirty="0">
                  <a:latin typeface="Times New Roman" pitchFamily="18" charset="0"/>
                  <a:ea typeface="+mj-ea"/>
                  <a:cs typeface="+mj-cs"/>
                </a:rPr>
                <a:t>Робототехника</a:t>
              </a:r>
            </a:p>
          </p:txBody>
        </p:sp>
        <p:pic>
          <p:nvPicPr>
            <p:cNvPr id="16" name="Picture 11" descr="C:\Users\Радуга\Pictures\s22-16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733800"/>
              <a:ext cx="703263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2"/>
            <p:cNvSpPr txBox="1">
              <a:spLocks noChangeArrowheads="1"/>
            </p:cNvSpPr>
            <p:nvPr/>
          </p:nvSpPr>
          <p:spPr bwMode="auto">
            <a:xfrm>
              <a:off x="3048000" y="2438671"/>
              <a:ext cx="1599175" cy="456955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i="1" kern="0" dirty="0">
                  <a:latin typeface="Times New Roman" pitchFamily="18" charset="0"/>
                  <a:ea typeface="+mj-ea"/>
                  <a:cs typeface="+mj-cs"/>
                </a:rPr>
                <a:t>Автошкола</a:t>
              </a:r>
            </a:p>
          </p:txBody>
        </p:sp>
        <p:pic>
          <p:nvPicPr>
            <p:cNvPr id="18" name="Picture 15" descr="http://cs625430.vk.me/v625430868/22eb/nUq_L2f6SEU.jpg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057400"/>
              <a:ext cx="638175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6" descr="C:\Users\Радуга\Pictures\13682996706262420apartment-icon-hi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495800"/>
              <a:ext cx="1905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2"/>
            <p:cNvSpPr txBox="1">
              <a:spLocks noChangeArrowheads="1"/>
            </p:cNvSpPr>
            <p:nvPr/>
          </p:nvSpPr>
          <p:spPr bwMode="auto">
            <a:xfrm>
              <a:off x="3657941" y="5868972"/>
              <a:ext cx="2074143" cy="759507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i="1" kern="0" dirty="0">
                  <a:latin typeface="Times New Roman" pitchFamily="18" charset="0"/>
                  <a:ea typeface="+mj-ea"/>
                  <a:cs typeface="+mj-cs"/>
                </a:rPr>
                <a:t>Центр архитектуры и строительства</a:t>
              </a:r>
            </a:p>
          </p:txBody>
        </p:sp>
        <p:sp>
          <p:nvSpPr>
            <p:cNvPr id="21" name="Rectangle 2"/>
            <p:cNvSpPr txBox="1">
              <a:spLocks noChangeArrowheads="1"/>
            </p:cNvSpPr>
            <p:nvPr/>
          </p:nvSpPr>
          <p:spPr bwMode="auto">
            <a:xfrm>
              <a:off x="4876117" y="2438671"/>
              <a:ext cx="1296766" cy="534159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i="1" kern="0" dirty="0">
                  <a:latin typeface="Times New Roman" pitchFamily="18" charset="0"/>
                  <a:ea typeface="+mj-ea"/>
                  <a:cs typeface="+mj-cs"/>
                </a:rPr>
                <a:t>Студия дизайна</a:t>
              </a:r>
            </a:p>
          </p:txBody>
        </p:sp>
        <p:pic>
          <p:nvPicPr>
            <p:cNvPr id="22" name="Picture 21" descr="C:\Users\Радуга\Pictures\Fotolia_20148910_M.png"/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133600"/>
              <a:ext cx="6667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C:\Users\Радуга\Pictures\curb-appeal-vt.jpg"/>
            <p:cNvPicPr>
              <a:picLocks noChangeAspect="1" noChangeArrowheads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990600"/>
              <a:ext cx="2438400" cy="193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"/>
            <p:cNvSpPr txBox="1">
              <a:spLocks noChangeArrowheads="1"/>
            </p:cNvSpPr>
            <p:nvPr/>
          </p:nvSpPr>
          <p:spPr bwMode="auto">
            <a:xfrm>
              <a:off x="6781116" y="2438671"/>
              <a:ext cx="1983592" cy="761593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i="1" kern="0" dirty="0">
                  <a:latin typeface="Times New Roman" pitchFamily="18" charset="0"/>
                  <a:ea typeface="+mj-ea"/>
                  <a:cs typeface="+mj-cs"/>
                </a:rPr>
                <a:t>Центр науки и </a:t>
              </a:r>
              <a:r>
                <a:rPr lang="ru-RU" sz="1400" b="1" i="1" kern="0" dirty="0" err="1">
                  <a:latin typeface="Times New Roman" pitchFamily="18" charset="0"/>
                  <a:ea typeface="+mj-ea"/>
                  <a:cs typeface="+mj-cs"/>
                </a:rPr>
                <a:t>эксперименти-рования</a:t>
              </a:r>
              <a:endParaRPr lang="ru-RU" sz="1400" b="1" i="1" kern="0" dirty="0">
                <a:latin typeface="Times New Roman" pitchFamily="18" charset="0"/>
                <a:ea typeface="+mj-ea"/>
                <a:cs typeface="+mj-cs"/>
              </a:endParaRPr>
            </a:p>
          </p:txBody>
        </p:sp>
        <p:pic>
          <p:nvPicPr>
            <p:cNvPr id="25" name="Picture 23" descr="C:\Users\Радуга\Pictures\c23-7.jpg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0" y="2057400"/>
              <a:ext cx="762000" cy="90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"/>
            <p:cNvSpPr txBox="1">
              <a:spLocks noChangeArrowheads="1"/>
            </p:cNvSpPr>
            <p:nvPr/>
          </p:nvSpPr>
          <p:spPr bwMode="auto">
            <a:xfrm>
              <a:off x="6323233" y="4573219"/>
              <a:ext cx="1905001" cy="456957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i="1" kern="0" dirty="0" err="1">
                  <a:latin typeface="Times New Roman" pitchFamily="18" charset="0"/>
                  <a:ea typeface="+mj-ea"/>
                  <a:cs typeface="+mj-cs"/>
                </a:rPr>
                <a:t>Фитнесцентр</a:t>
              </a:r>
              <a:endParaRPr lang="ru-RU" sz="1400" b="1" i="1" kern="0" dirty="0">
                <a:latin typeface="Times New Roman" pitchFamily="18" charset="0"/>
                <a:ea typeface="+mj-ea"/>
                <a:cs typeface="+mj-cs"/>
              </a:endParaRPr>
            </a:p>
          </p:txBody>
        </p:sp>
        <p:pic>
          <p:nvPicPr>
            <p:cNvPr id="27" name="Picture 25" descr="http://www.csjonquiere.qc.ca/fichiers/images/big_cheerleading2___288____phototeque.jpg"/>
            <p:cNvPicPr>
              <a:picLocks noChangeAspect="1" noChangeArrowheads="1"/>
            </p:cNvPicPr>
            <p:nvPr/>
          </p:nvPicPr>
          <p:blipFill>
            <a:blip r:embed="rId15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267200"/>
              <a:ext cx="68580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 descr="http://res.freestockphotos.biz/pictures/14/14532-illustration-of-a-house-pv.png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105400"/>
              <a:ext cx="2455863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"/>
            <p:cNvSpPr txBox="1">
              <a:spLocks noChangeArrowheads="1"/>
            </p:cNvSpPr>
            <p:nvPr/>
          </p:nvSpPr>
          <p:spPr bwMode="auto">
            <a:xfrm>
              <a:off x="1524000" y="5944088"/>
              <a:ext cx="1370233" cy="684391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i="1" kern="0" dirty="0">
                  <a:latin typeface="Times New Roman" pitchFamily="18" charset="0"/>
                  <a:ea typeface="+mj-ea"/>
                  <a:cs typeface="+mj-cs"/>
                </a:rPr>
                <a:t>Центр кулинарии</a:t>
              </a:r>
            </a:p>
          </p:txBody>
        </p:sp>
        <p:pic>
          <p:nvPicPr>
            <p:cNvPr id="30" name="Picture 29" descr="http://images.onlinelabels.com/images/clip-art/Machovka/Machovka_House_1.png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5029200"/>
              <a:ext cx="2209800" cy="140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2"/>
            <p:cNvSpPr txBox="1">
              <a:spLocks noChangeArrowheads="1"/>
            </p:cNvSpPr>
            <p:nvPr/>
          </p:nvSpPr>
          <p:spPr bwMode="auto">
            <a:xfrm>
              <a:off x="6705941" y="5868972"/>
              <a:ext cx="1906709" cy="759507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i="1" kern="0" dirty="0">
                  <a:latin typeface="Times New Roman" pitchFamily="18" charset="0"/>
                  <a:ea typeface="+mj-ea"/>
                  <a:cs typeface="+mj-cs"/>
                </a:rPr>
                <a:t>Мини-библиотека</a:t>
              </a:r>
            </a:p>
          </p:txBody>
        </p:sp>
        <p:pic>
          <p:nvPicPr>
            <p:cNvPr id="32" name="Picture 31" descr="https://tukkitukki.files.wordpress.com/2011/07/chef-female-chef-cook-food-smiley-emoticon-000753-large1.gif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5486400"/>
              <a:ext cx="990600" cy="81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3" descr="http://www.olenivka-nvk.edukit.kiev.ua/files2/images/%D0%B4%D0%BE%D0%BA%D1%83%D0%BC%D0%B5%D0%BD%D1%82%D0%B0%D1%86%D1%96%D1%8F.jpeg?size=11"/>
            <p:cNvPicPr>
              <a:picLocks noChangeAspect="1" noChangeArrowheads="1"/>
            </p:cNvPicPr>
            <p:nvPr/>
          </p:nvPicPr>
          <p:blipFill>
            <a:blip r:embed="rId19" cstate="screen">
              <a:clrChange>
                <a:clrFrom>
                  <a:srgbClr val="FDFEF9"/>
                </a:clrFrom>
                <a:clrTo>
                  <a:srgbClr val="FDFE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5334000"/>
              <a:ext cx="647700" cy="7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4" descr="C:\Users\Радуга\Pictures\2204903-4a4937e4f7b2d6f1.jpg"/>
            <p:cNvPicPr>
              <a:picLocks noChangeAspect="1" noChangeArrowheads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048000"/>
              <a:ext cx="1447800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7" descr="C:\Users\Радуга\Pictures\ДЛЯ ИНФОГРАФИКИ\matematika (1).png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5334000"/>
              <a:ext cx="9144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69" name="Picture 1" descr="C:\Users\Радуга\Pictures\ДЛЯ ИНФОГРАФИКИ\114708237__23_.pn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1137756" cy="1735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C:\Users\Радуга\Pictures\ФОТО\Сертификат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97700" cy="495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971600" y="332656"/>
            <a:ext cx="74168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КРАЕВАЯ ПЛОЩАДКА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ПЕРЕДОВОГО ПЕДАГОГИЧЕСКОГО ОПЫТА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8" descr="C:\Users\Радуга\Pictures\1437480824_yesv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1411288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Радуга\Pictures\ДЛЯ ИНФОГРАФИКИ\26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140968"/>
            <a:ext cx="122396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236296" y="3645024"/>
            <a:ext cx="1727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>
                <a:latin typeface="Times New Roman" pitchFamily="18" charset="0"/>
                <a:ea typeface="+mj-ea"/>
                <a:cs typeface="Times New Roman" pitchFamily="18" charset="0"/>
              </a:rPr>
              <a:t>Положительное отношение к себе и другим</a:t>
            </a:r>
          </a:p>
        </p:txBody>
      </p:sp>
      <p:pic>
        <p:nvPicPr>
          <p:cNvPr id="20483" name="Picture 3" descr="C:\Users\Радуга\Pictures\ДЛЯ ИНФОГРАФИКИ\iStock_000016975673(1)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309320" cy="5309320"/>
          </a:xfrm>
          <a:prstGeom prst="rect">
            <a:avLst/>
          </a:prstGeom>
          <a:noFill/>
        </p:spPr>
      </p:pic>
      <p:pic>
        <p:nvPicPr>
          <p:cNvPr id="7" name="Picture 6" descr="C:\Users\Радуга\Pictures\mota_ru_0020701-1600x120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1758859" cy="158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148064" y="1052736"/>
            <a:ext cx="14398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>
                <a:latin typeface="Times New Roman" pitchFamily="18" charset="0"/>
                <a:ea typeface="+mj-ea"/>
                <a:cs typeface="Times New Roman" pitchFamily="18" charset="0"/>
              </a:rPr>
              <a:t>Уверенность</a:t>
            </a:r>
          </a:p>
        </p:txBody>
      </p:sp>
      <p:pic>
        <p:nvPicPr>
          <p:cNvPr id="13" name="Picture 16" descr="C:\Users\Радуга\Pictures\ДЛЯ ИНФОГРАФИКИ\i (5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140968"/>
            <a:ext cx="1439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95536" y="3429000"/>
            <a:ext cx="1439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>
                <a:latin typeface="Times New Roman" pitchFamily="18" charset="0"/>
                <a:ea typeface="+mj-ea"/>
                <a:cs typeface="Times New Roman" pitchFamily="18" charset="0"/>
              </a:rPr>
              <a:t>Способность к принятию собственных решений</a:t>
            </a:r>
          </a:p>
        </p:txBody>
      </p:sp>
      <p:pic>
        <p:nvPicPr>
          <p:cNvPr id="15" name="Picture 10" descr="C:\Users\Радуга\Pictures\ДЛЯ ИНФОГРАФИКИ\bigstock-Imagination-4022374-570x570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868219"/>
            <a:ext cx="2232248" cy="198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843808" y="6021288"/>
            <a:ext cx="15843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Креативность</a:t>
            </a:r>
            <a:endParaRPr lang="ru-RU" sz="16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" name="Picture 7" descr="C:\Users\Радуга\Pictures\ДЛЯ ИНФОГРАФИКИ\648933182_o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1603006" cy="127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0" y="2348880"/>
            <a:ext cx="2016125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Инициативность и самостоятельность</a:t>
            </a:r>
          </a:p>
        </p:txBody>
      </p:sp>
      <p:pic>
        <p:nvPicPr>
          <p:cNvPr id="19" name="Picture 14" descr="C:\Users\Радуга\Pictures\Объемные человечки\1-_IetaJffKtBlbMXqAdqViw.jpe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0232" y="260648"/>
            <a:ext cx="1240944" cy="164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899592" y="764704"/>
            <a:ext cx="1693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>
                <a:latin typeface="Times New Roman" pitchFamily="18" charset="0"/>
                <a:ea typeface="+mj-ea"/>
                <a:cs typeface="Times New Roman" pitchFamily="18" charset="0"/>
              </a:rPr>
              <a:t>Способность к волевым усилиям</a:t>
            </a:r>
          </a:p>
        </p:txBody>
      </p:sp>
      <p:pic>
        <p:nvPicPr>
          <p:cNvPr id="21" name="Picture 13" descr="C:\Users\Радуга\Pictures\ДЛЯ ИНФОГРАФИКИ\1549929949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1224136" cy="1528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251520" y="5661248"/>
            <a:ext cx="1944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>
                <a:latin typeface="Times New Roman" pitchFamily="18" charset="0"/>
                <a:ea typeface="+mj-ea"/>
                <a:cs typeface="Times New Roman" pitchFamily="18" charset="0"/>
              </a:rPr>
              <a:t>Любознательность</a:t>
            </a:r>
          </a:p>
        </p:txBody>
      </p:sp>
      <p:pic>
        <p:nvPicPr>
          <p:cNvPr id="23" name="Picture 12" descr="C:\Users\Радуга\Pictures\поручать-matutinal-15662756.jp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69"/>
          <a:stretch>
            <a:fillRect/>
          </a:stretch>
        </p:blipFill>
        <p:spPr bwMode="auto">
          <a:xfrm>
            <a:off x="6228184" y="1412776"/>
            <a:ext cx="1584176" cy="146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7308304" y="1700808"/>
            <a:ext cx="15827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>
                <a:latin typeface="Times New Roman" pitchFamily="18" charset="0"/>
                <a:ea typeface="+mj-ea"/>
                <a:cs typeface="Times New Roman" pitchFamily="18" charset="0"/>
              </a:rPr>
              <a:t>Развитость крупной и мелкой моторики</a:t>
            </a:r>
          </a:p>
        </p:txBody>
      </p:sp>
      <p:pic>
        <p:nvPicPr>
          <p:cNvPr id="20486" name="Picture 6" descr="C:\Users\Радуга\Pictures\group_meeting_puzzle_final_step_1600_clr-1024x704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869160"/>
            <a:ext cx="2592288" cy="1782198"/>
          </a:xfrm>
          <a:prstGeom prst="rect">
            <a:avLst/>
          </a:prstGeom>
          <a:noFill/>
        </p:spPr>
      </p:pic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7020272" y="5733256"/>
            <a:ext cx="1584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>
                <a:latin typeface="Times New Roman" pitchFamily="18" charset="0"/>
                <a:ea typeface="+mj-ea"/>
                <a:cs typeface="Times New Roman" pitchFamily="18" charset="0"/>
              </a:rPr>
              <a:t>Умение подчиняться социальным нормам</a:t>
            </a:r>
          </a:p>
        </p:txBody>
      </p: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467544" y="0"/>
            <a:ext cx="806487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ОРИЕНТИРЫ  ДОШКОЛЬНОГО ОБРАЗОВАНИЯ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528" y="332656"/>
            <a:ext cx="856895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ВОЗРАСТНЫЕ ЭТАПЫ ПРОФЕССИОНАЛЬНОЙ ОРИЕНТАЦИИ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836712"/>
            <a:ext cx="7128792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Вхождение в процесс профориентации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Радуга\Pictures\tasto-4-architetto-franc-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55576" y="1340768"/>
            <a:ext cx="720080" cy="701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512" y="2060848"/>
            <a:ext cx="1872208" cy="31700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этап 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(старший дошкольный возраст)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эмоционально-образный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положительного отношения к профессиональному миру </a:t>
            </a:r>
            <a:endParaRPr lang="ru-RU" dirty="0"/>
          </a:p>
        </p:txBody>
      </p:sp>
      <p:pic>
        <p:nvPicPr>
          <p:cNvPr id="9" name="Picture 2" descr="C:\Users\Радуга\Pictures\tasto-4-architetto-franc-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555776" y="1340768"/>
            <a:ext cx="720080" cy="701913"/>
          </a:xfrm>
          <a:prstGeom prst="rect">
            <a:avLst/>
          </a:prstGeom>
          <a:noFill/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267744" y="2060848"/>
            <a:ext cx="1368152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этап </a:t>
            </a: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(младший школьный возраст)</a:t>
            </a:r>
          </a:p>
          <a:p>
            <a:pPr algn="ctr">
              <a:defRPr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пропедевти-ческий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понимание роли труда в жизни человека и общества</a:t>
            </a:r>
            <a:endParaRPr lang="ru-RU" sz="1400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851920" y="2060848"/>
            <a:ext cx="1440160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этап </a:t>
            </a: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(5-7 классы)</a:t>
            </a: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поисково-зондирующий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формирование у подростков профессиональной направленности</a:t>
            </a:r>
          </a:p>
          <a:p>
            <a:pPr algn="ctr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/>
          </a:p>
        </p:txBody>
      </p:sp>
      <p:pic>
        <p:nvPicPr>
          <p:cNvPr id="12" name="Picture 2" descr="C:\Users\Радуга\Pictures\tasto-4-architetto-franc-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211960" y="1340768"/>
            <a:ext cx="720080" cy="701913"/>
          </a:xfrm>
          <a:prstGeom prst="rect">
            <a:avLst/>
          </a:prstGeom>
          <a:noFill/>
        </p:spPr>
      </p:pic>
      <p:pic>
        <p:nvPicPr>
          <p:cNvPr id="13" name="Picture 2" descr="C:\Users\Радуга\Pictures\tasto-4-architetto-franc-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868144" y="1340768"/>
            <a:ext cx="720080" cy="70191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508104" y="2060848"/>
            <a:ext cx="1440160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 этап </a:t>
            </a: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(8-9 классы)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личностного смысла направления образования</a:t>
            </a:r>
          </a:p>
          <a:p>
            <a:pPr algn="ctr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7164288" y="2060848"/>
            <a:ext cx="1656184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 этап </a:t>
            </a: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(10-11 классы)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профориентацион-ных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значимых компетентностей, коррекция и реализация их образовательно-профессиональных планов </a:t>
            </a:r>
            <a:endParaRPr lang="ru-RU" sz="1400" dirty="0"/>
          </a:p>
        </p:txBody>
      </p:sp>
      <p:pic>
        <p:nvPicPr>
          <p:cNvPr id="16" name="Picture 2" descr="C:\Users\Радуга\Pictures\tasto-4-architetto-franc-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596336" y="1340768"/>
            <a:ext cx="720080" cy="701913"/>
          </a:xfrm>
          <a:prstGeom prst="rect">
            <a:avLst/>
          </a:prstGeom>
          <a:noFill/>
        </p:spPr>
      </p:pic>
      <p:pic>
        <p:nvPicPr>
          <p:cNvPr id="17" name="Picture 2" descr="C:\Users\Радуга\Pictures\tasto-4-architetto-franc-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23142" y="2821474"/>
            <a:ext cx="720080" cy="494973"/>
          </a:xfrm>
          <a:prstGeom prst="rect">
            <a:avLst/>
          </a:prstGeom>
          <a:noFill/>
        </p:spPr>
      </p:pic>
      <p:pic>
        <p:nvPicPr>
          <p:cNvPr id="18" name="Picture 2" descr="C:\Users\Радуга\Pictures\tasto-4-architetto-franc-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379326" y="2821474"/>
            <a:ext cx="720080" cy="494973"/>
          </a:xfrm>
          <a:prstGeom prst="rect">
            <a:avLst/>
          </a:prstGeom>
          <a:noFill/>
        </p:spPr>
      </p:pic>
      <p:pic>
        <p:nvPicPr>
          <p:cNvPr id="19" name="Picture 2" descr="C:\Users\Радуга\Pictures\tasto-4-architetto-franc-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07519" y="2821474"/>
            <a:ext cx="720080" cy="494973"/>
          </a:xfrm>
          <a:prstGeom prst="rect">
            <a:avLst/>
          </a:prstGeom>
          <a:noFill/>
        </p:spPr>
      </p:pic>
      <p:pic>
        <p:nvPicPr>
          <p:cNvPr id="20" name="Picture 2" descr="C:\Users\Радуга\Pictures\tasto-4-architetto-franc-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691695" y="2821474"/>
            <a:ext cx="720080" cy="494973"/>
          </a:xfrm>
          <a:prstGeom prst="rect">
            <a:avLst/>
          </a:prstGeom>
          <a:noFill/>
        </p:spPr>
      </p:pic>
      <p:pic>
        <p:nvPicPr>
          <p:cNvPr id="1031" name="Picture 7" descr="https://openclipart.org/image/2400px/svg_to_png/38977/UndoGreen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94127" flipV="1">
            <a:off x="7274616" y="4646737"/>
            <a:ext cx="1342330" cy="1197195"/>
          </a:xfrm>
          <a:prstGeom prst="rect">
            <a:avLst/>
          </a:prstGeom>
          <a:noFill/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508104" y="4653136"/>
            <a:ext cx="144016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 этап </a:t>
            </a: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(студенты)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вхождение в профессиональную деятельность</a:t>
            </a:r>
            <a:endParaRPr lang="ru-RU" sz="1400" dirty="0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3851920" y="4653136"/>
            <a:ext cx="144016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 этап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социально-трудовая адаптация, развитие профессионала</a:t>
            </a:r>
            <a:endParaRPr lang="ru-RU" sz="1400" dirty="0"/>
          </a:p>
        </p:txBody>
      </p:sp>
      <p:pic>
        <p:nvPicPr>
          <p:cNvPr id="27" name="Picture 2" descr="C:\Users\Радуга\Pictures\tasto-4-architetto-franc-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968044" y="5193196"/>
            <a:ext cx="720080" cy="360040"/>
          </a:xfrm>
          <a:prstGeom prst="rect">
            <a:avLst/>
          </a:prstGeom>
          <a:noFill/>
        </p:spPr>
      </p:pic>
      <p:pic>
        <p:nvPicPr>
          <p:cNvPr id="1036" name="Picture 12" descr="E:\ВСЕ ДЛЯ ПРЕЗЕНТАЦИЙ\MVsFnpSXYctFo4A8oEfbr0-temp-upload.wmpdqwwx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126165">
            <a:off x="-845321" y="1349850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Радуга\Pictures\ДЛЯ ИНФОГРАФИКИ\White-and-arrow-free-vector-22.jpg"/>
          <p:cNvPicPr>
            <a:picLocks noChangeAspect="1" noChangeArrowheads="1"/>
          </p:cNvPicPr>
          <p:nvPr/>
        </p:nvPicPr>
        <p:blipFill>
          <a:blip r:embed="rId3" cstate="print"/>
          <a:srcRect l="4063" t="5914" r="52625" b="52449"/>
          <a:stretch>
            <a:fillRect/>
          </a:stretch>
        </p:blipFill>
        <p:spPr bwMode="auto">
          <a:xfrm>
            <a:off x="395536" y="260648"/>
            <a:ext cx="8208912" cy="600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404664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ЭТАП  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ПРОФЕССИОНАЛЬНОЙ ОРИЕНТАЦИИ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(старший дошкольный возраст)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ЭМОЦИОНАЛЬНО-ОБРАЗНЫЙ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pic>
        <p:nvPicPr>
          <p:cNvPr id="7" name="Picture 2" descr="C:\Users\Радуга\Pictures\tasto-4-architetto-franc-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0" y="1340768"/>
            <a:ext cx="720080" cy="701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2060848"/>
            <a:ext cx="936104" cy="3600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 УСЛОВИЙ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…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1484784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получения детьми разнообразного спектра впечатлений о мире профессий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3140968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формирования положительного отношения к людям труда, их занятиям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4797152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приобретения начальных трудовых умений в различных доступных видах деятельности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Радуга\Pictures\ДЛЯ ИНФОГРАФИКИ\Объемные человечки\1-_IetaJffKtBlbMXqAdqViw.jpe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2551509" cy="3371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1378</Words>
  <Application>Microsoft Office PowerPoint</Application>
  <PresentationFormat>Экран (4:3)</PresentationFormat>
  <Paragraphs>307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Радуга 2</dc:creator>
  <cp:lastModifiedBy>Strelnikova Viktoriya Viktorovna</cp:lastModifiedBy>
  <cp:revision>118</cp:revision>
  <dcterms:created xsi:type="dcterms:W3CDTF">2016-03-17T09:35:29Z</dcterms:created>
  <dcterms:modified xsi:type="dcterms:W3CDTF">2016-05-18T06:56:08Z</dcterms:modified>
</cp:coreProperties>
</file>