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312" r:id="rId3"/>
    <p:sldId id="313" r:id="rId4"/>
    <p:sldId id="314" r:id="rId5"/>
    <p:sldId id="317" r:id="rId6"/>
    <p:sldId id="319" r:id="rId7"/>
    <p:sldId id="321" r:id="rId8"/>
    <p:sldId id="316" r:id="rId9"/>
    <p:sldId id="310" r:id="rId10"/>
    <p:sldId id="324" r:id="rId11"/>
    <p:sldId id="323" r:id="rId12"/>
    <p:sldId id="315" r:id="rId13"/>
    <p:sldId id="322" r:id="rId14"/>
    <p:sldId id="291" r:id="rId15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B2"/>
    <a:srgbClr val="99CCFF"/>
    <a:srgbClr val="CCECFF"/>
    <a:srgbClr val="EFF7A7"/>
    <a:srgbClr val="EBB3E0"/>
    <a:srgbClr val="F4EFAA"/>
    <a:srgbClr val="FF9999"/>
    <a:srgbClr val="FFCC66"/>
    <a:srgbClr val="AFEFB2"/>
    <a:srgbClr val="AE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37" autoAdjust="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8359A8A-F7BD-45C4-87E3-66A2942D29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A8A-F7BD-45C4-87E3-66A2942D29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A8A-F7BD-45C4-87E3-66A2942D29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A8A-F7BD-45C4-87E3-66A2942D29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A8A-F7BD-45C4-87E3-66A2942D29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A8A-F7BD-45C4-87E3-66A2942D29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A8A-F7BD-45C4-87E3-66A2942D29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A8A-F7BD-45C4-87E3-66A2942D29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9A8A-F7BD-45C4-87E3-66A2942D29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8359A8A-F7BD-45C4-87E3-66A2942D29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359A8A-F7BD-45C4-87E3-66A2942D29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359A8A-F7BD-45C4-87E3-66A2942D29D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A7A5A0-919D-4E68-8467-8E19149BC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iosmaougimn5.mya5.r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imn5.ru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://iiosmaougimn5.mya5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7.jpeg"/><Relationship Id="rId3" Type="http://schemas.openxmlformats.org/officeDocument/2006/relationships/image" Target="../media/image8.png"/><Relationship Id="rId7" Type="http://schemas.openxmlformats.org/officeDocument/2006/relationships/image" Target="../media/image33.jpeg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357299"/>
            <a:ext cx="7099722" cy="1783669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n-lt"/>
              </a:rPr>
              <a:t>«Интеграционная информационно-образовательная среда образовательной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организации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как фактор развития творческой и интеллектуальной деятельности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одарённых учащихся 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условиях перехода к  ФГОС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среднего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общего образования»</a:t>
            </a:r>
            <a:endParaRPr lang="ru-RU" sz="20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933056"/>
            <a:ext cx="4147964" cy="2424902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 smtClean="0"/>
              <a:t>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Отчет о реализации проекта краевой инновационной площадки</a:t>
            </a:r>
            <a:br>
              <a:rPr lang="ru-RU" sz="1800" b="1" i="1" dirty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МАОУ гимназии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№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5</a:t>
            </a: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г. Новороссийска</a:t>
            </a:r>
            <a:br>
              <a:rPr lang="ru-RU" sz="1800" b="1" i="1" dirty="0"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2020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42852"/>
            <a:ext cx="5929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Муниципальное 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автономное общеобразовательное учреждение гимназия № </a:t>
            </a:r>
            <a:r>
              <a:rPr lang="ru-RU" b="1" dirty="0">
                <a:latin typeface="Calibri" pitchFamily="34" charset="0"/>
              </a:rPr>
              <a:t>5</a:t>
            </a:r>
            <a:endParaRPr lang="ru-RU" b="1" dirty="0" smtClean="0">
              <a:latin typeface="Calibri" pitchFamily="34" charset="0"/>
            </a:endParaRPr>
          </a:p>
          <a:p>
            <a:pPr algn="ctr"/>
            <a:r>
              <a:rPr lang="ru-RU" b="1" dirty="0" smtClean="0">
                <a:latin typeface="Calibri" pitchFamily="34" charset="0"/>
              </a:rPr>
              <a:t>муниципального образования город Новороссийск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7" name="Рисунок 6" descr="\\Srv3\teachers\Зам директора по УМР Евсеева О.Н\Эмблем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8082" y="0"/>
            <a:ext cx="1571636" cy="15716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7" name="Picture 1" descr="F:\Фото сайт\logo-162497257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300039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77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04723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E2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  <a:endParaRPr lang="ru-RU" b="1" dirty="0">
              <a:solidFill>
                <a:srgbClr val="0E2D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C:\Users\home\Desktop\Организация управления ДО гимн 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412776"/>
            <a:ext cx="7200800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477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829339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15212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Общественно-педагогический форум «Личность – Семья – Школа. </a:t>
            </a:r>
            <a:r>
              <a:rPr lang="ru-RU" sz="2400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Создание модели информационно-образовательной среды!»</a:t>
            </a:r>
            <a:endParaRPr lang="ru-RU" sz="2400" b="1" dirty="0">
              <a:solidFill>
                <a:srgbClr val="0E2D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642"/>
            <a:ext cx="847725" cy="111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45" y="2204864"/>
            <a:ext cx="339973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Снимок 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0963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6079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Инновационные продукты</a:t>
            </a:r>
            <a:endParaRPr lang="ru-RU" sz="3200" b="1" dirty="0">
              <a:solidFill>
                <a:srgbClr val="0E2D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99593" y="2121407"/>
            <a:ext cx="3024336" cy="3602736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u="sng" dirty="0"/>
              <a:t>Сайт </a:t>
            </a:r>
            <a:r>
              <a:rPr lang="ru-RU" sz="1600" b="1" u="sng" dirty="0" smtClean="0"/>
              <a:t>КИП</a:t>
            </a:r>
            <a:r>
              <a:rPr lang="ru-RU" sz="1600" b="1" dirty="0" smtClean="0"/>
              <a:t>    </a:t>
            </a:r>
            <a:r>
              <a:rPr lang="en-US" sz="1600" b="1" dirty="0" smtClean="0">
                <a:hlinkClick r:id="rId2"/>
              </a:rPr>
              <a:t>http</a:t>
            </a:r>
            <a:r>
              <a:rPr lang="en-US" sz="1600" b="1" dirty="0">
                <a:hlinkClick r:id="rId2"/>
              </a:rPr>
              <a:t>://</a:t>
            </a:r>
            <a:r>
              <a:rPr lang="en-US" sz="1600" b="1" dirty="0" smtClean="0">
                <a:hlinkClick r:id="rId2"/>
              </a:rPr>
              <a:t>iiosmaougimn5.mya5.ru</a:t>
            </a:r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К 903  </a:t>
            </a:r>
            <a:r>
              <a:rPr lang="ru-RU" sz="1600" dirty="0"/>
              <a:t>	Интеграционная информационно-образовательная среда школы как условие развития творческой и интеллектуальной одаренности обучающихся: учеб.-метод. пособие / В.В. </a:t>
            </a:r>
            <a:r>
              <a:rPr lang="ru-RU" sz="1600" dirty="0" err="1"/>
              <a:t>Кулишов</a:t>
            </a:r>
            <a:r>
              <a:rPr lang="ru-RU" sz="1600" dirty="0"/>
              <a:t>, Т.С. </a:t>
            </a:r>
            <a:r>
              <a:rPr lang="ru-RU" sz="1600" dirty="0" err="1"/>
              <a:t>Цепордей</a:t>
            </a:r>
            <a:r>
              <a:rPr lang="ru-RU" sz="1600" dirty="0"/>
              <a:t>, О.Н. Евсеева. – Краснодар: Кубанский гос. ун-т, 2020. – 70 с. – 100 экз.</a:t>
            </a:r>
          </a:p>
          <a:p>
            <a:pPr marL="0" indent="0">
              <a:buNone/>
            </a:pPr>
            <a:endParaRPr lang="ru-RU" sz="1600" b="1" dirty="0">
              <a:solidFill>
                <a:srgbClr val="0E2DB2"/>
              </a:solidFill>
            </a:endParaRPr>
          </a:p>
        </p:txBody>
      </p:sp>
      <p:pic>
        <p:nvPicPr>
          <p:cNvPr id="3" name="Picture 3" descr="C:\Users\user\Desktop\Снимок 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564904"/>
            <a:ext cx="2526487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590"/>
            <a:ext cx="738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Снимок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18002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618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725470"/>
          </a:xfrm>
          <a:noFill/>
        </p:spPr>
        <p:txBody>
          <a:bodyPr>
            <a:normAutofit fontScale="90000"/>
          </a:bodyPr>
          <a:lstStyle/>
          <a:p>
            <a:pPr defTabSz="1422400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Интеграционная ИОС гимназии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7" name="Рисунок 26" descr="\\Srv3\teachers\Зам директора по УМР Евсеева О.Н\Эмблем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8224" y="812189"/>
            <a:ext cx="1787996" cy="1654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64088" y="3068961"/>
            <a:ext cx="3779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Мы на пути к партнёрству! МЫ ВМЕСТЕ!</a:t>
            </a:r>
            <a:endParaRPr lang="ru-RU" dirty="0" smtClean="0"/>
          </a:p>
          <a:p>
            <a:r>
              <a:rPr lang="ru-RU" b="1" dirty="0" smtClean="0"/>
              <a:t>МАОУ гимназия № 5</a:t>
            </a:r>
            <a:endParaRPr lang="ru-RU" dirty="0" smtClean="0"/>
          </a:p>
          <a:p>
            <a:r>
              <a:rPr lang="ru-RU" b="1" dirty="0" smtClean="0"/>
              <a:t>353905, г. Новороссийск, </a:t>
            </a:r>
          </a:p>
          <a:p>
            <a:r>
              <a:rPr lang="ru-RU" b="1" dirty="0" smtClean="0"/>
              <a:t>ул. </a:t>
            </a:r>
            <a:r>
              <a:rPr lang="ru-RU" b="1" dirty="0" err="1" smtClean="0"/>
              <a:t>Цедрика</a:t>
            </a:r>
            <a:r>
              <a:rPr lang="ru-RU" b="1" dirty="0" smtClean="0"/>
              <a:t>, 7.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Тел./факс (8617) 64-55-92, </a:t>
            </a:r>
          </a:p>
          <a:p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mail</a:t>
            </a:r>
            <a:r>
              <a:rPr lang="ru-RU" b="1" dirty="0" smtClean="0"/>
              <a:t>: </a:t>
            </a:r>
            <a:r>
              <a:rPr lang="en-US" b="1" dirty="0" err="1" smtClean="0"/>
              <a:t>gimnazia</a:t>
            </a:r>
            <a:r>
              <a:rPr lang="ru-RU" b="1" dirty="0" smtClean="0"/>
              <a:t>5@</a:t>
            </a:r>
            <a:r>
              <a:rPr lang="en-US" b="1" dirty="0" smtClean="0"/>
              <a:t>mail</a:t>
            </a:r>
            <a:r>
              <a:rPr lang="ru-RU" b="1" dirty="0" smtClean="0"/>
              <a:t>.</a:t>
            </a:r>
            <a:r>
              <a:rPr lang="en-US" b="1" dirty="0" err="1" smtClean="0"/>
              <a:t>ru</a:t>
            </a:r>
            <a:r>
              <a:rPr lang="ru-RU" b="1" dirty="0" smtClean="0"/>
              <a:t>,  </a:t>
            </a:r>
            <a:r>
              <a:rPr lang="en-US" b="1" u="sng" dirty="0" smtClean="0">
                <a:hlinkClick r:id="rId3"/>
              </a:rPr>
              <a:t>http</a:t>
            </a:r>
            <a:r>
              <a:rPr lang="ru-RU" b="1" u="sng" dirty="0" smtClean="0">
                <a:hlinkClick r:id="rId3"/>
              </a:rPr>
              <a:t>://</a:t>
            </a:r>
            <a:r>
              <a:rPr lang="en-US" b="1" u="sng" dirty="0" err="1" smtClean="0">
                <a:hlinkClick r:id="rId3"/>
              </a:rPr>
              <a:t>gimn</a:t>
            </a:r>
            <a:r>
              <a:rPr lang="ru-RU" b="1" u="sng" dirty="0" smtClean="0">
                <a:hlinkClick r:id="rId3"/>
              </a:rPr>
              <a:t>5.</a:t>
            </a:r>
            <a:r>
              <a:rPr lang="en-US" b="1" u="sng" dirty="0" err="1" smtClean="0">
                <a:hlinkClick r:id="rId3"/>
              </a:rPr>
              <a:t>ru</a:t>
            </a:r>
            <a:endParaRPr lang="ru-RU" b="1" u="sng" dirty="0" smtClean="0"/>
          </a:p>
          <a:p>
            <a:r>
              <a:rPr lang="ru-RU" b="1" u="sng" dirty="0" smtClean="0"/>
              <a:t>Сайт КИП</a:t>
            </a:r>
          </a:p>
          <a:p>
            <a:r>
              <a:rPr lang="en-US" b="1" dirty="0" smtClean="0">
                <a:hlinkClick r:id="rId4"/>
              </a:rPr>
              <a:t>http</a:t>
            </a:r>
            <a:r>
              <a:rPr lang="en-US" b="1" dirty="0">
                <a:hlinkClick r:id="rId4"/>
              </a:rPr>
              <a:t>://iiosmaougimn5.mya5.ru</a:t>
            </a:r>
            <a:r>
              <a:rPr lang="en-US" b="1" dirty="0" smtClean="0">
                <a:hlinkClick r:id="rId4"/>
              </a:rPr>
              <a:t>/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968552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73" y="812189"/>
            <a:ext cx="286206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E2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72816"/>
            <a:ext cx="6196405" cy="3747828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разработка, описание  и апробация концептуальной модели построения интеграционной информационно-образовательной среды  для работы с учащимися с использованием различных электронных платформ для развития творческих и интеллектуальных способностей одарённых учащихся в условиях перехода к  ФГОС среднего общего образования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модели интеграционной информационно-образовательной среды – повышение качества образования учащихся, развития творческой и интеллектуальной деятельности учащихся.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184"/>
            <a:ext cx="849883" cy="102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969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62729"/>
            <a:ext cx="6965245" cy="6060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E2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отчетного </a:t>
            </a:r>
            <a:r>
              <a:rPr lang="ru-RU" sz="3200" b="1" dirty="0" smtClean="0">
                <a:solidFill>
                  <a:srgbClr val="0E2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периода:</a:t>
            </a:r>
            <a:endParaRPr lang="ru-RU" sz="3200" b="1" dirty="0">
              <a:solidFill>
                <a:srgbClr val="0E2D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103" y="1268760"/>
            <a:ext cx="7220290" cy="5184576"/>
          </a:xfrm>
        </p:spPr>
        <p:txBody>
          <a:bodyPr/>
          <a:lstStyle/>
          <a:p>
            <a:pPr lvl="0"/>
            <a:r>
              <a:rPr lang="ru-RU" sz="1600" dirty="0"/>
              <a:t>Изучение теоретических и технологических основ формирования интеграционной ИОС (гимназии, предметной, личной).</a:t>
            </a:r>
          </a:p>
          <a:p>
            <a:pPr lvl="0"/>
            <a:r>
              <a:rPr lang="ru-RU" sz="1600" dirty="0"/>
              <a:t>Организационная и нормативно-методическая проработка школьной системы психолого-педагогического мониторинга  детской одаренности с использованием ресурсов и возможностей информационно-образовательной среды школы.</a:t>
            </a:r>
          </a:p>
          <a:p>
            <a:pPr lvl="0"/>
            <a:r>
              <a:rPr lang="ru-RU" sz="1600" dirty="0"/>
              <a:t>Обеспечение повышения квалификации педагогов в области ИКТ и совершенствование психолого-педагогических компетенций педагогов (семинары, мастер-классы, круглые столы и т.д.).</a:t>
            </a:r>
          </a:p>
          <a:p>
            <a:pPr lvl="0"/>
            <a:r>
              <a:rPr lang="ru-RU" sz="1600" dirty="0"/>
              <a:t>Мониторинг и корректировка процесса и материалов по реализации проекта. Развитие реализуемой в гимназии программы работы с  детьми «Одарённые дети».</a:t>
            </a:r>
          </a:p>
          <a:p>
            <a:pPr lvl="0"/>
            <a:r>
              <a:rPr lang="ru-RU" sz="1600" dirty="0"/>
              <a:t>Организация сетевого взаимодействия  и сотрудничества с социальными партнерами в рамках инновационной деятельности.</a:t>
            </a:r>
          </a:p>
          <a:p>
            <a:pPr lvl="0"/>
            <a:r>
              <a:rPr lang="ru-RU" sz="1600" dirty="0"/>
              <a:t>Диссеминация опыта создания интеграционной ИОС, выпуск методического пособия.</a:t>
            </a:r>
          </a:p>
          <a:p>
            <a:endParaRPr lang="ru-RU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" y="147586"/>
            <a:ext cx="8477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0444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Новизна инновационной деятельности 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272808" cy="3603812"/>
          </a:xfrm>
        </p:spPr>
        <p:txBody>
          <a:bodyPr>
            <a:normAutofit fontScale="92500" lnSpcReduction="10000"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разработана модель интеграционной информационно-образовательной среды, образовательного пространства учащегося для его развития по индивидуальной траектории;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определены условия взаимодействия образовательного пространства (как направления, заданного учащимся) и образовательной среды (как внеш­него педагогического и окружающего воздействия);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выявлено, теоретически обосновано и апробировано воздействие электронных образовательных платформ, включающих синхронно-параллельное изучение предметов, взаимодействие урочной и внеурочной деятельности, организацию межлич­ностных контактов, на построение интеграционного образовательного про­странства.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298"/>
            <a:ext cx="8477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947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r>
              <a:rPr lang="ru-RU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E2D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616624"/>
          </a:xfrm>
        </p:spPr>
        <p:txBody>
          <a:bodyPr/>
          <a:lstStyle/>
          <a:p>
            <a:pPr algn="ctr"/>
            <a:r>
              <a:rPr lang="ru-RU" sz="1800" dirty="0"/>
              <a:t>- </a:t>
            </a:r>
            <a:r>
              <a:rPr lang="ru-RU" sz="1800" b="1" dirty="0">
                <a:solidFill>
                  <a:srgbClr val="FF0000"/>
                </a:solidFill>
              </a:rPr>
              <a:t>МАОУ гимназия № 5 – Лауреат-победитель  </a:t>
            </a:r>
            <a:r>
              <a:rPr lang="ru-RU" sz="1800" dirty="0"/>
              <a:t> </a:t>
            </a:r>
          </a:p>
          <a:p>
            <a:pPr marL="0" indent="0" algn="ctr">
              <a:buNone/>
            </a:pPr>
            <a:r>
              <a:rPr lang="ru-RU" sz="1800" dirty="0" smtClean="0"/>
              <a:t>  Всероссийского </a:t>
            </a:r>
            <a:r>
              <a:rPr lang="ru-RU" sz="1800" dirty="0"/>
              <a:t>смотра-конкурса образовательных организаций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«</a:t>
            </a:r>
            <a:r>
              <a:rPr lang="ru-RU" sz="1800" dirty="0"/>
              <a:t>ШКОЛА ГОДА - 2020»;</a:t>
            </a:r>
          </a:p>
          <a:p>
            <a:endParaRPr lang="ru-RU" dirty="0"/>
          </a:p>
        </p:txBody>
      </p:sp>
      <p:pic>
        <p:nvPicPr>
          <p:cNvPr id="1030" name="Picture 6" descr="\\192.168.30.1\teachers\Евсеева О.Н. зам. директора по УВР\Журнал ВиД\prize-wi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39" y="2079568"/>
            <a:ext cx="1728192" cy="1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822"/>
            <a:ext cx="84772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home\Desktop\Школа года 20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6" y="1862748"/>
            <a:ext cx="3000375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56176" y="2204864"/>
            <a:ext cx="2016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Всероссийский </a:t>
            </a:r>
            <a:r>
              <a:rPr lang="ru-RU" dirty="0" smtClean="0"/>
              <a:t>конкурс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«Лучшие руководители РФ. Всероссийское признание</a:t>
            </a:r>
            <a:r>
              <a:rPr lang="ru-RU" dirty="0" smtClean="0"/>
              <a:t>» Директор </a:t>
            </a:r>
            <a:r>
              <a:rPr lang="ru-RU" dirty="0" err="1" smtClean="0"/>
              <a:t>Цепордей</a:t>
            </a:r>
            <a:r>
              <a:rPr lang="ru-RU" dirty="0" smtClean="0"/>
              <a:t> Татьяна Сергеевна – победитель.</a:t>
            </a:r>
            <a:endParaRPr lang="ru-RU" dirty="0"/>
          </a:p>
        </p:txBody>
      </p:sp>
      <p:pic>
        <p:nvPicPr>
          <p:cNvPr id="1026" name="Picture 2" descr="C:\Users\user\Desktop\Школа года 2020 диплом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4"/>
            <a:ext cx="1795372" cy="237626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Цепордей Всерос признани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10" y="3396472"/>
            <a:ext cx="1845666" cy="25829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846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Результаты учащихся </a:t>
            </a:r>
            <a:br>
              <a:rPr lang="ru-RU" sz="3200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10-11 классов в олимпиадах</a:t>
            </a:r>
            <a:endParaRPr lang="ru-RU" sz="3200" b="1" dirty="0">
              <a:solidFill>
                <a:srgbClr val="0E2D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755576" y="1340768"/>
            <a:ext cx="3600400" cy="5256584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</a:rPr>
              <a:t>7</a:t>
            </a:r>
            <a:r>
              <a:rPr lang="ru-RU" sz="1400" b="1" dirty="0" smtClean="0">
                <a:solidFill>
                  <a:srgbClr val="FF0000"/>
                </a:solidFill>
              </a:rPr>
              <a:t> победителей, 24 призёра </a:t>
            </a:r>
          </a:p>
          <a:p>
            <a:pPr marL="0" indent="0">
              <a:buNone/>
            </a:pPr>
            <a:r>
              <a:rPr lang="ru-RU" sz="1400" b="1" dirty="0" smtClean="0"/>
              <a:t>в </a:t>
            </a:r>
            <a:r>
              <a:rPr lang="ru-RU" sz="1400" b="1" dirty="0"/>
              <a:t>муниципальном этапе всероссийской олимпиады школьников в </a:t>
            </a:r>
            <a:r>
              <a:rPr lang="ru-RU" sz="1400" b="1" dirty="0" smtClean="0"/>
              <a:t>2020году среди учащихся </a:t>
            </a:r>
            <a:r>
              <a:rPr lang="ru-RU" sz="1400" b="1" dirty="0"/>
              <a:t>10-11 </a:t>
            </a:r>
            <a:r>
              <a:rPr lang="ru-RU" sz="1400" b="1" dirty="0" smtClean="0"/>
              <a:t>классов: </a:t>
            </a:r>
            <a:r>
              <a:rPr lang="ru-RU" sz="1400" dirty="0"/>
              <a:t>литература   –  2 призёра, русский язык – 1 победитель, 1 призёр, английский язык – 3 призёра, обществознание  –  2 призёра, история  – 2 призёра, право  – 1 призёр, мировая художественная культура  –1 победитель,  2 призёра, биология –  5 призёров, экология – 1 победитель,  химия – 3 призёра, география  – 1 победитель, 2 призёра, ОБЖ – 1 призёр, физическая культура – 2 победителя, политехническая олимпиада – 1 </a:t>
            </a:r>
            <a:r>
              <a:rPr lang="ru-RU" sz="1400" dirty="0" smtClean="0"/>
              <a:t>победитель. </a:t>
            </a:r>
            <a:r>
              <a:rPr lang="ru-RU" sz="1400" b="1" dirty="0" smtClean="0"/>
              <a:t>Сомова Е. </a:t>
            </a:r>
            <a:r>
              <a:rPr lang="ru-RU" sz="1400" b="1" dirty="0"/>
              <a:t>– призёр регионального этапа всероссийской олимпиады школьников по русскому языку, Воробьёва </a:t>
            </a:r>
            <a:r>
              <a:rPr lang="ru-RU" sz="1400" b="1" dirty="0" smtClean="0"/>
              <a:t>А. </a:t>
            </a:r>
            <a:r>
              <a:rPr lang="ru-RU" sz="1400" b="1" dirty="0"/>
              <a:t>– </a:t>
            </a:r>
            <a:r>
              <a:rPr lang="ru-RU" sz="1400" b="1" dirty="0" smtClean="0"/>
              <a:t>призёр по ОБЖ, Атласов В. - призёр по физике, </a:t>
            </a:r>
            <a:r>
              <a:rPr lang="ru-RU" sz="1400" b="1" dirty="0" err="1" smtClean="0"/>
              <a:t>Шлёнов</a:t>
            </a:r>
            <a:r>
              <a:rPr lang="ru-RU" sz="1400" b="1" dirty="0" smtClean="0"/>
              <a:t> В. – по географии.</a:t>
            </a:r>
            <a:endParaRPr lang="ru-RU" sz="1400" b="1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77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user\Desktop\Степанова рус яз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49" y="1390498"/>
            <a:ext cx="1368152" cy="20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Шлёнов географ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31" y="4005064"/>
            <a:ext cx="1512168" cy="214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Сомова регион рус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31" y="1556792"/>
            <a:ext cx="1512168" cy="21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Атласов физика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51093"/>
            <a:ext cx="1425912" cy="22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Кольцова биолог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136815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Шлёнов истор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38" y="3429000"/>
            <a:ext cx="138867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83118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12675"/>
            <a:ext cx="7232684" cy="104411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Результаты учащихся </a:t>
            </a:r>
            <a:br>
              <a:rPr lang="ru-RU" sz="2800" b="1" dirty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10-11 классов в </a:t>
            </a:r>
            <a:r>
              <a:rPr lang="ru-RU" sz="2800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конкурсах и конференциях</a:t>
            </a:r>
            <a:endParaRPr lang="ru-RU" sz="2800" b="1" dirty="0">
              <a:solidFill>
                <a:srgbClr val="0E2D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3"/>
            <a:ext cx="847725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\Desktop\Горбатенко Алиса Кубань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6" y="1574288"/>
            <a:ext cx="1825303" cy="27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Богачук А. Эври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1869752" cy="25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линк финалист Менделеева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628800"/>
            <a:ext cx="1764196" cy="25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Пискун Дмитрий Моя Росс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75218"/>
            <a:ext cx="17281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Украинская финалист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29100"/>
            <a:ext cx="1584176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Радченко Парад наук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29100"/>
            <a:ext cx="158417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Яблокова Елена Я выбираю профес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29100"/>
            <a:ext cx="1656184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Desktop\Пилипенко Софья Гагарин чтения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15841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Desktop\Яблокова Молодые менеджеры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93096"/>
            <a:ext cx="15121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74663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245" y="692696"/>
            <a:ext cx="7361188" cy="79208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Организация сетевого взаимодействия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9245" y="1124744"/>
            <a:ext cx="7073156" cy="4464496"/>
          </a:xfrm>
        </p:spPr>
        <p:txBody>
          <a:bodyPr/>
          <a:lstStyle/>
          <a:p>
            <a:pPr marL="0" indent="0">
              <a:buNone/>
            </a:pPr>
            <a:endParaRPr lang="ru-RU" sz="1600" dirty="0"/>
          </a:p>
          <a:p>
            <a:r>
              <a:rPr lang="ru-RU" sz="1600" dirty="0" smtClean="0"/>
              <a:t> </a:t>
            </a:r>
            <a:r>
              <a:rPr lang="ru-RU" sz="1600" dirty="0"/>
              <a:t> Продолжается сотрудничество и взаимодействие с социальными партнерами по ранее заключенным договорам. </a:t>
            </a:r>
          </a:p>
          <a:p>
            <a:pPr lvl="0"/>
            <a:r>
              <a:rPr lang="ru-RU" sz="1600" dirty="0"/>
              <a:t>ГБПОУ КК «Новороссийский медицинский колледж», </a:t>
            </a:r>
          </a:p>
          <a:p>
            <a:pPr lvl="0"/>
            <a:r>
              <a:rPr lang="ru-RU" sz="1600" i="1" dirty="0"/>
              <a:t>ГБПОУ КК «Новороссийский социально-педагогический колледж»,</a:t>
            </a:r>
            <a:endParaRPr lang="ru-RU" sz="1600" dirty="0"/>
          </a:p>
          <a:p>
            <a:pPr lvl="0"/>
            <a:r>
              <a:rPr lang="ru-RU" sz="1600" dirty="0"/>
              <a:t>ГАПОУ КК </a:t>
            </a:r>
            <a:r>
              <a:rPr lang="ru-RU" sz="1600" i="1" dirty="0"/>
              <a:t>«Новороссийский колледж строительства и экономики»,</a:t>
            </a:r>
            <a:endParaRPr lang="ru-RU" sz="1600" dirty="0"/>
          </a:p>
          <a:p>
            <a:pPr lvl="0"/>
            <a:r>
              <a:rPr lang="ru-RU" sz="1600" dirty="0"/>
              <a:t>ГБПОУ КК «Новороссийский колледж радиоэлектронного приборостроения»,</a:t>
            </a:r>
          </a:p>
          <a:p>
            <a:pPr lvl="0"/>
            <a:r>
              <a:rPr lang="ru-RU" sz="1600" dirty="0"/>
              <a:t>МБУ ДО «Центр детского творчества», </a:t>
            </a:r>
          </a:p>
          <a:p>
            <a:pPr lvl="0"/>
            <a:r>
              <a:rPr lang="ru-RU" sz="1600" dirty="0"/>
              <a:t>МБОУ лицей «Технико-экономический», </a:t>
            </a:r>
          </a:p>
          <a:p>
            <a:pPr lvl="0"/>
            <a:r>
              <a:rPr lang="ru-RU" sz="1600" dirty="0"/>
              <a:t>МАОУ СОШ № 34,</a:t>
            </a:r>
          </a:p>
          <a:p>
            <a:pPr lvl="0"/>
            <a:r>
              <a:rPr lang="ru-RU" sz="1600" dirty="0"/>
              <a:t>МАОУ СОШ № 22,</a:t>
            </a:r>
          </a:p>
          <a:p>
            <a:pPr lvl="0"/>
            <a:r>
              <a:rPr lang="ru-RU" sz="1600" dirty="0" smtClean="0"/>
              <a:t>МБОУ гимназия № 20, </a:t>
            </a:r>
          </a:p>
          <a:p>
            <a:pPr lvl="0"/>
            <a:r>
              <a:rPr lang="ru-RU" sz="1600" dirty="0" smtClean="0"/>
              <a:t>МБОУ </a:t>
            </a:r>
            <a:r>
              <a:rPr lang="ru-RU" sz="1600" dirty="0"/>
              <a:t>гимназия № 8</a:t>
            </a:r>
          </a:p>
          <a:p>
            <a:pPr marL="0" indent="0">
              <a:buNone/>
            </a:pPr>
            <a:r>
              <a:rPr lang="ru-RU" sz="1600" dirty="0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481"/>
            <a:ext cx="847725" cy="87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esktop\Снимок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1701924" cy="152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319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04664"/>
            <a:ext cx="6965245" cy="792089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      </a:t>
            </a:r>
            <a:r>
              <a:rPr lang="ru-RU" sz="3600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Апробация </a:t>
            </a:r>
            <a:r>
              <a:rPr lang="ru-RU" sz="3600" b="1" dirty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и диссеминация результатов деятельности КИП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904"/>
            <a:ext cx="73802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Файлы с рабочего стола\сканер\2019-2020\Учителя\Артюхова диплом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63" y="1607835"/>
            <a:ext cx="2376264" cy="16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Мандрыка тьют конфер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36" y="1340767"/>
            <a:ext cx="2376264" cy="17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Копаницкая Технол профиль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4" y="1340768"/>
            <a:ext cx="2263899" cy="17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Копаницкая Тьютор конф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20" y="3238412"/>
            <a:ext cx="2335907" cy="187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Файлы с рабочего стола\сканер\2019-2020\Учителя\Якласс Благод письмо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6" y="3287836"/>
            <a:ext cx="194198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Якласс серт 2020.jpeg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3238412"/>
            <a:ext cx="1999891" cy="283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Копаницкая диплом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63" y="4945385"/>
            <a:ext cx="2637656" cy="19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324333"/>
              </p:ext>
            </p:extLst>
          </p:nvPr>
        </p:nvGraphicFramePr>
        <p:xfrm>
          <a:off x="5049340" y="1549287"/>
          <a:ext cx="1564796" cy="2536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Acrobat Document" r:id="rId11" imgW="5667122" imgH="8019837" progId="AcroExch.Document.11">
                  <p:embed/>
                </p:oleObj>
              </mc:Choice>
              <mc:Fallback>
                <p:oleObj name="Acrobat Document" r:id="rId11" imgW="5667122" imgH="801983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49340" y="1549287"/>
                        <a:ext cx="1564796" cy="2536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6" name="Picture 10" descr="C:\Users\user\Desktop\Копаницкая Е.А.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40" y="4257693"/>
            <a:ext cx="1797745" cy="26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Форум  презентация КИП 16.03.2019 г.</Template>
  <TotalTime>1624</TotalTime>
  <Words>509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Кнопка</vt:lpstr>
      <vt:lpstr>Acrobat Document</vt:lpstr>
      <vt:lpstr>«Интеграционная информационно-образовательная среда образовательной организации  как фактор развития творческой и интеллектуальной деятельности одарённых учащихся  в условиях перехода к  ФГОС  среднего общего образования»</vt:lpstr>
      <vt:lpstr>Цель проекта</vt:lpstr>
      <vt:lpstr>Задачи отчетного периода:</vt:lpstr>
      <vt:lpstr>Новизна инновационной деятельности исследования </vt:lpstr>
      <vt:lpstr>Результативность </vt:lpstr>
      <vt:lpstr>Результаты учащихся  10-11 классов в олимпиадах</vt:lpstr>
      <vt:lpstr>Результаты учащихся  10-11 классов в конкурсах и конференциях</vt:lpstr>
      <vt:lpstr>Организация сетевого взаимодействия </vt:lpstr>
      <vt:lpstr>                   Апробация и диссеминация результатов деятельности КИП</vt:lpstr>
      <vt:lpstr>Презентация PowerPoint</vt:lpstr>
      <vt:lpstr>Дистанционное обучение</vt:lpstr>
      <vt:lpstr>               Общественно-педагогический форум «Личность – Семья – Школа.  Создание модели информационно-образовательной среды!»</vt:lpstr>
      <vt:lpstr>Инновационные продукты</vt:lpstr>
      <vt:lpstr> Интеграционная ИОС гимназии </vt:lpstr>
    </vt:vector>
  </TitlesOfParts>
  <Company>МОУ СОШ №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Евсеева О.Н.</cp:lastModifiedBy>
  <cp:revision>191</cp:revision>
  <cp:lastPrinted>2018-09-07T06:25:32Z</cp:lastPrinted>
  <dcterms:created xsi:type="dcterms:W3CDTF">2011-11-11T10:27:14Z</dcterms:created>
  <dcterms:modified xsi:type="dcterms:W3CDTF">2021-01-13T09:12:42Z</dcterms:modified>
</cp:coreProperties>
</file>