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2" r:id="rId3"/>
    <p:sldId id="283" r:id="rId4"/>
    <p:sldId id="293" r:id="rId5"/>
    <p:sldId id="276" r:id="rId6"/>
    <p:sldId id="288" r:id="rId7"/>
    <p:sldId id="301" r:id="rId8"/>
    <p:sldId id="302" r:id="rId9"/>
    <p:sldId id="303" r:id="rId10"/>
    <p:sldId id="304" r:id="rId11"/>
    <p:sldId id="294" r:id="rId12"/>
    <p:sldId id="295" r:id="rId13"/>
    <p:sldId id="297" r:id="rId14"/>
    <p:sldId id="289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FF3"/>
    <a:srgbClr val="993366"/>
    <a:srgbClr val="A50021"/>
    <a:srgbClr val="CC3300"/>
    <a:srgbClr val="800000"/>
    <a:srgbClr val="0000FF"/>
    <a:srgbClr val="CC0000"/>
    <a:srgbClr val="E6F8FA"/>
    <a:srgbClr val="BC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диагностика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инициативность</c:v>
                </c:pt>
                <c:pt idx="1">
                  <c:v>чувствительность</c:v>
                </c:pt>
                <c:pt idx="2">
                  <c:v>эмоциональный фон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65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7-4E64-BCFE-D2142359E6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инициативность</c:v>
                </c:pt>
                <c:pt idx="1">
                  <c:v>чувствительность</c:v>
                </c:pt>
                <c:pt idx="2">
                  <c:v>эмоциональный фон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91</c:v>
                </c:pt>
                <c:pt idx="1">
                  <c:v>93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7-4E64-BCFE-D2142359E6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инициативность</c:v>
                </c:pt>
                <c:pt idx="1">
                  <c:v>чувствительность</c:v>
                </c:pt>
                <c:pt idx="2">
                  <c:v>эмоциональный фон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CF7-4E64-BCFE-D2142359E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87168"/>
        <c:axId val="99820288"/>
      </c:barChart>
      <c:catAx>
        <c:axId val="10088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820288"/>
        <c:crosses val="autoZero"/>
        <c:auto val="1"/>
        <c:lblAlgn val="ctr"/>
        <c:lblOffset val="100"/>
        <c:noMultiLvlLbl val="0"/>
      </c:catAx>
      <c:valAx>
        <c:axId val="9982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88716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диагностика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отверженные</c:v>
                </c:pt>
                <c:pt idx="1">
                  <c:v>незамеченные</c:v>
                </c:pt>
                <c:pt idx="2">
                  <c:v>лидеры </c:v>
                </c:pt>
                <c:pt idx="3">
                  <c:v>"звезды" группы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39</c:v>
                </c:pt>
                <c:pt idx="2">
                  <c:v>28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B-4897-894F-FB6319369B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отверженные</c:v>
                </c:pt>
                <c:pt idx="1">
                  <c:v>незамеченные</c:v>
                </c:pt>
                <c:pt idx="2">
                  <c:v>лидеры </c:v>
                </c:pt>
                <c:pt idx="3">
                  <c:v>"звезды" группы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33</c:v>
                </c:pt>
                <c:pt idx="2">
                  <c:v>35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B-4897-894F-FB6319369B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отверженные</c:v>
                </c:pt>
                <c:pt idx="1">
                  <c:v>незамеченные</c:v>
                </c:pt>
                <c:pt idx="2">
                  <c:v>лидеры </c:v>
                </c:pt>
                <c:pt idx="3">
                  <c:v>"звезды" группы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C7B-4897-894F-FB6319369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51136"/>
        <c:axId val="109452672"/>
      </c:barChart>
      <c:catAx>
        <c:axId val="109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452672"/>
        <c:crosses val="autoZero"/>
        <c:auto val="1"/>
        <c:lblAlgn val="ctr"/>
        <c:lblOffset val="100"/>
        <c:noMultiLvlLbl val="0"/>
      </c:catAx>
      <c:valAx>
        <c:axId val="10945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451136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диагностика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популярные</c:v>
                </c:pt>
                <c:pt idx="1">
                  <c:v>предпочитаемые</c:v>
                </c:pt>
                <c:pt idx="2">
                  <c:v>пренебрегаемые</c:v>
                </c:pt>
                <c:pt idx="3">
                  <c:v>изолированные</c:v>
                </c:pt>
                <c:pt idx="4">
                  <c:v>отвергаемые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32</c:v>
                </c:pt>
                <c:pt idx="2">
                  <c:v>26</c:v>
                </c:pt>
                <c:pt idx="3">
                  <c:v>13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C-423A-9518-EABA3376C9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популярные</c:v>
                </c:pt>
                <c:pt idx="1">
                  <c:v>предпочитаемые</c:v>
                </c:pt>
                <c:pt idx="2">
                  <c:v>пренебрегаемые</c:v>
                </c:pt>
                <c:pt idx="3">
                  <c:v>изолированные</c:v>
                </c:pt>
                <c:pt idx="4">
                  <c:v>отвергаемые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</c:v>
                </c:pt>
                <c:pt idx="1">
                  <c:v>49</c:v>
                </c:pt>
                <c:pt idx="2">
                  <c:v>18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C-423A-9518-EABA3376C9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популярные</c:v>
                </c:pt>
                <c:pt idx="1">
                  <c:v>предпочитаемые</c:v>
                </c:pt>
                <c:pt idx="2">
                  <c:v>пренебрегаемые</c:v>
                </c:pt>
                <c:pt idx="3">
                  <c:v>изолированные</c:v>
                </c:pt>
                <c:pt idx="4">
                  <c:v>отвергаемые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9D8C-423A-9518-EABA3376C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50944"/>
        <c:axId val="104852480"/>
      </c:barChart>
      <c:catAx>
        <c:axId val="10485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852480"/>
        <c:crosses val="autoZero"/>
        <c:auto val="1"/>
        <c:lblAlgn val="ctr"/>
        <c:lblOffset val="100"/>
        <c:noMultiLvlLbl val="0"/>
      </c:catAx>
      <c:valAx>
        <c:axId val="10485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850944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диагностика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личностные отношения</c:v>
                </c:pt>
                <c:pt idx="1">
                  <c:v>социальные эмоции</c:v>
                </c:pt>
                <c:pt idx="2">
                  <c:v>ценностные ориентации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  <c:pt idx="1">
                  <c:v>59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8-4EC0-A46A-258266B54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личностные отношения</c:v>
                </c:pt>
                <c:pt idx="1">
                  <c:v>социальные эмоции</c:v>
                </c:pt>
                <c:pt idx="2">
                  <c:v>ценностные ориентации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92</c:v>
                </c:pt>
                <c:pt idx="1">
                  <c:v>94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F8-4EC0-A46A-258266B549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личностные отношения</c:v>
                </c:pt>
                <c:pt idx="1">
                  <c:v>социальные эмоции</c:v>
                </c:pt>
                <c:pt idx="2">
                  <c:v>ценностные ориентации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2F8-4EC0-A46A-258266B54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707648"/>
        <c:axId val="109709184"/>
      </c:barChart>
      <c:catAx>
        <c:axId val="10970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9709184"/>
        <c:crosses val="autoZero"/>
        <c:auto val="1"/>
        <c:lblAlgn val="ctr"/>
        <c:lblOffset val="100"/>
        <c:noMultiLvlLbl val="0"/>
      </c:catAx>
      <c:valAx>
        <c:axId val="10970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70764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диагностика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поверхностное</c:v>
                </c:pt>
                <c:pt idx="1">
                  <c:v>грудное</c:v>
                </c:pt>
                <c:pt idx="2">
                  <c:v>нижнеребеное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86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C-4825-BD66-5D455A262A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поверхностное</c:v>
                </c:pt>
                <c:pt idx="1">
                  <c:v>грудное</c:v>
                </c:pt>
                <c:pt idx="2">
                  <c:v>нижнеребеное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C-4825-BD66-5D455A262A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поверхностное</c:v>
                </c:pt>
                <c:pt idx="1">
                  <c:v>грудное</c:v>
                </c:pt>
                <c:pt idx="2">
                  <c:v>нижнеребеное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4AC-4825-BD66-5D455A262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357888"/>
        <c:axId val="104359424"/>
      </c:barChart>
      <c:catAx>
        <c:axId val="10435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359424"/>
        <c:crosses val="autoZero"/>
        <c:auto val="1"/>
        <c:lblAlgn val="ctr"/>
        <c:lblOffset val="100"/>
        <c:noMultiLvlLbl val="0"/>
      </c:catAx>
      <c:valAx>
        <c:axId val="10435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35788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733800" y="2438400"/>
            <a:ext cx="1676400" cy="1447800"/>
          </a:xfrm>
          <a:prstGeom prst="ellipse">
            <a:avLst/>
          </a:prstGeom>
          <a:solidFill>
            <a:srgbClr val="B0E8EE"/>
          </a:solidFill>
          <a:scene3d>
            <a:camera prst="orthographicFront"/>
            <a:lightRig rig="threePt" dir="t"/>
          </a:scene3d>
          <a:sp3d extrusionH="76200">
            <a:bevelT/>
            <a:extrusionClr>
              <a:srgbClr val="B0E8EE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-29497" y="4916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76400" y="304800"/>
            <a:ext cx="6705600" cy="2743200"/>
          </a:xfrm>
          <a:prstGeom prst="roundRect">
            <a:avLst/>
          </a:prstGeom>
          <a:gradFill flip="none" rotWithShape="1"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реализации проекта краевой инновационной площадки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Психолого-педагогическое сопровождение детей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дошкольного возраста в условиях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инклюзивного образования</a:t>
            </a:r>
            <a:r>
              <a:rPr lang="ru-RU" b="1" dirty="0">
                <a:solidFill>
                  <a:srgbClr val="0070C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52600" y="4191000"/>
            <a:ext cx="65532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ОБРАЗОВАТЕЛЬНОЕ УЧРЕЖДЕНИЕ ДЕТСКИЙ САД № 37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5181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образование город Армавир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2000" y="1752600"/>
            <a:ext cx="2895600" cy="2743200"/>
          </a:xfrm>
          <a:prstGeom prst="ellipse">
            <a:avLst/>
          </a:prstGeom>
          <a:solidFill>
            <a:srgbClr val="BCEDF2"/>
          </a:solidFill>
          <a:scene3d>
            <a:camera prst="orthographicFront"/>
            <a:lightRig rig="threePt" dir="t"/>
          </a:scene3d>
          <a:sp3d extrusionH="76200">
            <a:bevelT/>
            <a:extrusionClr>
              <a:srgbClr val="B0E8EE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62" b="12971"/>
          <a:stretch>
            <a:fillRect/>
          </a:stretch>
        </p:blipFill>
        <p:spPr bwMode="auto">
          <a:xfrm>
            <a:off x="1219200" y="2048932"/>
            <a:ext cx="1907930" cy="183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8600" y="304800"/>
            <a:ext cx="8763000" cy="6324600"/>
          </a:xfrm>
          <a:prstGeom prst="roundRect">
            <a:avLst/>
          </a:prstGeom>
          <a:gradFill flip="none" rotWithShape="1"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5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28800" y="1066800"/>
            <a:ext cx="5715000" cy="533400"/>
          </a:xfrm>
          <a:prstGeom prst="roundRect">
            <a:avLst/>
          </a:prstGeom>
          <a:gradFill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Методика обследования речевого дыхания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438400" y="1828800"/>
          <a:ext cx="487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3115733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27517"/>
          <a:stretch>
            <a:fillRect/>
          </a:stretch>
        </p:blipFill>
        <p:spPr bwMode="auto">
          <a:xfrm>
            <a:off x="3276600" y="1371600"/>
            <a:ext cx="2779311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286000"/>
            <a:ext cx="28194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86000" y="685800"/>
            <a:ext cx="44958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обратной связи БОС Комфорт Лого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392853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1000"/>
            <a:ext cx="2559750" cy="3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E:\документы по проекту\печатать.   ГРАНТ.итог\HWScan006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28654">
            <a:off x="2491175" y="3013809"/>
            <a:ext cx="2332658" cy="3294678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21058" t="18434" r="48584" b="8400"/>
          <a:stretch/>
        </p:blipFill>
        <p:spPr bwMode="auto">
          <a:xfrm rot="19715195">
            <a:off x="868319" y="3072310"/>
            <a:ext cx="2120900" cy="305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C:\Users\Olga\Desktop\день открытых дверей 21.03.2013\107NIKON\DSCN8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04800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29809" y="2949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3794F2~1\AppData\Local\Temp\Rar$DI90.368\ддиплом_20190115_0001.jpg"/>
          <p:cNvPicPr>
            <a:picLocks noChangeAspect="1" noChangeArrowheads="1"/>
          </p:cNvPicPr>
          <p:nvPr/>
        </p:nvPicPr>
        <p:blipFill>
          <a:blip r:embed="rId3" cstate="print"/>
          <a:srcRect l="7565" t="3333"/>
          <a:stretch>
            <a:fillRect/>
          </a:stretch>
        </p:blipFill>
        <p:spPr bwMode="auto">
          <a:xfrm rot="1060088">
            <a:off x="3363617" y="2415539"/>
            <a:ext cx="2029923" cy="3002793"/>
          </a:xfrm>
          <a:prstGeom prst="rect">
            <a:avLst/>
          </a:prstGeom>
          <a:noFill/>
        </p:spPr>
      </p:pic>
      <p:pic>
        <p:nvPicPr>
          <p:cNvPr id="6147" name="Picture 3" descr="C:\Users\3794F2~1\AppData\Local\Temp\Rar$DI90.369\222_20190115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08366">
            <a:off x="784512" y="2490719"/>
            <a:ext cx="1973242" cy="279118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24000" y="228600"/>
            <a:ext cx="632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 представлена следующими фактами участия: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Международный уровень – 2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уровень  - 4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Региональный уровень – 4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Муниципальный уровень - 6</a:t>
            </a:r>
          </a:p>
        </p:txBody>
      </p:sp>
      <p:pic>
        <p:nvPicPr>
          <p:cNvPr id="6145" name="Picture 1" descr="C:\Users\3794F2~1\AppData\Local\Temp\Rar$DI33.368\222222_20190115_0001.jpg"/>
          <p:cNvPicPr>
            <a:picLocks noChangeAspect="1" noChangeArrowheads="1"/>
          </p:cNvPicPr>
          <p:nvPr/>
        </p:nvPicPr>
        <p:blipFill>
          <a:blip r:embed="rId5" cstate="print"/>
          <a:srcRect t="3333" b="50000"/>
          <a:stretch>
            <a:fillRect/>
          </a:stretch>
        </p:blipFill>
        <p:spPr bwMode="auto">
          <a:xfrm>
            <a:off x="2083380" y="4983398"/>
            <a:ext cx="2493536" cy="1646002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EBA79D-5108-4B1F-B041-5DC175B43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44" y="1202444"/>
            <a:ext cx="1840533" cy="30466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DBFC5-1F1B-4BF1-8989-F28CF616C1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07" y="3886200"/>
            <a:ext cx="1404367" cy="212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81000" y="413243"/>
            <a:ext cx="8153400" cy="502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Устойчивое продвижение детей в развитии;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удалось: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апробировать новые механизмы достижения качества образования  на основе  совершенствования психолого-педагогического сопровождения детей дошкольного возраста в условиях инклюзивного  образования;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-стимулировать постоянное продвижение и  профессиональное саморазвитие педагогов и ответственность родителей;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-обеспечить сохранение имиджа дошкольного учреждения как  инновационного.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733800" y="2438400"/>
            <a:ext cx="1676400" cy="1447800"/>
          </a:xfrm>
          <a:prstGeom prst="ellipse">
            <a:avLst/>
          </a:prstGeom>
          <a:solidFill>
            <a:srgbClr val="B0E8EE"/>
          </a:solidFill>
          <a:scene3d>
            <a:camera prst="orthographicFront"/>
            <a:lightRig rig="threePt" dir="t"/>
          </a:scene3d>
          <a:sp3d extrusionH="76200">
            <a:bevelT/>
            <a:extrusionClr>
              <a:srgbClr val="B0E8EE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2819400" y="2438400"/>
            <a:ext cx="3276600" cy="2971800"/>
          </a:xfrm>
          <a:prstGeom prst="ellipse">
            <a:avLst/>
          </a:prstGeom>
          <a:solidFill>
            <a:srgbClr val="BCEDF2"/>
          </a:solidFill>
          <a:scene3d>
            <a:camera prst="orthographicFront"/>
            <a:lightRig rig="threePt" dir="t"/>
          </a:scene3d>
          <a:sp3d extrusionH="76200">
            <a:bevelT/>
            <a:extrusionClr>
              <a:srgbClr val="B0E8EE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62" b="12971"/>
          <a:stretch>
            <a:fillRect/>
          </a:stretch>
        </p:blipFill>
        <p:spPr bwMode="auto">
          <a:xfrm>
            <a:off x="3352800" y="2667000"/>
            <a:ext cx="213653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90600" y="1371600"/>
            <a:ext cx="678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8600" y="228600"/>
            <a:ext cx="8686800" cy="6400800"/>
          </a:xfrm>
          <a:prstGeom prst="roundRect">
            <a:avLst/>
          </a:prstGeom>
          <a:gradFill flip="none" rotWithShape="1"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в системе дошкольного образования равных возможностей для современного качественного образования и позитивной социализации детей;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расширение границ инклюзивного образования на уровне дошкольной  ступени и обеспечение детям с ОВЗ( РАС и КИ)  доступной и полезной для их развития формы интеграции;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уровня профессиональной компетентности педагогических работников ;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-четкое понимание педагогами общей картины развития детей с РАС;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профилактика вторичных нарушений развития и тяжелой социальной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детей РАС и КИ;  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-включение родителей в широкий спектр социальных отношений;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-разработка научно -методических рекомендаций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педагогическому сопровождению детей дошкольного возраста в условиях инклюзивного образования.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 со стрелкой вниз 5"/>
          <p:cNvSpPr/>
          <p:nvPr/>
        </p:nvSpPr>
        <p:spPr>
          <a:xfrm>
            <a:off x="609600" y="152400"/>
            <a:ext cx="7772400" cy="2209800"/>
          </a:xfrm>
          <a:prstGeom prst="downArrowCallou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Инклюзивное образование ставит своей основной целью обеспечение равного доступа к получению того или иного вида образования всеми без исключения детьми независимо от их индивидуальных особенностей, родного языка, социального и экономического статуса родителей, психических и физических возможностей</a:t>
            </a:r>
            <a:r>
              <a:rPr lang="ru-RU" sz="2400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2362200"/>
            <a:ext cx="8229600" cy="4267200"/>
          </a:xfrm>
          <a:prstGeom prst="roundRect">
            <a:avLst/>
          </a:prstGeom>
          <a:gradFill flip="none" rotWithShape="1"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392133" y="3448384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1.Апробировать  в ДОО  модель психолого-педагогического сопровождения детей дошкольного возраста в условиях инклюзивного образования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2.Совершенствовать профессиональную компетентность педагогов по проблеме инклюзивного образования в ДОО.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3.Продолжить психолого-педагогическое  сопровождение родителей воспитанников.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4.Обеспечить взаимодействие с педагогическим сообществом города и региона в рамках проекта.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1905001" y="2209800"/>
            <a:ext cx="2667000" cy="2895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</a:p>
        </p:txBody>
      </p:sp>
      <p:sp>
        <p:nvSpPr>
          <p:cNvPr id="8" name="Овал 7"/>
          <p:cNvSpPr/>
          <p:nvPr/>
        </p:nvSpPr>
        <p:spPr>
          <a:xfrm>
            <a:off x="3124201" y="0"/>
            <a:ext cx="2667000" cy="2895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9" name="Овал 8"/>
          <p:cNvSpPr/>
          <p:nvPr/>
        </p:nvSpPr>
        <p:spPr>
          <a:xfrm>
            <a:off x="4114801" y="2286000"/>
            <a:ext cx="2667000" cy="2895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                                                   	    	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	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048001" y="1600200"/>
            <a:ext cx="2667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9948444">
            <a:off x="4416358" y="2501965"/>
            <a:ext cx="9906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АОП</a:t>
            </a:r>
          </a:p>
        </p:txBody>
      </p:sp>
      <p:sp>
        <p:nvSpPr>
          <p:cNvPr id="12" name="Овал 11"/>
          <p:cNvSpPr/>
          <p:nvPr/>
        </p:nvSpPr>
        <p:spPr>
          <a:xfrm rot="2012688">
            <a:off x="3333472" y="2464461"/>
            <a:ext cx="9906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ООП</a:t>
            </a:r>
          </a:p>
        </p:txBody>
      </p:sp>
      <p:sp>
        <p:nvSpPr>
          <p:cNvPr id="13" name="Овал 12"/>
          <p:cNvSpPr/>
          <p:nvPr/>
        </p:nvSpPr>
        <p:spPr>
          <a:xfrm rot="16200000">
            <a:off x="3810001" y="3581400"/>
            <a:ext cx="9906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1" y="5105400"/>
            <a:ext cx="3962400" cy="91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Учитель-дефектолог, учитель-логопед, социальный педагог, музыкальный руководитель, инструктор по физической культуре, педагог-психолог, воспитатель.</a:t>
            </a:r>
          </a:p>
        </p:txBody>
      </p:sp>
      <p:sp>
        <p:nvSpPr>
          <p:cNvPr id="15" name="Выгнутая влево стрелка 14"/>
          <p:cNvSpPr/>
          <p:nvPr/>
        </p:nvSpPr>
        <p:spPr>
          <a:xfrm rot="1206258">
            <a:off x="970816" y="2933046"/>
            <a:ext cx="609600" cy="2209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4401" y="5181600"/>
            <a:ext cx="3962400" cy="91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Служба ранней помощи, консультационный пункт,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ЦДиК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Армавира,  поликлиника.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 rot="20393742" flipH="1">
            <a:off x="7066817" y="2933045"/>
            <a:ext cx="609600" cy="2209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1752600"/>
            <a:ext cx="304800" cy="5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752600"/>
            <a:ext cx="304800" cy="5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1" y="2590800"/>
            <a:ext cx="304800" cy="5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1" y="3124200"/>
            <a:ext cx="304800" cy="5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2895600"/>
            <a:ext cx="304800" cy="5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1" y="2819400"/>
            <a:ext cx="304800" cy="5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3581400"/>
            <a:ext cx="304800" cy="5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1" y="3352800"/>
            <a:ext cx="304800" cy="4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971800"/>
            <a:ext cx="304800" cy="4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05000"/>
            <a:ext cx="304800" cy="4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5943600" y="304800"/>
            <a:ext cx="2971800" cy="1219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ООП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Основная образовательная программа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АОП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Адаптированная образовательная программа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Индивидуальный образовательный  маршрут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90600" y="533400"/>
            <a:ext cx="7162800" cy="1143000"/>
          </a:xfrm>
          <a:prstGeom prst="roundRect">
            <a:avLst/>
          </a:prstGeom>
          <a:gradFill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990600" y="8382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инклюзивного образования  в ДОО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5800" y="3048000"/>
            <a:ext cx="3810000" cy="2514600"/>
          </a:xfrm>
          <a:prstGeom prst="roundRect">
            <a:avLst/>
          </a:prstGeom>
          <a:solidFill>
            <a:srgbClr val="C5EFF3"/>
          </a:solidFill>
          <a:ln w="38100">
            <a:solidFill>
              <a:srgbClr val="BCEDF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блок  модели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системное психолого-педагогическое сопровождение детей дошкольного возраста в условиях инклюзивного образования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4884241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590800" y="2057400"/>
            <a:ext cx="533400" cy="381000"/>
          </a:xfrm>
          <a:prstGeom prst="rightArrow">
            <a:avLst>
              <a:gd name="adj1" fmla="val 71818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257800" y="1981200"/>
            <a:ext cx="533400" cy="381000"/>
          </a:xfrm>
          <a:prstGeom prst="rightArrow">
            <a:avLst>
              <a:gd name="adj1" fmla="val 71818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" y="3048000"/>
            <a:ext cx="3810000" cy="2514600"/>
          </a:xfrm>
          <a:prstGeom prst="roundRect">
            <a:avLst/>
          </a:prstGeom>
          <a:solidFill>
            <a:srgbClr val="C5EFF3"/>
          </a:solidFill>
          <a:ln w="38100">
            <a:solidFill>
              <a:srgbClr val="BCEDF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блок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готовности дошкольников с ОВЗ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интеграции в логике индивидуального сопровождения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81000" y="304800"/>
            <a:ext cx="8458200" cy="6324600"/>
          </a:xfrm>
          <a:prstGeom prst="roundRect">
            <a:avLst/>
          </a:prstGeom>
          <a:gradFill flip="none" rotWithShape="1"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i="1" dirty="0"/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/>
              <a:t>6 групп индикаторов эффективности психолого-педагогического сопровождения детей дошкольного возраста в условиях инклюзивного образования </a:t>
            </a:r>
          </a:p>
          <a:p>
            <a:pPr algn="ctr"/>
            <a:endParaRPr lang="ru-RU" sz="2000" b="1" i="1" dirty="0"/>
          </a:p>
          <a:p>
            <a:r>
              <a:rPr lang="ru-RU" sz="2000" b="1" i="1" dirty="0"/>
              <a:t>1группа.</a:t>
            </a:r>
            <a:r>
              <a:rPr lang="ru-RU" sz="2000" dirty="0"/>
              <a:t> Реализация гарантии права получения дошкольного образования.</a:t>
            </a:r>
          </a:p>
          <a:p>
            <a:r>
              <a:rPr lang="ru-RU" sz="2000" b="1" i="1" dirty="0"/>
              <a:t>2 группа. </a:t>
            </a:r>
            <a:r>
              <a:rPr lang="ru-RU" sz="2000" dirty="0"/>
              <a:t>Создание  в ДОУ системы оценки качества образования на основе принципов открытости, объективности, прозрачности, общественно- профессионального участия.</a:t>
            </a:r>
          </a:p>
          <a:p>
            <a:r>
              <a:rPr lang="ru-RU" sz="2000" b="1" i="1" dirty="0"/>
              <a:t>3 группа.</a:t>
            </a:r>
            <a:r>
              <a:rPr lang="ru-RU" sz="2000" dirty="0"/>
              <a:t> Развитие сферы непрерывного образования.</a:t>
            </a:r>
          </a:p>
          <a:p>
            <a:r>
              <a:rPr lang="ru-RU" sz="2000" b="1" i="1" dirty="0"/>
              <a:t>4 группа.</a:t>
            </a:r>
            <a:r>
              <a:rPr lang="ru-RU" sz="2000" dirty="0"/>
              <a:t> Повышение привлекательности педагогической профессии и уровня квалификации  педагогических кадров</a:t>
            </a:r>
          </a:p>
          <a:p>
            <a:r>
              <a:rPr lang="ru-RU" sz="2000" b="1" i="1" dirty="0"/>
              <a:t>5 группа.</a:t>
            </a:r>
            <a:r>
              <a:rPr lang="ru-RU" sz="2000" dirty="0"/>
              <a:t> Модернизация образовательных программ в системе дошкольного  образования детей, направленных на достижение современного качества учебных результатов и результатов социализации</a:t>
            </a:r>
          </a:p>
          <a:p>
            <a:r>
              <a:rPr lang="ru-RU" sz="2000" b="1" i="1" dirty="0"/>
              <a:t>6 группа. </a:t>
            </a:r>
            <a:r>
              <a:rPr lang="ru-RU" sz="2000" dirty="0"/>
              <a:t>Повышение качества  предоставляемых образовательных услуг.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4234"/>
          <a:stretch>
            <a:fillRect/>
          </a:stretch>
        </p:blipFill>
        <p:spPr bwMode="auto">
          <a:xfrm>
            <a:off x="4648200" y="533400"/>
            <a:ext cx="1981200" cy="268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33400"/>
            <a:ext cx="194387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57200"/>
            <a:ext cx="19395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page1outpu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3311027"/>
            <a:ext cx="1981200" cy="2861173"/>
          </a:xfrm>
          <a:prstGeom prst="rect">
            <a:avLst/>
          </a:prstGeom>
        </p:spPr>
      </p:pic>
      <p:pic>
        <p:nvPicPr>
          <p:cNvPr id="12" name="Рисунок 11" descr="page1output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00" y="457200"/>
            <a:ext cx="2074862" cy="2762250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 rotWithShape="1">
          <a:blip r:embed="rId8"/>
          <a:srcRect l="7231" t="25708" r="64317" b="9190"/>
          <a:stretch/>
        </p:blipFill>
        <p:spPr bwMode="auto">
          <a:xfrm>
            <a:off x="6781800" y="3276600"/>
            <a:ext cx="1828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9"/>
          <a:srcRect l="6998" t="12855" r="64783" b="14585"/>
          <a:stretch/>
        </p:blipFill>
        <p:spPr bwMode="auto">
          <a:xfrm>
            <a:off x="2667000" y="3352800"/>
            <a:ext cx="1939586" cy="2861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/>
          <p:cNvPicPr/>
          <p:nvPr/>
        </p:nvPicPr>
        <p:blipFill rotWithShape="1">
          <a:blip r:embed="rId10"/>
          <a:srcRect l="7464" t="25293" r="65013" b="6286"/>
          <a:stretch/>
        </p:blipFill>
        <p:spPr bwMode="auto">
          <a:xfrm>
            <a:off x="4724400" y="3352799"/>
            <a:ext cx="1828800" cy="286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8600" y="304800"/>
            <a:ext cx="8763000" cy="6324600"/>
          </a:xfrm>
          <a:prstGeom prst="roundRect">
            <a:avLst/>
          </a:prstGeom>
          <a:gradFill flip="none" rotWithShape="1"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5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09600" y="1676400"/>
          <a:ext cx="4191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838200" y="1066800"/>
            <a:ext cx="3048000" cy="533400"/>
          </a:xfrm>
          <a:prstGeom prst="roundRect">
            <a:avLst/>
          </a:prstGeom>
          <a:gradFill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 наблюдения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800600" y="1676400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876800" y="1066800"/>
            <a:ext cx="3048000" cy="533400"/>
          </a:xfrm>
          <a:prstGeom prst="roundRect">
            <a:avLst/>
          </a:prstGeom>
          <a:gradFill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Методика «Капитан корабля»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8600" y="304800"/>
            <a:ext cx="8763000" cy="6324600"/>
          </a:xfrm>
          <a:prstGeom prst="roundRect">
            <a:avLst/>
          </a:prstGeom>
          <a:gradFill flip="none" rotWithShape="1"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5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8200" y="1066800"/>
            <a:ext cx="3048000" cy="533400"/>
          </a:xfrm>
          <a:prstGeom prst="roundRect">
            <a:avLst/>
          </a:prstGeom>
          <a:gradFill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Методика 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«Два домика»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76800" y="1066800"/>
            <a:ext cx="3048000" cy="533400"/>
          </a:xfrm>
          <a:prstGeom prst="roundRect">
            <a:avLst/>
          </a:prstGeom>
          <a:gradFill>
            <a:gsLst>
              <a:gs pos="0">
                <a:srgbClr val="B0E8E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Методика        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«Домики»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762000" y="2057400"/>
          <a:ext cx="3733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495800" y="2057400"/>
          <a:ext cx="3886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524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 АВТОНОМНОЕ ДОШКОЛЬНОЕ ОБРАЗОВАТЕЛЬНОЕ УЧРЕЖДЕНИЕ ДЕТСКИЙ САД № 37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231</cp:revision>
  <dcterms:created xsi:type="dcterms:W3CDTF">2017-02-03T19:04:17Z</dcterms:created>
  <dcterms:modified xsi:type="dcterms:W3CDTF">2019-01-15T19:07:31Z</dcterms:modified>
</cp:coreProperties>
</file>