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1" r:id="rId4"/>
    <p:sldId id="285" r:id="rId5"/>
    <p:sldId id="286" r:id="rId6"/>
    <p:sldId id="287" r:id="rId7"/>
    <p:sldId id="288" r:id="rId8"/>
    <p:sldId id="289" r:id="rId9"/>
    <p:sldId id="290" r:id="rId10"/>
    <p:sldId id="258" r:id="rId11"/>
    <p:sldId id="260" r:id="rId12"/>
    <p:sldId id="261" r:id="rId13"/>
    <p:sldId id="262" r:id="rId14"/>
    <p:sldId id="265" r:id="rId15"/>
    <p:sldId id="266" r:id="rId16"/>
    <p:sldId id="268" r:id="rId17"/>
    <p:sldId id="269" r:id="rId18"/>
    <p:sldId id="284" r:id="rId19"/>
    <p:sldId id="301" r:id="rId20"/>
    <p:sldId id="291" r:id="rId21"/>
    <p:sldId id="292" r:id="rId22"/>
    <p:sldId id="293" r:id="rId23"/>
    <p:sldId id="294" r:id="rId24"/>
    <p:sldId id="296" r:id="rId25"/>
    <p:sldId id="297" r:id="rId26"/>
    <p:sldId id="298" r:id="rId27"/>
    <p:sldId id="300" r:id="rId28"/>
    <p:sldId id="299" r:id="rId29"/>
    <p:sldId id="276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EE"/>
    <a:srgbClr val="00B9EE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726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Урожайность (кг с м</a:t>
            </a:r>
            <a:r>
              <a:rPr lang="ru-RU" baseline="30000"/>
              <a:t>2</a:t>
            </a:r>
            <a:r>
              <a:rPr lang="ru-RU"/>
              <a:t>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65468693552623E-2"/>
          <c:y val="0.28209529159462721"/>
          <c:w val="0.85571952458799094"/>
          <c:h val="0.223461957442833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теплица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Белая ночь</c:v>
                </c:pt>
                <c:pt idx="1">
                  <c:v>Крепыш</c:v>
                </c:pt>
                <c:pt idx="2">
                  <c:v>Погребок</c:v>
                </c:pt>
                <c:pt idx="3">
                  <c:v>Дачник</c:v>
                </c:pt>
                <c:pt idx="4">
                  <c:v>Емеля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15</c:v>
                </c:pt>
                <c:pt idx="2">
                  <c:v>20</c:v>
                </c:pt>
                <c:pt idx="3">
                  <c:v>15</c:v>
                </c:pt>
                <c:pt idx="4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парник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Белая ночь</c:v>
                </c:pt>
                <c:pt idx="1">
                  <c:v>Крепыш</c:v>
                </c:pt>
                <c:pt idx="2">
                  <c:v>Погребок</c:v>
                </c:pt>
                <c:pt idx="3">
                  <c:v>Дачник</c:v>
                </c:pt>
                <c:pt idx="4">
                  <c:v>Емеля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18</c:v>
                </c:pt>
                <c:pt idx="3">
                  <c:v>13</c:v>
                </c:pt>
                <c:pt idx="4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Открытый грунт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Белая ночь</c:v>
                </c:pt>
                <c:pt idx="1">
                  <c:v>Крепыш</c:v>
                </c:pt>
                <c:pt idx="2">
                  <c:v>Погребок</c:v>
                </c:pt>
                <c:pt idx="3">
                  <c:v>Дачник</c:v>
                </c:pt>
                <c:pt idx="4">
                  <c:v>Емеля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17</c:v>
                </c:pt>
                <c:pt idx="3">
                  <c:v>13</c:v>
                </c:pt>
                <c:pt idx="4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подоконник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Лист1!$A$2:$A$6</c:f>
              <c:strCache>
                <c:ptCount val="5"/>
                <c:pt idx="0">
                  <c:v>Белая ночь</c:v>
                </c:pt>
                <c:pt idx="1">
                  <c:v>Крепыш</c:v>
                </c:pt>
                <c:pt idx="2">
                  <c:v>Погребок</c:v>
                </c:pt>
                <c:pt idx="3">
                  <c:v>Дачник</c:v>
                </c:pt>
                <c:pt idx="4">
                  <c:v>Емеля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0048"/>
        <c:axId val="1044608"/>
        <c:axId val="0"/>
      </c:bar3DChart>
      <c:catAx>
        <c:axId val="105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4608"/>
        <c:crosses val="autoZero"/>
        <c:auto val="1"/>
        <c:lblAlgn val="ctr"/>
        <c:lblOffset val="100"/>
        <c:noMultiLvlLbl val="0"/>
      </c:catAx>
      <c:valAx>
        <c:axId val="10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baseline="0">
                <a:effectLst/>
              </a:rPr>
              <a:t>Урожайность (кг с м</a:t>
            </a:r>
            <a:r>
              <a:rPr lang="ru-RU" sz="1800" b="0" i="0" baseline="30000">
                <a:effectLst/>
              </a:rPr>
              <a:t>2</a:t>
            </a:r>
            <a:r>
              <a:rPr lang="ru-RU" sz="1800" b="0" i="0" baseline="0">
                <a:effectLst/>
              </a:rPr>
              <a:t>)</a:t>
            </a:r>
            <a:endParaRPr lang="ru-RU">
              <a:effectLst/>
            </a:endParaRPr>
          </a:p>
        </c:rich>
      </c:tx>
      <c:layout>
        <c:manualLayout>
          <c:xMode val="edge"/>
          <c:yMode val="edge"/>
          <c:x val="0.27841600958014462"/>
          <c:y val="2.7777539166618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Белая ночь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теплица</c:v>
                </c:pt>
                <c:pt idx="1">
                  <c:v>парник</c:v>
                </c:pt>
                <c:pt idx="2">
                  <c:v>Открытый грунт</c:v>
                </c:pt>
                <c:pt idx="3">
                  <c:v>подоконник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Крепыш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теплица</c:v>
                </c:pt>
                <c:pt idx="1">
                  <c:v>парник</c:v>
                </c:pt>
                <c:pt idx="2">
                  <c:v>Открытый грунт</c:v>
                </c:pt>
                <c:pt idx="3">
                  <c:v>подоконник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15</c:v>
                </c:pt>
                <c:pt idx="1">
                  <c:v>13</c:v>
                </c:pt>
                <c:pt idx="2">
                  <c:v>12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Погребок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теплица</c:v>
                </c:pt>
                <c:pt idx="1">
                  <c:v>парник</c:v>
                </c:pt>
                <c:pt idx="2">
                  <c:v>Открытый грунт</c:v>
                </c:pt>
                <c:pt idx="3">
                  <c:v>подоконник</c:v>
                </c:pt>
              </c:strCache>
            </c:str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20</c:v>
                </c:pt>
                <c:pt idx="1">
                  <c:v>18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Дачник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теплица</c:v>
                </c:pt>
                <c:pt idx="1">
                  <c:v>парник</c:v>
                </c:pt>
                <c:pt idx="2">
                  <c:v>Открытый грунт</c:v>
                </c:pt>
                <c:pt idx="3">
                  <c:v>подоконник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0">
                  <c:v>15</c:v>
                </c:pt>
                <c:pt idx="1">
                  <c:v>13</c:v>
                </c:pt>
                <c:pt idx="2">
                  <c:v>13</c:v>
                </c:pt>
                <c:pt idx="3">
                  <c:v>4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Емеля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Лист1!$B$1:$E$1</c:f>
              <c:strCache>
                <c:ptCount val="4"/>
                <c:pt idx="0">
                  <c:v>теплица</c:v>
                </c:pt>
                <c:pt idx="1">
                  <c:v>парник</c:v>
                </c:pt>
                <c:pt idx="2">
                  <c:v>Открытый грунт</c:v>
                </c:pt>
                <c:pt idx="3">
                  <c:v>подоконник</c:v>
                </c:pt>
              </c:strCache>
            </c:strRef>
          </c:cat>
          <c:val>
            <c:numRef>
              <c:f>Лист1!$B$6:$E$6</c:f>
              <c:numCache>
                <c:formatCode>General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16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48717904"/>
        <c:axId val="140186000"/>
        <c:axId val="0"/>
      </c:bar3DChart>
      <c:catAx>
        <c:axId val="194871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186000"/>
        <c:crosses val="autoZero"/>
        <c:auto val="1"/>
        <c:lblAlgn val="ctr"/>
        <c:lblOffset val="100"/>
        <c:noMultiLvlLbl val="0"/>
      </c:catAx>
      <c:valAx>
        <c:axId val="14018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4871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PowerPoint1.sldx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appy-horses.ru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pluspet.ru/" TargetMode="External"/><Relationship Id="rId4" Type="http://schemas.openxmlformats.org/officeDocument/2006/relationships/hyperlink" Target="http://fourhoofs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n7.ru/post/7-znamenitykh-porod-sobak-vyvedennykh-v-r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dunews.ru/professii/obzor/s-jivotnimi-i-agrarnye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what-this.ru/nature/animals/classification.php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99412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200" b="1" dirty="0" smtClean="0">
                <a:latin typeface="+mn-lt"/>
              </a:rPr>
              <a:t/>
            </a:r>
            <a:br>
              <a:rPr lang="ru-RU" sz="2200" b="1" dirty="0" smtClean="0">
                <a:latin typeface="+mn-lt"/>
              </a:rPr>
            </a:br>
            <a:r>
              <a:rPr lang="ru-RU" sz="27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 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  <a:endParaRPr lang="ru-RU" dirty="0" smtClean="0"/>
          </a:p>
        </p:txBody>
      </p:sp>
      <p:pic>
        <p:nvPicPr>
          <p:cNvPr id="6" name="Picture 2" descr="C:\Документы\Документы ЯНЫ 6  ++++++++++++++++++\фото\фото школа разное\школьный двор и школа\фото1\IMG_9823 а 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808313" cy="18722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75856" y="1412776"/>
            <a:ext cx="5328592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0"/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Муниципальное бюджетное общеобразовательное учреждение средняя    общеобразовательная школа №27</a:t>
            </a:r>
          </a:p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г. Новороссийска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429000"/>
            <a:ext cx="782400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ru-RU" sz="2800" dirty="0"/>
              <a:t>Особенности преподавания информатики для учащихся агротехнического профиля</a:t>
            </a:r>
            <a:r>
              <a:rPr lang="ru-RU" sz="2800" dirty="0" smtClean="0"/>
              <a:t>.</a:t>
            </a:r>
          </a:p>
          <a:p>
            <a:pPr algn="ctr">
              <a:buNone/>
            </a:pPr>
            <a:endParaRPr lang="en-US" sz="2800" dirty="0" smtClean="0"/>
          </a:p>
          <a:p>
            <a:pPr algn="ctr">
              <a:buNone/>
            </a:pPr>
            <a:r>
              <a:rPr lang="ru-RU" sz="2800" dirty="0" err="1" smtClean="0"/>
              <a:t>Миленина</a:t>
            </a:r>
            <a:r>
              <a:rPr lang="ru-RU" sz="2800" dirty="0" smtClean="0"/>
              <a:t> </a:t>
            </a:r>
            <a:r>
              <a:rPr lang="ru-RU" sz="2800" dirty="0"/>
              <a:t>Т.В</a:t>
            </a:r>
            <a:r>
              <a:rPr lang="ru-RU" sz="2800" dirty="0" smtClean="0"/>
              <a:t>.</a:t>
            </a:r>
            <a:r>
              <a:rPr lang="en-US" sz="2800" dirty="0"/>
              <a:t> </a:t>
            </a:r>
            <a:r>
              <a:rPr lang="ru-RU" sz="2800" dirty="0" smtClean="0"/>
              <a:t>, </a:t>
            </a:r>
            <a:r>
              <a:rPr lang="ru-RU" sz="2800" dirty="0"/>
              <a:t>учитель </a:t>
            </a:r>
            <a:r>
              <a:rPr lang="ru-RU" sz="2800" dirty="0" smtClean="0"/>
              <a:t>информатики</a:t>
            </a:r>
            <a:endParaRPr lang="en-US" sz="2800" dirty="0" smtClean="0"/>
          </a:p>
          <a:p>
            <a:pPr algn="ctr">
              <a:buNone/>
            </a:pPr>
            <a:r>
              <a:rPr lang="ru-RU" sz="2800" dirty="0" smtClean="0"/>
              <a:t> </a:t>
            </a:r>
            <a:r>
              <a:rPr lang="ru-RU" sz="2800" dirty="0"/>
              <a:t>МБОУ СОШ № </a:t>
            </a:r>
            <a:r>
              <a:rPr lang="ru-RU" sz="2800" dirty="0" smtClean="0"/>
              <a:t>27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Математика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3300" dirty="0" smtClean="0"/>
              <a:t>развитие логического мышления,</a:t>
            </a:r>
          </a:p>
          <a:p>
            <a:pPr>
              <a:buNone/>
            </a:pPr>
            <a:r>
              <a:rPr lang="ru-RU" sz="3300" dirty="0" smtClean="0"/>
              <a:t>пространственных представлений, 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построение чертежей, разверток, 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вычисления по формулам,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использование математических</a:t>
            </a:r>
          </a:p>
          <a:p>
            <a:pPr>
              <a:buNone/>
            </a:pPr>
            <a:r>
              <a:rPr lang="ru-RU" sz="3300" dirty="0" smtClean="0"/>
              <a:t>таблиц,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проведение расчетных и графических операций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 решение практических, расчетных,</a:t>
            </a:r>
          </a:p>
          <a:p>
            <a:pPr>
              <a:buNone/>
            </a:pPr>
            <a:r>
              <a:rPr lang="ru-RU" sz="3300" dirty="0" smtClean="0"/>
              <a:t>экономических задач,</a:t>
            </a:r>
          </a:p>
          <a:p>
            <a:pPr>
              <a:buFont typeface="Wingdings" pitchFamily="2" charset="2"/>
              <a:buChar char="q"/>
            </a:pPr>
            <a:r>
              <a:rPr lang="ru-RU" sz="3300" dirty="0" smtClean="0"/>
              <a:t>использование математических таблиц.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13463" t="27010" r="35998" b="26724"/>
          <a:stretch>
            <a:fillRect/>
          </a:stretch>
        </p:blipFill>
        <p:spPr bwMode="auto">
          <a:xfrm>
            <a:off x="179512" y="260648"/>
            <a:ext cx="12241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pioner48.ru/image/cache/data-pioner48-school-uchebno-naglyadnye-posobiya-i-oborudovanie-nachalnaya-shkola-mat-tablica-600x600.jpg"/>
          <p:cNvPicPr>
            <a:picLocks noChangeAspect="1" noChangeArrowheads="1"/>
          </p:cNvPicPr>
          <p:nvPr/>
        </p:nvPicPr>
        <p:blipFill>
          <a:blip r:embed="rId4" cstate="print"/>
          <a:srcRect l="18410" r="18591"/>
          <a:stretch>
            <a:fillRect/>
          </a:stretch>
        </p:blipFill>
        <p:spPr bwMode="auto">
          <a:xfrm>
            <a:off x="4644008" y="1124743"/>
            <a:ext cx="1080120" cy="1714501"/>
          </a:xfrm>
          <a:prstGeom prst="rect">
            <a:avLst/>
          </a:prstGeom>
          <a:noFill/>
        </p:spPr>
      </p:pic>
      <p:pic>
        <p:nvPicPr>
          <p:cNvPr id="13" name="Picture 4" descr="http://tapisarevskaya.rusedu.net/gallery/1415/mery_dlin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996952"/>
            <a:ext cx="1644700" cy="1162854"/>
          </a:xfrm>
          <a:prstGeom prst="rect">
            <a:avLst/>
          </a:prstGeom>
          <a:noFill/>
        </p:spPr>
      </p:pic>
      <p:pic>
        <p:nvPicPr>
          <p:cNvPr id="24578" name="Picture 2" descr="http://cn25959.tmweb.ru/upload/iblock/115/115c4e21e5c7c8d5f9e22a485fca14f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93096"/>
            <a:ext cx="1244028" cy="1765970"/>
          </a:xfrm>
          <a:prstGeom prst="rect">
            <a:avLst/>
          </a:prstGeom>
          <a:noFill/>
        </p:spPr>
      </p:pic>
      <p:pic>
        <p:nvPicPr>
          <p:cNvPr id="12" name="Содержимое 11" descr="http://festival.1september.ru/articles/627107/4.jpg"/>
          <p:cNvPicPr>
            <a:picLocks noGrp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797152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6012160" y="1844824"/>
          <a:ext cx="28860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Слайд" r:id="rId8" imgW="4569445" imgH="3426611" progId="PowerPoint.Slide.12">
                  <p:embed/>
                </p:oleObj>
              </mc:Choice>
              <mc:Fallback>
                <p:oleObj name="Слайд" r:id="rId8" imgW="4569445" imgH="342661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844824"/>
                        <a:ext cx="2886075" cy="216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120680" cy="77809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132856"/>
            <a:ext cx="4040188" cy="720080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6200" dirty="0" smtClean="0"/>
              <a:t>Информатика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2852936"/>
            <a:ext cx="4040188" cy="27662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выполнение предварительных эскизов,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компьютерное моделирование,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применение компьютерных технологий для создания творческого проекта,  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расчеты с использованием компьютерных программ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создание тематических презентаций.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:\Документы\Документы ЯНЫ 2 ++++++++++++++++++\конкурсы\2015-2016\работы\лучшая модель труд. обучения\фото\фото\SAM_1990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45024"/>
            <a:ext cx="4041775" cy="3034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C:\Документы\Документы ЯНЫ 2 ++++++++++++++++++\конкурсы\2015-2016\работы\лучшая модель труд. обучения\фото\фото\SAM_1976.JPG"/>
          <p:cNvPicPr/>
          <p:nvPr/>
        </p:nvPicPr>
        <p:blipFill>
          <a:blip r:embed="rId3" cstate="print"/>
          <a:srcRect l="16800"/>
          <a:stretch>
            <a:fillRect/>
          </a:stretch>
        </p:blipFill>
        <p:spPr bwMode="auto">
          <a:xfrm>
            <a:off x="7236296" y="188640"/>
            <a:ext cx="180020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Документы\Документы ЯНЫ 2 ++++++++++++++++++\конкурсы\2015-2016\работы\лучшая модель труд. обучения\фото\фото\SAM_1983.JPG"/>
          <p:cNvPicPr/>
          <p:nvPr/>
        </p:nvPicPr>
        <p:blipFill>
          <a:blip r:embed="rId4" cstate="print"/>
          <a:srcRect t="8297"/>
          <a:stretch>
            <a:fillRect/>
          </a:stretch>
        </p:blipFill>
        <p:spPr bwMode="auto">
          <a:xfrm>
            <a:off x="7271792" y="3068960"/>
            <a:ext cx="1872208" cy="107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Документы\Документы ЯНЫ 2 ++++++++++++++++++\конкурсы\2015-2016\работы\лучшая модель труд. обучения\фото\фото\SAM_19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24744"/>
            <a:ext cx="3456384" cy="23762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15076" t="25000" r="39868" b="28840"/>
          <a:stretch>
            <a:fillRect/>
          </a:stretch>
        </p:blipFill>
        <p:spPr bwMode="auto">
          <a:xfrm>
            <a:off x="539552" y="188640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256584" cy="114300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Изобразительное искусство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выполнение предварительных рисунков и эскизов,</a:t>
            </a:r>
          </a:p>
          <a:p>
            <a:pPr>
              <a:buFont typeface="Wingdings" pitchFamily="2" charset="2"/>
              <a:buChar char="q"/>
            </a:pPr>
            <a:r>
              <a:rPr lang="ru-RU" dirty="0" err="1" smtClean="0"/>
              <a:t>цветоведение</a:t>
            </a:r>
            <a:r>
              <a:rPr lang="ru-RU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понятийный аппарат (принцип «золотого сечения», пропорции, стили и др.),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обращение к репродукциям картин  русских художников,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выполнение интегрированных творческих проектов,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проведение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	недель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C:\Документы\Документы ЯНЫ 6  ++++++++++++++++++\фото\фото школа\ИЗО\интегр урок куклы-самокрутки\P1160141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 r="16981"/>
          <a:stretch>
            <a:fillRect/>
          </a:stretch>
        </p:blipFill>
        <p:spPr bwMode="auto">
          <a:xfrm>
            <a:off x="5652120" y="3717032"/>
            <a:ext cx="3384376" cy="302433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14396" t="26390" r="36057" b="26280"/>
          <a:stretch>
            <a:fillRect/>
          </a:stretch>
        </p:blipFill>
        <p:spPr bwMode="auto">
          <a:xfrm>
            <a:off x="179512" y="188640"/>
            <a:ext cx="161967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Документы\Документы ЯНЫ 6  ++++++++++++++++++\фото\фото школа\ИЗО\интегр урок куклы-самокрутки\P1160153.JPG"/>
          <p:cNvPicPr/>
          <p:nvPr/>
        </p:nvPicPr>
        <p:blipFill>
          <a:blip r:embed="rId4" cstate="print"/>
          <a:srcRect l="6117" t="12593" r="12975"/>
          <a:stretch>
            <a:fillRect/>
          </a:stretch>
        </p:blipFill>
        <p:spPr bwMode="auto">
          <a:xfrm>
            <a:off x="6372200" y="692696"/>
            <a:ext cx="2587868" cy="217645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C:\Документы\Документы ЯНЫ 6  ++++++++++++++++++\фото\фото школа\ИЗО\интегр урок куклы-самокрутки\P1160143.JPG"/>
          <p:cNvPicPr/>
          <p:nvPr/>
        </p:nvPicPr>
        <p:blipFill>
          <a:blip r:embed="rId5" cstate="print"/>
          <a:srcRect l="6574" t="13675" r="16622"/>
          <a:stretch>
            <a:fillRect/>
          </a:stretch>
        </p:blipFill>
        <p:spPr bwMode="auto">
          <a:xfrm>
            <a:off x="4716016" y="2132856"/>
            <a:ext cx="2664296" cy="223914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576064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Предметы естественно -научного цикла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понятийный аппарат,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выполнение интегрированных практических и лабораторных работ,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учебно-опытническая деятельность на пришкольном участке,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интегрированные проекты,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использование оборудования, мини-лабораторий,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характеристика свойств материалов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профориентация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31381" t="32615" r="40478" b="33124"/>
          <a:stretch>
            <a:fillRect/>
          </a:stretch>
        </p:blipFill>
        <p:spPr bwMode="auto">
          <a:xfrm>
            <a:off x="179512" y="260649"/>
            <a:ext cx="12241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Документы\Документы ЯНЫ 2 ++++++++++++++++++\конкурсы\2015-2016\работы\лучшая модель труд. обучения\фото\Интегр. уроки\SAM_1856.JPG"/>
          <p:cNvPicPr>
            <a:picLocks noGrp="1"/>
          </p:cNvPicPr>
          <p:nvPr>
            <p:ph sz="quarter" idx="4"/>
          </p:nvPr>
        </p:nvPicPr>
        <p:blipFill>
          <a:blip r:embed="rId3" cstate="print">
            <a:lum bright="20000" contrast="20000"/>
          </a:blip>
          <a:srcRect t="26112"/>
          <a:stretch>
            <a:fillRect/>
          </a:stretch>
        </p:blipFill>
        <p:spPr bwMode="auto">
          <a:xfrm>
            <a:off x="4644008" y="2051729"/>
            <a:ext cx="4041775" cy="22413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 descr="C:\Документы\Документы ЯНЫ 2 ++++++++++++++++++\конкурсы\2015-2016\работы\лучшая модель труд. обучения\фото\Интегр. уроки\SAM_1847.JPG"/>
          <p:cNvPicPr/>
          <p:nvPr/>
        </p:nvPicPr>
        <p:blipFill>
          <a:blip r:embed="rId4" cstate="print"/>
          <a:srcRect t="30196"/>
          <a:stretch>
            <a:fillRect/>
          </a:stretch>
        </p:blipFill>
        <p:spPr bwMode="auto">
          <a:xfrm>
            <a:off x="4608512" y="4453488"/>
            <a:ext cx="4427984" cy="21438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C:\Документы\Документы ЯНЫ 2 ++++++++++++++++++\конкурсы\2015-2016\работы\лучшая модель труд. обучения\фото\Интегр. уроки\SAM_1843.JPG"/>
          <p:cNvPicPr/>
          <p:nvPr/>
        </p:nvPicPr>
        <p:blipFill>
          <a:blip r:embed="rId5" cstate="print"/>
          <a:srcRect l="22360" t="30039" r="30389"/>
          <a:stretch>
            <a:fillRect/>
          </a:stretch>
        </p:blipFill>
        <p:spPr bwMode="auto">
          <a:xfrm>
            <a:off x="7308304" y="188640"/>
            <a:ext cx="1688662" cy="234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184576" cy="634082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Физика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504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законы физики и физические явления,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работа бытовых  приборов с точки зрения физики,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практикумы,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лабораторно- практические работы,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использование оборудования,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раздел «Электротехника и основы электроники» (электротехнические работы,  электромонтажные работы  и др.),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изучение устройства и принципов работы машин и механизмов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15560" t="30029" r="38066" b="28879"/>
          <a:stretch>
            <a:fillRect/>
          </a:stretch>
        </p:blipFill>
        <p:spPr bwMode="auto">
          <a:xfrm>
            <a:off x="251520" y="188640"/>
            <a:ext cx="1574213" cy="109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Документы\Документы ЯНЫ 2 ++++++++++++++++++\конкурсы\2015-2016\работы\лучшая модель труд. обучения\фото\фото\SAM_1942.JPG"/>
          <p:cNvPicPr/>
          <p:nvPr/>
        </p:nvPicPr>
        <p:blipFill>
          <a:blip r:embed="rId3" cstate="print"/>
          <a:srcRect t="11538" r="12614"/>
          <a:stretch>
            <a:fillRect/>
          </a:stretch>
        </p:blipFill>
        <p:spPr bwMode="auto">
          <a:xfrm>
            <a:off x="5364088" y="3861048"/>
            <a:ext cx="3347864" cy="2952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Содержимое 9" descr="C:\Документы\Документы ЯНЫ 2 ++++++++++++++++++\конкурсы\2015-2016\работы\лучшая модель труд. обучения\фото\фото\SAM_1945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 b="19231"/>
          <a:stretch>
            <a:fillRect/>
          </a:stretch>
        </p:blipFill>
        <p:spPr bwMode="auto">
          <a:xfrm>
            <a:off x="4572000" y="2348880"/>
            <a:ext cx="2745631" cy="17289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2" descr="C:\Документы\Документы ЯНЫ 6  ++++++++++++++++++\фото\фото школа\Интегр. уроки\SAM_1823.JPG"/>
          <p:cNvPicPr>
            <a:picLocks noChangeAspect="1" noChangeArrowheads="1"/>
          </p:cNvPicPr>
          <p:nvPr/>
        </p:nvPicPr>
        <p:blipFill>
          <a:blip r:embed="rId5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940152" y="620688"/>
            <a:ext cx="2886108" cy="21645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851104" cy="8640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Литература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обращение к художественным произведениям, поэзии,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тематические пословицы, поговорки,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написание творческих работ, сочинений,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этикет и культура общения,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интегрированные внеклассные мероприятия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6010" t="27686" r="65352" b="36682"/>
          <a:stretch>
            <a:fillRect/>
          </a:stretch>
        </p:blipFill>
        <p:spPr bwMode="auto">
          <a:xfrm>
            <a:off x="4644008" y="980728"/>
            <a:ext cx="1872208" cy="286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168" t="24363" r="52751" b="35032"/>
          <a:stretch>
            <a:fillRect/>
          </a:stretch>
        </p:blipFill>
        <p:spPr bwMode="auto">
          <a:xfrm>
            <a:off x="7308304" y="692696"/>
            <a:ext cx="169153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4" cstate="print"/>
          <a:srcRect l="16493" t="26172" r="36628" b="26443"/>
          <a:stretch>
            <a:fillRect/>
          </a:stretch>
        </p:blipFill>
        <p:spPr bwMode="auto">
          <a:xfrm>
            <a:off x="179512" y="188640"/>
            <a:ext cx="15841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15356" t="27035" r="41529" b="37985"/>
          <a:stretch>
            <a:fillRect/>
          </a:stretch>
        </p:blipFill>
        <p:spPr bwMode="auto">
          <a:xfrm>
            <a:off x="5868144" y="3068960"/>
            <a:ext cx="3024336" cy="196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l="18600" t="30269" r="44191" b="41677"/>
          <a:stretch>
            <a:fillRect/>
          </a:stretch>
        </p:blipFill>
        <p:spPr bwMode="auto">
          <a:xfrm>
            <a:off x="4716016" y="5076040"/>
            <a:ext cx="2880320" cy="173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851104" cy="86409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История, </a:t>
            </a:r>
            <a:r>
              <a:rPr lang="ru-RU" dirty="0" err="1" smtClean="0"/>
              <a:t>кубановедение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расширение кругозора,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использование исторических сведений, исторических справок  в изучении тем,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обращение к легендам и мифам, обрядам и преданиям,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тематические виртуальные музеи и экскурсии,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исторические эпохи,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декоративно-прикладное творчество народов Кубани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27935" t="39368" r="50126" b="38650"/>
          <a:stretch>
            <a:fillRect/>
          </a:stretch>
        </p:blipFill>
        <p:spPr bwMode="auto">
          <a:xfrm>
            <a:off x="323529" y="116632"/>
            <a:ext cx="15121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25987" t="24363" r="51570" b="35032"/>
          <a:stretch>
            <a:fillRect/>
          </a:stretch>
        </p:blipFill>
        <p:spPr bwMode="auto">
          <a:xfrm>
            <a:off x="4572000" y="1052736"/>
            <a:ext cx="2009842" cy="290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28054" r="45663" b="39462"/>
          <a:stretch>
            <a:fillRect/>
          </a:stretch>
        </p:blipFill>
        <p:spPr bwMode="auto">
          <a:xfrm>
            <a:off x="6516216" y="1628800"/>
            <a:ext cx="2520280" cy="191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1262" t="24363" r="47435" b="35770"/>
          <a:stretch>
            <a:fillRect/>
          </a:stretch>
        </p:blipFill>
        <p:spPr bwMode="auto">
          <a:xfrm>
            <a:off x="4644008" y="4149080"/>
            <a:ext cx="2448272" cy="249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http://dailyculture.ru/upload/medialibrary/a03/a03639797721bea22577be2fa608599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293096"/>
            <a:ext cx="1730127" cy="2294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70609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«Содержание интеграции предметных областей»</a:t>
            </a: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Психология, профориентация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расширение кругозора,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ролевые, деловые, </a:t>
            </a:r>
            <a:r>
              <a:rPr lang="ru-RU" dirty="0" err="1" smtClean="0"/>
              <a:t>профориентационные</a:t>
            </a:r>
            <a:r>
              <a:rPr lang="ru-RU" dirty="0" smtClean="0"/>
              <a:t> игры,</a:t>
            </a:r>
          </a:p>
          <a:p>
            <a:pPr>
              <a:buFont typeface="Wingdings" pitchFamily="2" charset="2"/>
              <a:buChar char="q"/>
            </a:pPr>
            <a:r>
              <a:rPr lang="ru-RU" dirty="0" err="1" smtClean="0"/>
              <a:t>профориентационное</a:t>
            </a:r>
            <a:r>
              <a:rPr lang="ru-RU" dirty="0" smtClean="0"/>
              <a:t> тестирование,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составление личного профессионального  плана,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формула профессии, (типы , отделы, классы, группы  профессий),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посещение Дней  открытых дверей в учреждения СПО, НПО,</a:t>
            </a:r>
          </a:p>
          <a:p>
            <a:pPr>
              <a:buFont typeface="Wingdings" pitchFamily="2" charset="2"/>
              <a:buChar char="q"/>
            </a:pPr>
            <a:r>
              <a:rPr lang="ru-RU" dirty="0" err="1" smtClean="0"/>
              <a:t>профориентационные</a:t>
            </a:r>
            <a:r>
              <a:rPr lang="ru-RU" dirty="0" smtClean="0"/>
              <a:t> экскурсии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Трудоустройство учащихся «Новые тимуровцы»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3087" t="30316" r="45709" b="31609"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Документы\Документы ЯНЫ 6  ++++++++++++++++++\фото\фото школа\Профориентация\кабинет проофоиентации и стенды\SAM_31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12471"/>
          <a:stretch>
            <a:fillRect/>
          </a:stretch>
        </p:blipFill>
        <p:spPr bwMode="auto">
          <a:xfrm rot="5400000">
            <a:off x="5687542" y="945306"/>
            <a:ext cx="3529556" cy="3024336"/>
          </a:xfrm>
          <a:prstGeom prst="rect">
            <a:avLst/>
          </a:prstGeom>
          <a:noFill/>
        </p:spPr>
      </p:pic>
      <p:pic>
        <p:nvPicPr>
          <p:cNvPr id="9" name="Picture 2" descr="C:\Документы\Документы ЯНЫ 6  ++++++++++++++++++\фото\фото школа\Профориентация\кабинет проофоиентации и стенды\SAM_3163.JPG"/>
          <p:cNvPicPr>
            <a:picLocks noChangeAspect="1" noChangeArrowheads="1"/>
          </p:cNvPicPr>
          <p:nvPr/>
        </p:nvPicPr>
        <p:blipFill>
          <a:blip r:embed="rId4" cstate="print"/>
          <a:srcRect t="6439"/>
          <a:stretch>
            <a:fillRect/>
          </a:stretch>
        </p:blipFill>
        <p:spPr bwMode="auto">
          <a:xfrm>
            <a:off x="6012160" y="4581128"/>
            <a:ext cx="2982119" cy="2092573"/>
          </a:xfrm>
          <a:prstGeom prst="rect">
            <a:avLst/>
          </a:prstGeom>
          <a:noFill/>
        </p:spPr>
      </p:pic>
      <p:pic>
        <p:nvPicPr>
          <p:cNvPr id="10" name="Picture 2" descr="C:\Документы\Документы ЯНЫ 6  ++++++++++++++++++\фото\фото школа\Профориентация\кабинет проофоиентации и стенды\SAM_3169.JPG"/>
          <p:cNvPicPr>
            <a:picLocks noChangeAspect="1" noChangeArrowheads="1"/>
          </p:cNvPicPr>
          <p:nvPr/>
        </p:nvPicPr>
        <p:blipFill>
          <a:blip r:embed="rId5" cstate="print"/>
          <a:srcRect t="7177"/>
          <a:stretch>
            <a:fillRect/>
          </a:stretch>
        </p:blipFill>
        <p:spPr bwMode="auto">
          <a:xfrm>
            <a:off x="4716016" y="3789040"/>
            <a:ext cx="2088232" cy="1453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Документы\Документы ЯНЫ 6  ++++++++++++++++++\фото\фото школа\Профориентация\Дни открытых дверей\P10402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40188" cy="27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Документы\Документы ЯНЫ 6  ++++++++++++++++++\фото\фото школа\Профориентация\НКСЭ\P110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15012" y="785788"/>
            <a:ext cx="4040188" cy="27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Документы\Документы ЯНЫ 6  ++++++++++++++++++\фото\фото школа\Профориентация\ПЛ Строитель\P1140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7112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Документы\Документы ЯНЫ 6  ++++++++++++++++++\фото\фото школа\Профориентация\ПТУ №7\P11501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14908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Документы\Документы ЯНЫ 6  ++++++++++++++++++\фото\фото школа\Профориентация\ПТУ №7\P1150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36912"/>
            <a:ext cx="2602632" cy="195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Учебный план МБОУ СОШ № 27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6915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Группы социально-гуманитарного профиля</a:t>
            </a:r>
            <a:endParaRPr lang="ru-RU" sz="2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687043"/>
            <a:ext cx="4040188" cy="1254125"/>
          </a:xfrm>
        </p:spPr>
        <p:txBody>
          <a:bodyPr/>
          <a:lstStyle/>
          <a:p>
            <a:r>
              <a:rPr lang="ru-RU" dirty="0" smtClean="0"/>
              <a:t>Информатика – 1час в неделю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2069158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Группы агротехнического </a:t>
            </a:r>
            <a:r>
              <a:rPr lang="ru-RU" dirty="0"/>
              <a:t>профиля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3615035"/>
            <a:ext cx="4041775" cy="1398141"/>
          </a:xfrm>
        </p:spPr>
        <p:txBody>
          <a:bodyPr/>
          <a:lstStyle/>
          <a:p>
            <a:r>
              <a:rPr lang="ru-RU" dirty="0"/>
              <a:t>Информатика – 1час в неделю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267744" y="2745631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490938" y="281763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267744" y="1161455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490938" y="1233463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2426952" y="4617644"/>
            <a:ext cx="1362978" cy="1916832"/>
            <a:chOff x="1676915" y="4617644"/>
            <a:chExt cx="1362978" cy="191683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34836">
              <a:off x="1840504" y="4617644"/>
              <a:ext cx="1199389" cy="1916832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20806748">
              <a:off x="1676915" y="4786962"/>
              <a:ext cx="858313" cy="227268"/>
            </a:xfrm>
            <a:prstGeom prst="rect">
              <a:avLst/>
            </a:prstGeom>
            <a:solidFill>
              <a:srgbClr val="00B8EE"/>
            </a:solidFill>
            <a:ln>
              <a:solidFill>
                <a:srgbClr val="00B8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062082" y="4627697"/>
            <a:ext cx="1310118" cy="1886570"/>
            <a:chOff x="4312045" y="4627697"/>
            <a:chExt cx="1310118" cy="188657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7399">
              <a:off x="4312045" y="4627697"/>
              <a:ext cx="1310118" cy="188657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 rot="880082">
              <a:off x="4581660" y="4637529"/>
              <a:ext cx="790522" cy="206923"/>
            </a:xfrm>
            <a:prstGeom prst="rect">
              <a:avLst/>
            </a:prstGeom>
            <a:solidFill>
              <a:srgbClr val="00B9EE"/>
            </a:solidFill>
            <a:ln>
              <a:solidFill>
                <a:srgbClr val="00B9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799400" y="4472577"/>
            <a:ext cx="1296144" cy="1905000"/>
            <a:chOff x="3049363" y="4472577"/>
            <a:chExt cx="1296144" cy="19050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7" r="16523"/>
            <a:stretch/>
          </p:blipFill>
          <p:spPr>
            <a:xfrm>
              <a:off x="3049363" y="4472577"/>
              <a:ext cx="1296144" cy="1905000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3069469" y="4514698"/>
              <a:ext cx="790522" cy="192484"/>
            </a:xfrm>
            <a:prstGeom prst="rect">
              <a:avLst/>
            </a:prstGeom>
            <a:solidFill>
              <a:srgbClr val="00B9EE"/>
            </a:solidFill>
            <a:ln>
              <a:solidFill>
                <a:srgbClr val="00B9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998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Цель: развитие трудового (технологического) образования в рамках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агротехнологического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профиля обучения через межпредметную и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метапредметную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интеграцию 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http://img.happy-giraffe.ru/thumbs/960x627/83/cf5778dd8ab5b6dbb1b928544b60af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5084272" cy="4643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t="27746" r="16128" b="13971"/>
          <a:stretch/>
        </p:blipFill>
        <p:spPr>
          <a:xfrm>
            <a:off x="202089" y="2440189"/>
            <a:ext cx="3362308" cy="29924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707904" y="2440189"/>
            <a:ext cx="5303313" cy="2672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Изучить информацию на сайте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https://happy-horses.ru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http://fourhoofs.ru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http://pluspet.ru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суточный рацион лошади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dirty="0"/>
              <a:t>Средняя взрослая лошадь съедает за год около 2 т. овса, 5 т. сена, полтонны отрубей, 1 т. сочного корма, 13 кг. соли. Таким образом, примерный суточный рацион лошади весом 500-600 кг составляет:</a:t>
            </a:r>
          </a:p>
          <a:p>
            <a:pPr lvl="0"/>
            <a:r>
              <a:rPr lang="ru-RU" sz="1200" dirty="0"/>
              <a:t>10-15 кг. сена</a:t>
            </a:r>
          </a:p>
          <a:p>
            <a:pPr lvl="0"/>
            <a:r>
              <a:rPr lang="ru-RU" sz="1200" dirty="0"/>
              <a:t>5 кг концентрированного корма</a:t>
            </a:r>
          </a:p>
          <a:p>
            <a:pPr lvl="0"/>
            <a:r>
              <a:rPr lang="ru-RU" sz="1200" dirty="0"/>
              <a:t>1-1,5 кг. отрубей </a:t>
            </a:r>
          </a:p>
          <a:p>
            <a:pPr lvl="0"/>
            <a:r>
              <a:rPr lang="ru-RU" sz="1200" dirty="0"/>
              <a:t>2-3 кг сочного корма. </a:t>
            </a:r>
          </a:p>
          <a:p>
            <a:pPr marL="0" indent="0">
              <a:buNone/>
            </a:pPr>
            <a:r>
              <a:rPr lang="ru-RU" sz="1200" dirty="0"/>
              <a:t>В качестве источников витаминов и микроэлементов в рацион лошади включаются</a:t>
            </a:r>
            <a:r>
              <a:rPr lang="ru-RU" sz="1200" dirty="0" smtClean="0"/>
              <a:t>:</a:t>
            </a:r>
            <a:endParaRPr lang="ru-RU" sz="12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4860032" y="4797152"/>
            <a:ext cx="4118641" cy="2373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dirty="0" smtClean="0"/>
              <a:t>соль (30-60 гр. в сутки)</a:t>
            </a:r>
          </a:p>
          <a:p>
            <a:r>
              <a:rPr lang="ru-RU" sz="2500" dirty="0" smtClean="0"/>
              <a:t>мел (до 60 гр. в сутки)</a:t>
            </a:r>
          </a:p>
          <a:p>
            <a:r>
              <a:rPr lang="ru-RU" sz="2500" dirty="0" smtClean="0"/>
              <a:t>костная мука. Добавляется только в случае недостатка кальция и фосфора в рационе (до 110 г. В сутки)</a:t>
            </a:r>
          </a:p>
          <a:p>
            <a:r>
              <a:rPr lang="ru-RU" sz="2500" dirty="0" err="1" smtClean="0"/>
              <a:t>дикальцийфосфат</a:t>
            </a:r>
            <a:r>
              <a:rPr lang="ru-RU" sz="2500" dirty="0" smtClean="0"/>
              <a:t> (при недостатке кальция и фосфора) и </a:t>
            </a:r>
            <a:r>
              <a:rPr lang="ru-RU" sz="2500" dirty="0" err="1" smtClean="0"/>
              <a:t>динатрийфосфат</a:t>
            </a:r>
            <a:r>
              <a:rPr lang="ru-RU" sz="2500" dirty="0" smtClean="0"/>
              <a:t> (при недостатке фосфора)</a:t>
            </a:r>
          </a:p>
          <a:p>
            <a:r>
              <a:rPr lang="ru-RU" sz="2500" dirty="0" smtClean="0"/>
              <a:t>рыбий жир</a:t>
            </a:r>
          </a:p>
          <a:p>
            <a:r>
              <a:rPr lang="ru-RU" sz="2500" dirty="0" smtClean="0"/>
              <a:t>дрожжи обыкновенные</a:t>
            </a:r>
          </a:p>
          <a:p>
            <a:r>
              <a:rPr lang="ru-RU" sz="2500" dirty="0" smtClean="0"/>
              <a:t>премиксы для лошадей. Смесь витаминов и микроэлементов для обогащения рационов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08" t="15066" r="24888" b="5682"/>
          <a:stretch/>
        </p:blipFill>
        <p:spPr>
          <a:xfrm>
            <a:off x="381871" y="2420888"/>
            <a:ext cx="4115355" cy="3674426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17416959"/>
              </p:ext>
            </p:extLst>
          </p:nvPr>
        </p:nvGraphicFramePr>
        <p:xfrm>
          <a:off x="4770758" y="3558011"/>
          <a:ext cx="4109485" cy="2537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025"/>
                <a:gridCol w="2098460"/>
              </a:tblGrid>
              <a:tr h="1082710">
                <a:tc>
                  <a:txBody>
                    <a:bodyPr/>
                    <a:lstStyle/>
                    <a:p>
                      <a:pPr fontAlgn="base">
                        <a:lnSpc>
                          <a:spcPts val="1680"/>
                        </a:lnSpc>
                        <a:spcAft>
                          <a:spcPts val="144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выведенной породы собаки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11" marR="46711" marT="0" marB="0"/>
                </a:tc>
                <a:tc>
                  <a:txBody>
                    <a:bodyPr/>
                    <a:lstStyle/>
                    <a:p>
                      <a:pPr marL="145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пород собак, из которых была выведена данная порода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11" marR="46711" marT="0" marB="0"/>
                </a:tc>
              </a:tr>
              <a:tr h="1454593">
                <a:tc>
                  <a:txBody>
                    <a:bodyPr/>
                    <a:lstStyle/>
                    <a:p>
                      <a:pPr fontAlgn="base">
                        <a:lnSpc>
                          <a:spcPts val="1680"/>
                        </a:lnSpc>
                        <a:spcAft>
                          <a:spcPts val="1440"/>
                        </a:spcAft>
                      </a:pPr>
                      <a:r>
                        <a:rPr lang="ru-RU" sz="1400">
                          <a:effectLst/>
                        </a:rPr>
                        <a:t>Русский черный терьер.</a:t>
                      </a:r>
                    </a:p>
                    <a:p>
                      <a:pPr fontAlgn="base">
                        <a:lnSpc>
                          <a:spcPts val="1680"/>
                        </a:lnSpc>
                        <a:spcAft>
                          <a:spcPts val="1440"/>
                        </a:spcAft>
                      </a:pPr>
                      <a:r>
                        <a:rPr lang="ru-RU" sz="1400">
                          <a:effectLst/>
                        </a:rPr>
                        <a:t>(Собака Сталина)</a:t>
                      </a:r>
                    </a:p>
                    <a:p>
                      <a:pPr fontAlgn="base">
                        <a:lnSpc>
                          <a:spcPts val="1680"/>
                        </a:lnSpc>
                        <a:spcAft>
                          <a:spcPts val="144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11" marR="4671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Ризеншнауцер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Ротвейлер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Эрдельтерьер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Кавказская овчарка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Ньюфаундленд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11" marR="46711" marT="0" marB="0"/>
                </a:tc>
              </a:tr>
            </a:tbl>
          </a:graphicData>
        </a:graphic>
      </p:graphicFrame>
      <p:sp>
        <p:nvSpPr>
          <p:cNvPr id="18" name="Объект 5"/>
          <p:cNvSpPr txBox="1">
            <a:spLocks/>
          </p:cNvSpPr>
          <p:nvPr/>
        </p:nvSpPr>
        <p:spPr>
          <a:xfrm>
            <a:off x="4761602" y="2592264"/>
            <a:ext cx="4118641" cy="1147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Изучить информацию на сайте 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http://russian7.ru/post/7-znamenitykh-porod-sobak-vyvedennykh-v-r/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заполнить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таблицу, применяя разные шрифты, начертания и видоизменения: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4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144" t="22624" r="25104" b="24703"/>
          <a:stretch/>
        </p:blipFill>
        <p:spPr>
          <a:xfrm>
            <a:off x="457200" y="2573285"/>
            <a:ext cx="3152544" cy="187647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8480" t="15080" r="26980" b="15206"/>
          <a:stretch/>
        </p:blipFill>
        <p:spPr>
          <a:xfrm>
            <a:off x="4441918" y="2551571"/>
            <a:ext cx="4314064" cy="37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5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08" t="15065" r="24888" b="8853"/>
          <a:stretch/>
        </p:blipFill>
        <p:spPr>
          <a:xfrm>
            <a:off x="683568" y="2584717"/>
            <a:ext cx="3337256" cy="2860507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79542242"/>
              </p:ext>
            </p:extLst>
          </p:nvPr>
        </p:nvGraphicFramePr>
        <p:xfrm>
          <a:off x="4270822" y="4455367"/>
          <a:ext cx="4752529" cy="1979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4"/>
                <a:gridCol w="801399"/>
                <a:gridCol w="710769"/>
                <a:gridCol w="864096"/>
                <a:gridCol w="616601"/>
                <a:gridCol w="751550"/>
              </a:tblGrid>
              <a:tr h="664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профессии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Востребованность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Оплачиваемость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Конкуренция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Входной барьер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</a:tr>
              <a:tr h="316022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Картограф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</a:tr>
              <a:tr h="250187">
                <a:tc>
                  <a:txBody>
                    <a:bodyPr/>
                    <a:lstStyle/>
                    <a:p>
                      <a:pPr algn="ctr"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</a:tr>
              <a:tr h="250187">
                <a:tc>
                  <a:txBody>
                    <a:bodyPr/>
                    <a:lstStyle/>
                    <a:p>
                      <a:pPr algn="ctr"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</a:tr>
              <a:tr h="250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34" marR="43634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318892" y="2744639"/>
            <a:ext cx="4573587" cy="157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Изучить информацию на сайте </a:t>
            </a:r>
            <a:r>
              <a:rPr lang="ru-RU" sz="13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http://edunews.ru/professii/obzor/s-jivotnimi-i-agrarnye/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заполнить таблицу: </a:t>
            </a:r>
            <a:r>
              <a:rPr lang="ru-RU" sz="1300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Животноводческие и аграрные профессии, создать презентацию по материалам сайта. Отразить: характеристики профессии, где можно получить данную профессию, в чем заключается работа на предприятии (ферме), карьерный рост и т.д.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08" t="24576" r="26670" b="27873"/>
          <a:stretch/>
        </p:blipFill>
        <p:spPr>
          <a:xfrm>
            <a:off x="-22389" y="2740769"/>
            <a:ext cx="4219947" cy="2344415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551428" y="2519099"/>
            <a:ext cx="4041775" cy="1066849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 согласно выбранному заданию, сделать необходимые расчеты. 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представленную в выбранном задании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таблицу, построить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диаграмму.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288805"/>
              </p:ext>
            </p:extLst>
          </p:nvPr>
        </p:nvGraphicFramePr>
        <p:xfrm>
          <a:off x="4355976" y="3925678"/>
          <a:ext cx="4608512" cy="2600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794"/>
                <a:gridCol w="936104"/>
                <a:gridCol w="1152128"/>
                <a:gridCol w="1008112"/>
                <a:gridCol w="889374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Урожайность, ц/га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Площадь, га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сбор, 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Оекское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Тулунское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Оекское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2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7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772816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08" t="18235" r="24888" b="12023"/>
          <a:stretch/>
        </p:blipFill>
        <p:spPr>
          <a:xfrm>
            <a:off x="440138" y="2492896"/>
            <a:ext cx="3771821" cy="2963576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201215"/>
              </p:ext>
            </p:extLst>
          </p:nvPr>
        </p:nvGraphicFramePr>
        <p:xfrm>
          <a:off x="4645025" y="3284984"/>
          <a:ext cx="4041775" cy="1490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2832"/>
                <a:gridCol w="642832"/>
                <a:gridCol w="901807"/>
                <a:gridCol w="927152"/>
                <a:gridCol w="927152"/>
              </a:tblGrid>
              <a:tr h="1656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Сорт огурцов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Урожайность с 1 м</a:t>
                      </a:r>
                      <a:r>
                        <a:rPr lang="ru-RU" sz="1000" baseline="30000" dirty="0">
                          <a:effectLst/>
                        </a:rPr>
                        <a:t>2  </a:t>
                      </a:r>
                      <a:r>
                        <a:rPr lang="ru-RU" sz="1000" dirty="0">
                          <a:effectLst/>
                        </a:rPr>
                        <a:t>в кг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теплица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парник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открытый грунт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подоконник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  <a:tr h="331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Белая ночь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  <a:tr h="165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Крепыш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  <a:tr h="165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Погребок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  <a:tr h="165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Дачник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  <a:tr h="165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Емеля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68" marR="49768" marT="0" marB="0"/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Изучить информацию в сети интернет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заполнить таблицу: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Урожайность различных сортов огурцов в различных условиях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построить гистограмму по полученным данным.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12950" y="2348880"/>
            <a:ext cx="4572000" cy="10030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Изучить информацию в сети интернет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заполнить таблицу: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Урожайность различных сортов огурцов в различных условиях</a:t>
            </a:r>
            <a:r>
              <a:rPr lang="ru-RU" sz="1400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построить гистограмму по полученным данным.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43875513"/>
              </p:ext>
            </p:extLst>
          </p:nvPr>
        </p:nvGraphicFramePr>
        <p:xfrm>
          <a:off x="3032956" y="5108364"/>
          <a:ext cx="3078088" cy="166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95766591"/>
              </p:ext>
            </p:extLst>
          </p:nvPr>
        </p:nvGraphicFramePr>
        <p:xfrm>
          <a:off x="6012160" y="4820508"/>
          <a:ext cx="3024589" cy="197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54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8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08" t="18235" r="24888" b="27873"/>
          <a:stretch/>
        </p:blipFill>
        <p:spPr>
          <a:xfrm>
            <a:off x="308411" y="2873220"/>
            <a:ext cx="3940061" cy="2392182"/>
          </a:xfrm>
          <a:prstGeom prst="rect">
            <a:avLst/>
          </a:prstGeom>
        </p:spPr>
      </p:pic>
      <p:pic>
        <p:nvPicPr>
          <p:cNvPr id="14" name="Объект 6"/>
          <p:cNvPicPr>
            <a:picLocks noChangeAspect="1"/>
          </p:cNvPicPr>
          <p:nvPr/>
        </p:nvPicPr>
        <p:blipFill rotWithShape="1">
          <a:blip r:embed="rId3"/>
          <a:srcRect l="24976" t="31688" r="26921" b="61974"/>
          <a:stretch/>
        </p:blipFill>
        <p:spPr>
          <a:xfrm>
            <a:off x="1295634" y="2560637"/>
            <a:ext cx="2556285" cy="189354"/>
          </a:xfrm>
          <a:prstGeom prst="rect">
            <a:avLst/>
          </a:prstGeom>
        </p:spPr>
      </p:pic>
      <p:sp>
        <p:nvSpPr>
          <p:cNvPr id="18" name="Объект 5"/>
          <p:cNvSpPr>
            <a:spLocks noGrp="1"/>
          </p:cNvSpPr>
          <p:nvPr>
            <p:ph sz="quarter" idx="4"/>
          </p:nvPr>
        </p:nvSpPr>
        <p:spPr>
          <a:xfrm>
            <a:off x="4572000" y="2749991"/>
            <a:ext cx="4196911" cy="28383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Задание: Изучить информацию на сайте  </a:t>
            </a:r>
            <a:r>
              <a:rPr lang="ru-RU" u="sng" dirty="0">
                <a:hlinkClick r:id="rId4"/>
              </a:rPr>
              <a:t>http://www.what-this.ru/nature/animals/classification.php</a:t>
            </a:r>
            <a:r>
              <a:rPr lang="ru-RU" dirty="0"/>
              <a:t> и представьте данную информацию в </a:t>
            </a:r>
            <a:r>
              <a:rPr lang="ru-RU" dirty="0" smtClean="0"/>
              <a:t>виде графа и  </a:t>
            </a:r>
            <a:r>
              <a:rPr lang="ru-RU" dirty="0"/>
              <a:t>презентации: Классификация животного мира.</a:t>
            </a:r>
          </a:p>
        </p:txBody>
      </p:sp>
    </p:spTree>
    <p:extLst>
      <p:ext uri="{BB962C8B-B14F-4D97-AF65-F5344CB8AC3E}">
        <p14:creationId xmlns:p14="http://schemas.microsoft.com/office/powerpoint/2010/main" val="324180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2328" t="14563" r="21221" b="18500"/>
          <a:stretch/>
        </p:blipFill>
        <p:spPr>
          <a:xfrm>
            <a:off x="457200" y="1628800"/>
            <a:ext cx="8229600" cy="548639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животного мира.</a:t>
            </a:r>
          </a:p>
        </p:txBody>
      </p:sp>
    </p:spTree>
    <p:extLst>
      <p:ext uri="{BB962C8B-B14F-4D97-AF65-F5344CB8AC3E}">
        <p14:creationId xmlns:p14="http://schemas.microsoft.com/office/powerpoint/2010/main" val="10738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 № 9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0690" y="109775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Задание по учебнику</a:t>
            </a:r>
            <a:endParaRPr lang="ru-RU" sz="2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136" y="115649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Задание для </a:t>
            </a:r>
            <a:r>
              <a:rPr lang="ru-RU" dirty="0"/>
              <a:t>учащихся агротехнического профиля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737519"/>
            <a:ext cx="216024" cy="68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90938" y="1809527"/>
            <a:ext cx="175139" cy="36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158" t="20274" r="24155" b="13155"/>
          <a:stretch/>
        </p:blipFill>
        <p:spPr>
          <a:xfrm>
            <a:off x="179512" y="2560672"/>
            <a:ext cx="4182309" cy="302856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61821" y="2174874"/>
            <a:ext cx="4602667" cy="449448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Используя набор данных «Затраты на посадку», составить таблицу и выяснить количество материальных затрат на самую дорогую и самую дешевую культуру, минимальные затраты на удобрения, максимальные затраты на горючее, средние затраты на оплату труда.</a:t>
            </a:r>
          </a:p>
          <a:p>
            <a:pPr marL="0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посадку 1 га садов и ягодников в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 России.</a:t>
            </a:r>
          </a:p>
          <a:p>
            <a:pPr marL="0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при посадке крыжовника — 167 руб. Горючее, ядохимикаты и гербициды для посадки земляники — 115 руб. Удобрения при посадке черной смородины — 585 руб. Материал на шпалеру при посадке малины — 780 руб. Горючее, ядохимикаты и гербициды для посадки черной смородины — 90 руб. Посадочный материал при посадке земляники — 1750 руб. Оплата труда при посадке черной смородины — 150 руб. Удобрения при посадке малины — 532 руб. Удобрения при посадке крыжовника — 555 руб. Горючее, ядохимикаты и гербициды для посадки малины — 89 руб. Посадочный материал при посадке крыжовника — 594 руб. Прочие расходы при посадке земляники — 584 руб. Оплата труда при посадке малины — 235 руб. Горючее, ядохимикаты и гербициды для посадки крыжовника — 92 руб. Удобрения при посадке земляники — 313 руб. Прочие расходы при посадке черной смородины — 260 руб. Посадочный материал при посадке малины — 1200 руб. Оплата труда при посадке земляники — 316 руб. Прочие расходы при посадке крыжовника — 388 руб. Посадочный материал при посадке черной смородины — 1100 руб. Прочие расходы при посадке малины — 474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3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Результаты работы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Качественные показатели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5664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повышение мотивации учащихся к изучению предмета «Технология»;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повышение качества обучения по предмету «Технология»;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повышение интереса учащихся- выпускников к рабочим специальностям;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аттестация учителей технологии;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улучшение качества представленных интегрированных проектов, творческих  работ на различных конференциях и конкурсах;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расширение форм социального партнерства и  сотрудничества  в области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укрепление материально-технической базы.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Количественные показатели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увеличение численности учащихся и педагогов - предметников, включенных в реализацию работы по данному направлению;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ежегодно увеличивающееся число профориентационных экскурсий, посещений Дней открытых дверей, мастер-классов  на базе учреждений профобразования;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увеличение числа социальных партнеров в области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организации трудового обучения и воспитания 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ru-RU" dirty="0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5288" y="908050"/>
            <a:ext cx="8353425" cy="5689871"/>
            <a:chOff x="2222" y="4128"/>
            <a:chExt cx="7541" cy="4343"/>
          </a:xfrm>
        </p:grpSpPr>
        <p:sp>
          <p:nvSpPr>
            <p:cNvPr id="13317" name="AutoShape 3"/>
            <p:cNvSpPr>
              <a:spLocks noChangeArrowheads="1"/>
            </p:cNvSpPr>
            <p:nvPr/>
          </p:nvSpPr>
          <p:spPr bwMode="auto">
            <a:xfrm>
              <a:off x="2528" y="4128"/>
              <a:ext cx="2189" cy="10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E858D"/>
                </a:gs>
                <a:gs pos="50000">
                  <a:srgbClr val="B6C0CC"/>
                </a:gs>
                <a:gs pos="100000">
                  <a:srgbClr val="D9E5F3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2000" b="1" dirty="0">
                  <a:solidFill>
                    <a:srgbClr val="000000"/>
                  </a:solidFill>
                  <a:latin typeface="Calibri" pitchFamily="34" charset="0"/>
                </a:rPr>
                <a:t>Образовательная деятельность на </a:t>
              </a:r>
              <a:r>
                <a:rPr lang="ru-RU" sz="2000" b="1" dirty="0" smtClean="0">
                  <a:solidFill>
                    <a:srgbClr val="000000"/>
                  </a:solidFill>
                  <a:latin typeface="Calibri" pitchFamily="34" charset="0"/>
                </a:rPr>
                <a:t>интегрированных уроках</a:t>
              </a:r>
              <a:endParaRPr lang="ru-RU" sz="2000" dirty="0"/>
            </a:p>
          </p:txBody>
        </p:sp>
        <p:sp>
          <p:nvSpPr>
            <p:cNvPr id="13318" name="AutoShape 4"/>
            <p:cNvSpPr>
              <a:spLocks noChangeArrowheads="1"/>
            </p:cNvSpPr>
            <p:nvPr/>
          </p:nvSpPr>
          <p:spPr bwMode="auto">
            <a:xfrm>
              <a:off x="4957" y="4128"/>
              <a:ext cx="2175" cy="1065"/>
            </a:xfrm>
            <a:prstGeom prst="roundRect">
              <a:avLst>
                <a:gd name="adj" fmla="val 16667"/>
              </a:avLst>
            </a:prstGeom>
            <a:solidFill>
              <a:srgbClr val="DBE5F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2000" b="1" dirty="0">
                  <a:solidFill>
                    <a:srgbClr val="000000"/>
                  </a:solidFill>
                  <a:latin typeface="Calibri" pitchFamily="34" charset="0"/>
                </a:rPr>
                <a:t>Интеграция образовательных </a:t>
              </a:r>
              <a:r>
                <a:rPr lang="ru-RU" sz="2000" b="1" dirty="0" smtClean="0">
                  <a:solidFill>
                    <a:srgbClr val="000000"/>
                  </a:solidFill>
                  <a:latin typeface="Calibri" pitchFamily="34" charset="0"/>
                </a:rPr>
                <a:t>областей</a:t>
              </a:r>
              <a:endParaRPr lang="ru-RU" sz="2000" dirty="0"/>
            </a:p>
          </p:txBody>
        </p:sp>
        <p:sp>
          <p:nvSpPr>
            <p:cNvPr id="13319" name="AutoShape 5"/>
            <p:cNvSpPr>
              <a:spLocks noChangeArrowheads="1"/>
            </p:cNvSpPr>
            <p:nvPr/>
          </p:nvSpPr>
          <p:spPr bwMode="auto">
            <a:xfrm>
              <a:off x="7393" y="4128"/>
              <a:ext cx="2052" cy="10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E858D"/>
                </a:gs>
                <a:gs pos="50000">
                  <a:srgbClr val="B6C0CC"/>
                </a:gs>
                <a:gs pos="100000">
                  <a:srgbClr val="D9E5F3"/>
                </a:gs>
              </a:gsLst>
              <a:lin ang="108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2000" b="1" dirty="0">
                  <a:solidFill>
                    <a:srgbClr val="000000"/>
                  </a:solidFill>
                  <a:latin typeface="Calibri" pitchFamily="34" charset="0"/>
                </a:rPr>
                <a:t>Внеурочная (</a:t>
              </a:r>
              <a:r>
                <a:rPr lang="ru-RU" sz="2000" b="1" dirty="0" err="1">
                  <a:solidFill>
                    <a:srgbClr val="000000"/>
                  </a:solidFill>
                  <a:latin typeface="Calibri" pitchFamily="34" charset="0"/>
                </a:rPr>
                <a:t>внеучебная</a:t>
              </a:r>
              <a:r>
                <a:rPr lang="ru-RU" sz="2000" b="1" dirty="0">
                  <a:solidFill>
                    <a:srgbClr val="000000"/>
                  </a:solidFill>
                  <a:latin typeface="Calibri" pitchFamily="34" charset="0"/>
                </a:rPr>
                <a:t>) деятельность </a:t>
              </a:r>
              <a:r>
                <a:rPr lang="ru-RU" sz="2000" b="1" dirty="0" smtClean="0">
                  <a:solidFill>
                    <a:srgbClr val="000000"/>
                  </a:solidFill>
                  <a:latin typeface="Calibri" pitchFamily="34" charset="0"/>
                </a:rPr>
                <a:t>учащихся</a:t>
              </a:r>
              <a:endParaRPr lang="ru-RU" sz="2000" dirty="0"/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2529" y="5703"/>
              <a:ext cx="6916" cy="5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>
                  <a:latin typeface="Calibri" pitchFamily="34" charset="0"/>
                </a:rPr>
                <a:t>Использование современных образовательных </a:t>
              </a:r>
              <a:r>
                <a:rPr lang="ru-RU" sz="2000" dirty="0" smtClean="0">
                  <a:latin typeface="Calibri" pitchFamily="34" charset="0"/>
                </a:rPr>
                <a:t>технологий</a:t>
              </a:r>
              <a:endParaRPr lang="ru-RU" sz="2000" dirty="0"/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2529" y="6767"/>
              <a:ext cx="6916" cy="589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 smtClean="0"/>
                <a:t>Интегрированный проекты, </a:t>
              </a:r>
              <a:r>
                <a:rPr lang="ru-RU" sz="2000" dirty="0" err="1" smtClean="0"/>
                <a:t>межпредметные</a:t>
              </a:r>
              <a:r>
                <a:rPr lang="ru-RU" sz="2000" dirty="0" smtClean="0"/>
                <a:t>  тематические Недели</a:t>
              </a:r>
              <a:endParaRPr lang="ru-RU" sz="2000" dirty="0"/>
            </a:p>
          </p:txBody>
        </p:sp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2529" y="7808"/>
              <a:ext cx="6916" cy="6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 smtClean="0"/>
                <a:t>Работа Центра </a:t>
              </a:r>
              <a:r>
                <a:rPr lang="ru-RU" sz="2000" dirty="0" err="1" smtClean="0"/>
                <a:t>профориентационной</a:t>
              </a:r>
              <a:r>
                <a:rPr lang="ru-RU" sz="2000" dirty="0" smtClean="0"/>
                <a:t> работы</a:t>
              </a:r>
            </a:p>
            <a:p>
              <a:pPr algn="ctr">
                <a:spcAft>
                  <a:spcPts val="1000"/>
                </a:spcAft>
                <a:defRPr/>
              </a:pPr>
              <a:r>
                <a:rPr lang="ru-RU" sz="2000" dirty="0" smtClean="0"/>
                <a:t>Взаимодействие с социальными партнерами</a:t>
              </a:r>
              <a:endParaRPr lang="ru-RU" sz="2000" dirty="0"/>
            </a:p>
          </p:txBody>
        </p:sp>
        <p:sp>
          <p:nvSpPr>
            <p:cNvPr id="13323" name="AutoShape 9"/>
            <p:cNvSpPr>
              <a:spLocks noChangeArrowheads="1"/>
            </p:cNvSpPr>
            <p:nvPr/>
          </p:nvSpPr>
          <p:spPr bwMode="auto">
            <a:xfrm>
              <a:off x="5934" y="6292"/>
              <a:ext cx="143" cy="431"/>
            </a:xfrm>
            <a:prstGeom prst="downArrow">
              <a:avLst>
                <a:gd name="adj1" fmla="val 50000"/>
                <a:gd name="adj2" fmla="val 75350"/>
              </a:avLst>
            </a:prstGeom>
            <a:solidFill>
              <a:srgbClr val="365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4" name="AutoShape 10"/>
            <p:cNvSpPr>
              <a:spLocks noChangeArrowheads="1"/>
            </p:cNvSpPr>
            <p:nvPr/>
          </p:nvSpPr>
          <p:spPr bwMode="auto">
            <a:xfrm>
              <a:off x="5989" y="7400"/>
              <a:ext cx="143" cy="375"/>
            </a:xfrm>
            <a:prstGeom prst="downArrow">
              <a:avLst>
                <a:gd name="adj1" fmla="val 50000"/>
                <a:gd name="adj2" fmla="val 65559"/>
              </a:avLst>
            </a:prstGeom>
            <a:solidFill>
              <a:srgbClr val="365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5" name="AutoShape 11"/>
            <p:cNvSpPr>
              <a:spLocks noChangeArrowheads="1"/>
            </p:cNvSpPr>
            <p:nvPr/>
          </p:nvSpPr>
          <p:spPr bwMode="auto">
            <a:xfrm>
              <a:off x="3440" y="5226"/>
              <a:ext cx="143" cy="431"/>
            </a:xfrm>
            <a:prstGeom prst="downArrow">
              <a:avLst>
                <a:gd name="adj1" fmla="val 50000"/>
                <a:gd name="adj2" fmla="val 75350"/>
              </a:avLst>
            </a:prstGeom>
            <a:solidFill>
              <a:srgbClr val="365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6" name="AutoShape 12"/>
            <p:cNvSpPr>
              <a:spLocks noChangeArrowheads="1"/>
            </p:cNvSpPr>
            <p:nvPr/>
          </p:nvSpPr>
          <p:spPr bwMode="auto">
            <a:xfrm>
              <a:off x="5923" y="5226"/>
              <a:ext cx="143" cy="431"/>
            </a:xfrm>
            <a:prstGeom prst="downArrow">
              <a:avLst>
                <a:gd name="adj1" fmla="val 50000"/>
                <a:gd name="adj2" fmla="val 75350"/>
              </a:avLst>
            </a:prstGeom>
            <a:solidFill>
              <a:srgbClr val="365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7" name="AutoShape 13"/>
            <p:cNvSpPr>
              <a:spLocks noChangeArrowheads="1"/>
            </p:cNvSpPr>
            <p:nvPr/>
          </p:nvSpPr>
          <p:spPr bwMode="auto">
            <a:xfrm>
              <a:off x="8336" y="5226"/>
              <a:ext cx="143" cy="431"/>
            </a:xfrm>
            <a:prstGeom prst="downArrow">
              <a:avLst>
                <a:gd name="adj1" fmla="val 50000"/>
                <a:gd name="adj2" fmla="val 75350"/>
              </a:avLst>
            </a:prstGeom>
            <a:solidFill>
              <a:srgbClr val="365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>
                <a:latin typeface="Calibri" pitchFamily="34" charset="0"/>
              </a:endParaRPr>
            </a:p>
          </p:txBody>
        </p:sp>
        <p:cxnSp>
          <p:nvCxnSpPr>
            <p:cNvPr id="13328" name="AutoShape 14"/>
            <p:cNvCxnSpPr>
              <a:cxnSpLocks noChangeShapeType="1"/>
            </p:cNvCxnSpPr>
            <p:nvPr/>
          </p:nvCxnSpPr>
          <p:spPr bwMode="auto">
            <a:xfrm flipV="1">
              <a:off x="9445" y="8073"/>
              <a:ext cx="318" cy="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29" name="AutoShape 15"/>
            <p:cNvCxnSpPr>
              <a:cxnSpLocks noChangeShapeType="1"/>
            </p:cNvCxnSpPr>
            <p:nvPr/>
          </p:nvCxnSpPr>
          <p:spPr bwMode="auto">
            <a:xfrm flipV="1">
              <a:off x="9763" y="4660"/>
              <a:ext cx="0" cy="34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30" name="AutoShape 16"/>
            <p:cNvCxnSpPr>
              <a:cxnSpLocks noChangeShapeType="1"/>
            </p:cNvCxnSpPr>
            <p:nvPr/>
          </p:nvCxnSpPr>
          <p:spPr bwMode="auto">
            <a:xfrm flipH="1">
              <a:off x="9558" y="4660"/>
              <a:ext cx="20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331" name="AutoShape 17"/>
            <p:cNvCxnSpPr>
              <a:cxnSpLocks noChangeShapeType="1"/>
            </p:cNvCxnSpPr>
            <p:nvPr/>
          </p:nvCxnSpPr>
          <p:spPr bwMode="auto">
            <a:xfrm flipH="1">
              <a:off x="2222" y="8073"/>
              <a:ext cx="306" cy="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32" name="AutoShape 18"/>
            <p:cNvCxnSpPr>
              <a:cxnSpLocks noChangeShapeType="1"/>
            </p:cNvCxnSpPr>
            <p:nvPr/>
          </p:nvCxnSpPr>
          <p:spPr bwMode="auto">
            <a:xfrm flipV="1">
              <a:off x="2222" y="4660"/>
              <a:ext cx="0" cy="34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33" name="AutoShape 19"/>
            <p:cNvCxnSpPr>
              <a:cxnSpLocks noChangeShapeType="1"/>
            </p:cNvCxnSpPr>
            <p:nvPr/>
          </p:nvCxnSpPr>
          <p:spPr bwMode="auto">
            <a:xfrm>
              <a:off x="2222" y="4660"/>
              <a:ext cx="2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</a:p>
          <a:p>
            <a:pPr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2000" b="1" i="1" dirty="0" smtClean="0"/>
              <a:t>МБОУ СОШ №27</a:t>
            </a:r>
            <a:endParaRPr lang="ru-RU" sz="2000" dirty="0" smtClean="0"/>
          </a:p>
          <a:p>
            <a:pPr algn="ctr">
              <a:buNone/>
            </a:pPr>
            <a:r>
              <a:rPr lang="ru-RU" sz="2000" b="1" i="1" dirty="0" smtClean="0"/>
              <a:t>г. Новороссийск</a:t>
            </a:r>
            <a:endParaRPr lang="ru-RU" sz="2000" dirty="0" smtClean="0"/>
          </a:p>
          <a:p>
            <a:pPr algn="ctr">
              <a:buNone/>
            </a:pPr>
            <a:r>
              <a:rPr lang="ru-RU" sz="2000" i="1" dirty="0" smtClean="0"/>
              <a:t>Тел.    8(8617) 718-345</a:t>
            </a:r>
            <a:endParaRPr lang="ru-RU" sz="2000" dirty="0" smtClean="0"/>
          </a:p>
          <a:p>
            <a:pPr algn="ctr">
              <a:buNone/>
            </a:pPr>
            <a:r>
              <a:rPr lang="ru-RU" sz="2000" i="1" dirty="0" smtClean="0"/>
              <a:t>Факс: 8(8617) 718-445</a:t>
            </a:r>
            <a:endParaRPr lang="ru-RU" sz="2000" dirty="0" smtClean="0"/>
          </a:p>
          <a:p>
            <a:pPr algn="ctr">
              <a:buNone/>
            </a:pPr>
            <a:r>
              <a:rPr lang="ru-RU" sz="2000" i="1" dirty="0" smtClean="0"/>
              <a:t>Сайт: </a:t>
            </a:r>
            <a:r>
              <a:rPr lang="en-US" sz="2000" i="1" dirty="0" smtClean="0"/>
              <a:t>school</a:t>
            </a:r>
            <a:r>
              <a:rPr lang="ru-RU" sz="2000" i="1" dirty="0" smtClean="0"/>
              <a:t>27.</a:t>
            </a:r>
            <a:r>
              <a:rPr lang="en-US" sz="2000" i="1" dirty="0" err="1" smtClean="0"/>
              <a:t>gorono</a:t>
            </a:r>
            <a:r>
              <a:rPr lang="ru-RU" sz="2000" i="1" dirty="0" smtClean="0"/>
              <a:t>.</a:t>
            </a:r>
            <a:r>
              <a:rPr lang="en-US" sz="2000" i="1" dirty="0" err="1" smtClean="0"/>
              <a:t>ru</a:t>
            </a:r>
            <a:endParaRPr lang="ru-RU" sz="2000" dirty="0" smtClean="0"/>
          </a:p>
          <a:p>
            <a:pPr algn="ctr"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Тематические экскурсии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C:\Документы\Документы ЯНЫ 6  ++++++++++++++++++\фото\фото школа\Профориентация\музей хлеба\IMG_566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600399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Документы\Документы ЯНЫ 6  ++++++++++++++++++\фото\класс 2016-2017\хутор покровский\IMG_2542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427984" y="1412776"/>
            <a:ext cx="4020212" cy="2258170"/>
          </a:xfrm>
          <a:prstGeom prst="rect">
            <a:avLst/>
          </a:prstGeom>
          <a:noFill/>
        </p:spPr>
      </p:pic>
      <p:pic>
        <p:nvPicPr>
          <p:cNvPr id="7" name="Рисунок 6" descr="C:\Документы\Документы ЯНЫ 6  ++++++++++++++++++\фото\класс 2016-2017\хутор покровский\IMG_25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032"/>
            <a:ext cx="4032448" cy="2304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15616" y="5877272"/>
            <a:ext cx="24482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Музей хлеба,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Архипо</a:t>
            </a:r>
            <a:r>
              <a:rPr lang="ru-RU" dirty="0" smtClean="0"/>
              <a:t> - </a:t>
            </a:r>
            <a:r>
              <a:rPr lang="ru-RU" dirty="0" err="1" smtClean="0"/>
              <a:t>Осиповка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6093296"/>
            <a:ext cx="2736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Фермерское хозяйство, хутор Покровский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860032" y="1556792"/>
            <a:ext cx="3822576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</p:txBody>
      </p:sp>
      <p:pic>
        <p:nvPicPr>
          <p:cNvPr id="8" name="Содержимое 7" descr="C:\Документы\Документы ЯНЫ 6  ++++++++++++++++++\фото\класс 2015-2016\практика\SAM_351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7544" y="260648"/>
            <a:ext cx="81369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Ранняя 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предпрофильная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подготовка.</a:t>
            </a:r>
            <a:b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Привлечение внимания школьников</a:t>
            </a:r>
            <a:b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к сельскохозяйственному труду.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 descr="C:\Документы\Документы ЯНЫ 6  ++++++++++++++++++\фото\день черного моря\P10402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3744416" cy="24482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220072" y="1916832"/>
            <a:ext cx="29209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Кружки: </a:t>
            </a:r>
          </a:p>
          <a:p>
            <a:pPr algn="ctr">
              <a:buNone/>
            </a:pP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«Человек и природа»,</a:t>
            </a:r>
          </a:p>
          <a:p>
            <a:pPr algn="ctr">
              <a:buNone/>
            </a:pP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«Азбука здоровья.</a:t>
            </a:r>
          </a:p>
          <a:p>
            <a:pPr algn="ctr">
              <a:buNone/>
            </a:pP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Валеология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», </a:t>
            </a:r>
          </a:p>
          <a:p>
            <a:pPr algn="ctr">
              <a:buNone/>
            </a:pP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«Юный эколог»,</a:t>
            </a:r>
          </a:p>
          <a:p>
            <a:pPr algn="ctr">
              <a:buNone/>
            </a:pP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«Юный  агроном»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Предпрофильная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подготовка в 9 классе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484784"/>
            <a:ext cx="3968907" cy="36625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Курсы по выбору: </a:t>
            </a:r>
          </a:p>
          <a:p>
            <a:pPr>
              <a:buNone/>
            </a:pPr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«Основы ландшафтного дизайна и его Агротехнические</a:t>
            </a:r>
          </a:p>
          <a:p>
            <a:pPr>
              <a:buNone/>
            </a:pPr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возможности»,</a:t>
            </a:r>
          </a:p>
          <a:p>
            <a:pPr>
              <a:buNone/>
            </a:pPr>
            <a:r>
              <a:rPr lang="ru-RU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«Рекреационная география»</a:t>
            </a:r>
          </a:p>
          <a:p>
            <a:pPr>
              <a:buFont typeface="Wingdings" pitchFamily="2" charset="2"/>
              <a:buChar char="ü"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Курс  информационной</a:t>
            </a:r>
          </a:p>
          <a:p>
            <a:pPr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работы и профильной</a:t>
            </a:r>
          </a:p>
          <a:p>
            <a:pPr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ориентации</a:t>
            </a:r>
          </a:p>
          <a:p>
            <a:pPr>
              <a:buFont typeface="Wingdings" pitchFamily="2" charset="2"/>
              <a:buChar char="ü"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Творческие проекты</a:t>
            </a:r>
          </a:p>
          <a:p>
            <a:pPr>
              <a:buFont typeface="Wingdings" pitchFamily="2" charset="2"/>
              <a:buChar char="ü"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Неделя профориентации</a:t>
            </a:r>
          </a:p>
          <a:p>
            <a:pPr>
              <a:buFont typeface="Wingdings" pitchFamily="2" charset="2"/>
              <a:buChar char="ü"/>
            </a:pPr>
            <a:r>
              <a:rPr lang="ru-RU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Профориентационные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Экскурсии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Содержимое 6" descr="C:\Документы\Документы ЯНЫ 6  ++++++++++++++++++\фото\от Елены Владиславовны\Кубанский хуторок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104456" cy="23762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 descr="C:\Документы\Документы ЯНЫ 6  ++++++++++++++++++\фото\экотропа\экол.тропа2016\DSC_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888431" cy="2592288"/>
          </a:xfrm>
          <a:prstGeom prst="rect">
            <a:avLst/>
          </a:prstGeom>
          <a:noFill/>
        </p:spPr>
      </p:pic>
      <p:pic>
        <p:nvPicPr>
          <p:cNvPr id="1028" name="Picture 4" descr="C:\Документы\Документы ЯНЫ 6  ++++++++++++++++++\фото\экотропа\экол.тропа2016\DSC_0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179159"/>
            <a:ext cx="2451325" cy="1634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332656"/>
            <a:ext cx="71616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Интеграция трудового и экологического воспитания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 рамках </a:t>
            </a:r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агротехнологического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профиля обучения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2" descr="F:\DCIM\100PHOTO\SAM_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8" r="2543"/>
          <a:stretch>
            <a:fillRect/>
          </a:stretch>
        </p:blipFill>
        <p:spPr bwMode="auto">
          <a:xfrm>
            <a:off x="251520" y="1124744"/>
            <a:ext cx="4752528" cy="357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Документы\Документы ЯНЫ 2 ++++++++++++++++++\конкурсы\2014-2015\работы\радиус действия 2015\экол.тропа фото\DSC_0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027238" cy="2018159"/>
          </a:xfrm>
          <a:prstGeom prst="rect">
            <a:avLst/>
          </a:prstGeom>
          <a:noFill/>
        </p:spPr>
      </p:pic>
      <p:pic>
        <p:nvPicPr>
          <p:cNvPr id="9" name="Рисунок 8" descr="C:\Документы\Документы ЯНЫ 2 ++++++++++++++++++\конкурсы\2014-2015\работы\радиус действия 2015\риказы по походам\DSC00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852936"/>
            <a:ext cx="2664296" cy="20882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 descr="C:\Документы\Документы ЯНЫ 6  ++++++++++++++++++\фото\класс 2015-2016\хранители воды\SAM_3078.JPG"/>
          <p:cNvPicPr/>
          <p:nvPr/>
        </p:nvPicPr>
        <p:blipFill>
          <a:blip r:embed="rId5" cstate="print">
            <a:lum bright="10000"/>
          </a:blip>
          <a:srcRect t="39729"/>
          <a:stretch>
            <a:fillRect/>
          </a:stretch>
        </p:blipFill>
        <p:spPr bwMode="auto">
          <a:xfrm>
            <a:off x="1763688" y="4274577"/>
            <a:ext cx="4896544" cy="25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Документы\Документы ЯНЫ 6  ++++++++++++++++++\фото\экотропа\экотропа с мол. педагогами\SAM_9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536503" cy="3402377"/>
          </a:xfrm>
          <a:prstGeom prst="rect">
            <a:avLst/>
          </a:prstGeom>
          <a:noFill/>
        </p:spPr>
      </p:pic>
      <p:pic>
        <p:nvPicPr>
          <p:cNvPr id="5" name="Picture 2" descr="C:\Документы\Документы ЯНЫ 6  ++++++++++++++++++\фото\Делегация Мытищи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672406" cy="2448272"/>
          </a:xfrm>
          <a:prstGeom prst="rect">
            <a:avLst/>
          </a:prstGeom>
          <a:noFill/>
        </p:spPr>
      </p:pic>
      <p:pic>
        <p:nvPicPr>
          <p:cNvPr id="6" name="Рисунок 5" descr="http://gorono.ru/news_im/1815451652016image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898479"/>
            <a:ext cx="2736304" cy="18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елегация\DSC_01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068960"/>
            <a:ext cx="4860305" cy="33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Диссеминация опыта 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F:\Фото с фотика 08.02.17\SAM_0060.JPG"/>
          <p:cNvPicPr/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79512" y="3933056"/>
            <a:ext cx="3600400" cy="27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F:\Фото с фотика 08.02.17\SAM_0040.JPG"/>
          <p:cNvPicPr>
            <a:picLocks noGrp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1196752"/>
            <a:ext cx="34563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116632"/>
            <a:ext cx="7765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Неделя профориентации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Рисунок 6" descr="F:\Фото с фотика 08.02.17\SAM_00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3843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Фото с фотика 08.02.17\SAM_00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21088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Фото с фотика 08.02.17\SAM_00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996952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1297</Words>
  <Application>Microsoft Office PowerPoint</Application>
  <PresentationFormat>Экран (4:3)</PresentationFormat>
  <Paragraphs>354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Wingdings</vt:lpstr>
      <vt:lpstr>Тема Office</vt:lpstr>
      <vt:lpstr>Слайд</vt:lpstr>
      <vt:lpstr>    </vt:lpstr>
      <vt:lpstr>Цель: развитие трудового (технологического) образования в рамках агротехнологического профиля обучения через межпредметную и метапредметную интеграцию  </vt:lpstr>
      <vt:lpstr>Модель организации трудового обучения и воспитания </vt:lpstr>
      <vt:lpstr>Тематические экскурсии</vt:lpstr>
      <vt:lpstr>Презентация PowerPoint</vt:lpstr>
      <vt:lpstr>Презентация PowerPoint</vt:lpstr>
      <vt:lpstr>Презентация PowerPoint</vt:lpstr>
      <vt:lpstr>Диссеминация опыта   </vt:lpstr>
      <vt:lpstr>Презентация PowerPoint</vt:lpstr>
      <vt:lpstr>«Содержание интеграции предметных областей» </vt:lpstr>
      <vt:lpstr>«Содержание интеграции предметных областей» </vt:lpstr>
      <vt:lpstr>«Содержание интеграции предметных областей» </vt:lpstr>
      <vt:lpstr>«Содержание интеграции предметных областей»</vt:lpstr>
      <vt:lpstr>«Содержание интеграции предметных областей»</vt:lpstr>
      <vt:lpstr>«Содержание интеграции предметных областей»</vt:lpstr>
      <vt:lpstr>«Содержание интеграции предметных областей»</vt:lpstr>
      <vt:lpstr>«Содержание интеграции предметных областей»</vt:lpstr>
      <vt:lpstr>Презентация PowerPoint</vt:lpstr>
      <vt:lpstr>Учебный план МБОУ СОШ № 27</vt:lpstr>
      <vt:lpstr>Практическая работа № 2</vt:lpstr>
      <vt:lpstr>Практическая работа № 3</vt:lpstr>
      <vt:lpstr>Практическая работа № 4</vt:lpstr>
      <vt:lpstr>Практическая работа № 5</vt:lpstr>
      <vt:lpstr>Практическая работа № 6</vt:lpstr>
      <vt:lpstr>Практическая работа № 7</vt:lpstr>
      <vt:lpstr>Практическая работа № 8</vt:lpstr>
      <vt:lpstr>Классификация животного мира.</vt:lpstr>
      <vt:lpstr>Практическая работа № 9</vt:lpstr>
      <vt:lpstr>Результаты работы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Краевой  конкурс общеобразовательных организаций  на лучшую модель организации трудового обучения и воспитания  на уроках и внеурочной деятельности   </dc:title>
  <dc:creator>Белуш Яна</dc:creator>
  <cp:lastModifiedBy>DEXP</cp:lastModifiedBy>
  <cp:revision>119</cp:revision>
  <dcterms:created xsi:type="dcterms:W3CDTF">2016-04-23T17:57:15Z</dcterms:created>
  <dcterms:modified xsi:type="dcterms:W3CDTF">2017-04-27T21:17:06Z</dcterms:modified>
</cp:coreProperties>
</file>