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0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72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9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5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98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5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6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0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4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7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0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3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4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91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4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F3A646-8682-451B-8009-24231B031A4E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C4922E-D205-46B3-95BC-D8C25B70D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8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1229" y="1555070"/>
            <a:ext cx="6280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ВАЛИДНОСТЬ ТЕСТА</a:t>
            </a:r>
            <a:endParaRPr lang="ru-RU" sz="4400" b="1" i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2490" y="3682092"/>
            <a:ext cx="2398815" cy="146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Большаков А.В.</a:t>
            </a:r>
          </a:p>
          <a:p>
            <a:r>
              <a:rPr lang="ru-RU" dirty="0" smtClean="0"/>
              <a:t>Быковец Е.И.</a:t>
            </a:r>
          </a:p>
          <a:p>
            <a:r>
              <a:rPr lang="ru-RU" dirty="0" smtClean="0"/>
              <a:t>Дудко И.Т.</a:t>
            </a:r>
          </a:p>
          <a:p>
            <a:r>
              <a:rPr lang="ru-RU" dirty="0" smtClean="0"/>
              <a:t>Логачева Е.В.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10" y="3017520"/>
            <a:ext cx="3461411" cy="27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2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950" y="889844"/>
            <a:ext cx="106641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Высокая надежность теста это необходимое, но недостаточное условие получения высококачественного теста. Тест еще должен быть валидным. 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Валидность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это важнейшая характеристика теста, без указания которой, его нельзя считать измерительным инструментом. </a:t>
            </a:r>
          </a:p>
          <a:p>
            <a:pPr algn="just"/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ВАЛИДНОСТЬ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означает пригодность тестовых результатов для той цели, ради чего проводилось тестирование (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В.Аванесов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ВАЛИДНОСТЬ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это характеристика способности теста служить поставленной цели измерения (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М.Челышкова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ВАЛИДНОСТЬ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определяет, насколько тест отражает то, что он должен оценивать (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А.Майоров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ВАЛИДНОСТЬ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это характеристика теста, отражающая его способность получать результаты, соответствующие поставленной цели и обосновывающая адекватность принимаемых решений.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5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60570" y="1165860"/>
            <a:ext cx="2434590" cy="85725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ВАЛИДНОСТЬ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3050" y="2628900"/>
            <a:ext cx="2434590" cy="85725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КОНСТРУКТНАЯ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60570" y="2628900"/>
            <a:ext cx="2434590" cy="85725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КРИТЕРИАЛЬНАЯ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29500" y="2628900"/>
            <a:ext cx="2603500" cy="85725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СОДЕРЖАТЕЛЬНАЯ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4675" y="4389120"/>
            <a:ext cx="2434590" cy="85725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ТЕКУЩАЯ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2204" y="4389120"/>
            <a:ext cx="2792095" cy="857250"/>
          </a:xfrm>
          <a:prstGeom prst="round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ПРОГНОСТИЧЕСКАЯ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9047441">
            <a:off x="3706735" y="1985645"/>
            <a:ext cx="660400" cy="38354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6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63500" dist="635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9047441">
            <a:off x="4470328" y="3745865"/>
            <a:ext cx="660400" cy="38354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6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63500" dist="635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223949">
            <a:off x="7185865" y="2003831"/>
            <a:ext cx="660400" cy="38354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6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63500" dist="635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223949">
            <a:off x="6453130" y="3745865"/>
            <a:ext cx="660400" cy="38354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6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63500" dist="635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681632" y="2083723"/>
            <a:ext cx="379095" cy="402648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6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63500" dist="635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3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33450" y="1054100"/>
            <a:ext cx="2434590" cy="85725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40000">
                <a:schemeClr val="accent6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КОНСТРУКТНАЯ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9500" y="2285136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КОНСТРУКТНАЯ  ВАЛИДНОСТЬ  (концептуальная валидность)  определяется в случаях, когда представление об измеряемом свойстве  существует в форме абстрактного образа, модели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объяснения определенных качеств личности создается концептуальная модель, которая с помощью тестов подтверждается или опровергается.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286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4570" y="1193800"/>
            <a:ext cx="2434590" cy="85725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40000">
                <a:schemeClr val="accent6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КРИТЕРИАЛЬНАЯ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0000" y="2450128"/>
            <a:ext cx="9766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КРИТЕРИАЛЬНАЯ  ВАЛИДНОСТЬ (эмпирическая валидность) предполагает наличие внешнего критерия, корреляция с которым определяет валидность теста.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Имеется два вида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критериальной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валидности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текущая и прогностическая.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71800" y="4788198"/>
            <a:ext cx="3338031" cy="727094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40000">
                <a:schemeClr val="accent6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ТЕКУЩАЯ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62987" y="4788198"/>
            <a:ext cx="3292213" cy="727094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40000">
                <a:schemeClr val="accent6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ПРОГНОСТИЧЕСКАЯ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2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1740744"/>
            <a:ext cx="105664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ТЕКУЩАЯ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Отражает соответствие текущего диагноза теста результатам другого измерения того же объекта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3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1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ПРОГНОСТИЧЕСКАЯ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критериальная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валидность (</a:t>
            </a:r>
            <a:r>
              <a:rPr lang="ru-RU" sz="2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predictive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validity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характеризует способность теста предсказывать будущие качества, формирующихся в результате воздействия внешних обстоятельств или целенаправленной собственной деятельности. Этот тип </a:t>
            </a:r>
            <a:r>
              <a:rPr lang="ru-RU" sz="23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валидности</a:t>
            </a:r>
            <a:r>
              <a:rPr lang="ru-RU" sz="23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характеризует корреляцию результатов тестирования с внешним критерием, который появится в будущем.</a:t>
            </a:r>
            <a:endParaRPr lang="ru-RU" sz="23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8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6500" y="915253"/>
            <a:ext cx="726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ВАЛИДНОСТЬ (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content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validity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характеризует тест по степени его соответствия предметной области.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1700" y="889000"/>
            <a:ext cx="2603500" cy="857250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40000">
                <a:schemeClr val="accent6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381000" dist="279400" dir="5400000" algn="ctr" rotWithShape="0">
              <a:srgbClr val="000000">
                <a:alpha val="9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СОДЕРЖАТЕЛЬНАЯ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0" y="2116872"/>
            <a:ext cx="10426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одержательная валидность определяется следующим образом: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указать категорию лиц, для которой предназначен тест;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составить список знаний, умений, навыков, подлежащих тестированию;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выполнить внешнюю экспертизу полученного списка на предмет его полноты и обоснованности;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на основе списка составить перечень заданий;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 выполнить внешнюю экспертизу полученных заданий;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 после проверки  преобразовать их в задания в 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тестовой форме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дальнейшем,  на этой основе создать 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тестовые задания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 образующие тест, который 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будет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содержательно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валидным.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8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20842"/>
              </p:ext>
            </p:extLst>
          </p:nvPr>
        </p:nvGraphicFramePr>
        <p:xfrm>
          <a:off x="881705" y="695721"/>
          <a:ext cx="10049828" cy="2085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183"/>
                <a:gridCol w="2232183"/>
                <a:gridCol w="1744982"/>
                <a:gridCol w="3840480"/>
              </a:tblGrid>
              <a:tr h="770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Респонденты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тест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группе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куратора деятельности за время учёбы на курсах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18774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dirty="0" smtClean="0">
                          <a:effectLst/>
                        </a:rPr>
                        <a:t>Иванов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2. Петров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3. Сидоров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4. Брагин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5. Сапрыкина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6. </a:t>
                      </a:r>
                      <a:r>
                        <a:rPr lang="ru-RU" sz="1100" dirty="0" err="1" smtClean="0">
                          <a:effectLst/>
                        </a:rPr>
                        <a:t>Ведунова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7. Михайлова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90" y="2783865"/>
            <a:ext cx="8726039" cy="34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15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82</Words>
  <Application>Microsoft Office PowerPoint</Application>
  <PresentationFormat>Широкоэкранный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Слушатель</dc:creator>
  <cp:lastModifiedBy>Слушатель</cp:lastModifiedBy>
  <cp:revision>10</cp:revision>
  <dcterms:created xsi:type="dcterms:W3CDTF">2017-08-09T06:13:12Z</dcterms:created>
  <dcterms:modified xsi:type="dcterms:W3CDTF">2017-08-09T07:52:04Z</dcterms:modified>
</cp:coreProperties>
</file>