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72" r:id="rId4"/>
    <p:sldId id="290" r:id="rId5"/>
    <p:sldId id="291" r:id="rId6"/>
    <p:sldId id="269" r:id="rId7"/>
    <p:sldId id="276" r:id="rId8"/>
    <p:sldId id="274" r:id="rId9"/>
    <p:sldId id="279" r:id="rId10"/>
    <p:sldId id="292" r:id="rId11"/>
    <p:sldId id="293" r:id="rId12"/>
    <p:sldId id="294" r:id="rId13"/>
    <p:sldId id="281" r:id="rId14"/>
    <p:sldId id="282" r:id="rId15"/>
    <p:sldId id="283" r:id="rId16"/>
    <p:sldId id="284" r:id="rId17"/>
    <p:sldId id="286" r:id="rId18"/>
    <p:sldId id="285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536F-CFD6-442C-B381-72B540E382A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5D88-6DC3-445B-B636-C3C8526DD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5D88-6DC3-445B-B636-C3C8526DD1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package" Target="../embeddings/____________Microsoft_Office_PowerPoint2.pptx"/><Relationship Id="rId4" Type="http://schemas.openxmlformats.org/officeDocument/2006/relationships/package" Target="../embeddings/____________Microsoft_Office_PowerPoint1.ppt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3265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94»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844824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ОТЧЁТ ПРОЕКТА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«ТРОЕ В ОДНОЙ ЛОДКЕ»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 РАЗВИТИЯ ДЕТЕЙ С ОСОБЫМИ ОБРАЗОВАТЕЛЬНЫМИ ПОТРЕБНОСТЯМИ СРЕДСТВАМИ ХУДОЖЕСТВЕННОГО ТВОРЧЕСТВА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013176"/>
            <a:ext cx="5832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/>
                <a:ea typeface="Calibri"/>
              </a:rPr>
              <a:t>Герасименко Т.В.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Азлецкая Е.Н.,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доцент, канд. психол. наук, доцент кафедры педагогики и психологии ФППК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КубГУ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3" y="754239"/>
          <a:ext cx="7560838" cy="5849919"/>
        </p:xfrm>
        <a:graphic>
          <a:graphicData uri="http://schemas.openxmlformats.org/drawingml/2006/table">
            <a:tbl>
              <a:tblPr/>
              <a:tblGrid>
                <a:gridCol w="2053840"/>
                <a:gridCol w="441971"/>
                <a:gridCol w="146813"/>
                <a:gridCol w="101064"/>
                <a:gridCol w="2300842"/>
                <a:gridCol w="134459"/>
                <a:gridCol w="399881"/>
                <a:gridCol w="156318"/>
                <a:gridCol w="1825650"/>
              </a:tblGrid>
              <a:tr h="22424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3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ПОДСИСТЕМЫ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15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«Логопед – Ребенок – Родитель»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15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«Педагог доп. образования – Ребенок – Родитель»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15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«Воспитатель – Ребенок – Родитель»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3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Деятельность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2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15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Логопеда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98480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Педагога дополнительного образования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98480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Воспитателей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393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mbria"/>
                        </a:rPr>
                        <a:t>Изучение уровня речевого развития детей, определение основных направлений и содержание работы </a:t>
                      </a:r>
                      <a:endParaRPr lang="ru-RU" sz="120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mbria"/>
                        </a:rPr>
                        <a:t>Систематическое проведение коррекционной работы с детьми </a:t>
                      </a:r>
                      <a:endParaRPr lang="ru-RU" sz="120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mbria"/>
                        </a:rPr>
                        <a:t>Оценка результатов и определение степени их речевой готовности к школьному обучению </a:t>
                      </a:r>
                      <a:endParaRPr lang="ru-RU" sz="120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mbria"/>
                        </a:rPr>
                        <a:t>Формирование у педагогического коллектива ДОО и родителей информационной готовности к логопедической работе, оказание им помощи в организации речевой среды. </a:t>
                      </a:r>
                      <a:endParaRPr lang="ru-RU" sz="120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mbria"/>
                        </a:rPr>
                        <a:t>Координация усилий педагогов и родителей, контроль за качеством проведения ими речевой работы с детьми.</a:t>
                      </a:r>
                      <a:endParaRPr lang="ru-RU" sz="120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Развитие двигательных умений и навыков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Формирование психомоторных функций: моторной памяти, способности к восприятию и передаче движений по пространственно-временным характеристикам, совершенствование ориентировки в пространстве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MS Minngs"/>
                          <a:cs typeface="Cambria"/>
                        </a:rPr>
                        <a:t>Закрепление лексико-грамматических средств языка путём специально подобранных творческих заданий, разработанных с учётом изучаемой лексической темой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MS Minngs"/>
                          <a:cs typeface="Cambria"/>
                        </a:rPr>
                        <a:t>Художественно-эстетическое и творческое развитие 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381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Закрепляют приобретённые знания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381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Отрабатывают умения до автоматизации навыков, интегрируя логопедические цели, содержание, технологии в повседневную жизнь детей (в игровую, познавательную, в содержание других видов деятельности, а также в режимные моменты)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38125" algn="l"/>
                        </a:tabLst>
                      </a:pP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0" y="332656"/>
            <a:ext cx="662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за отчётный период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476672"/>
          <a:ext cx="7369983" cy="6096678"/>
        </p:xfrm>
        <a:graphic>
          <a:graphicData uri="http://schemas.openxmlformats.org/drawingml/2006/table">
            <a:tbl>
              <a:tblPr/>
              <a:tblGrid>
                <a:gridCol w="1657687"/>
                <a:gridCol w="379058"/>
                <a:gridCol w="197335"/>
                <a:gridCol w="420521"/>
                <a:gridCol w="2060733"/>
                <a:gridCol w="110705"/>
                <a:gridCol w="190677"/>
                <a:gridCol w="318703"/>
                <a:gridCol w="2034564"/>
              </a:tblGrid>
              <a:tr h="52757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b="0" dirty="0">
                          <a:solidFill>
                            <a:srgbClr val="4F6228"/>
                          </a:solidFill>
                          <a:latin typeface="Times New Roman"/>
                          <a:ea typeface="Calibri"/>
                        </a:rPr>
                        <a:t>Формы работы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Специальные занятия по развитию речи</a:t>
                      </a:r>
                    </a:p>
                  </a:txBody>
                  <a:tcPr marL="64947" marR="64947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Творческая деятельность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, в процессе которой у детей создаются образы восприятия и представления об окружающей действительности; происходит усвоение слов, обозначающих свойства и качества предметов; усваиваются последовательности событий. Весь приобретенный социальный и эмоциональный опыт закрепляется и обобщается в слове, а сама речь получает адекватную содержательную основу.</a:t>
                      </a:r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Все виды детской деятельности: игра, образовательная деятельность, праздники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 т.п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, в повседневной жизни в процессе общения с членами семьи</a:t>
                      </a:r>
                    </a:p>
                  </a:txBody>
                  <a:tcPr marL="64947" marR="64947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54652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Инновационные средства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7318"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Дидактическое </a:t>
                      </a: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</a:rPr>
                        <a:t>пособи</a:t>
                      </a: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</a:rPr>
                        <a:t> для родителей «Учение – это развлечение»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</a:rPr>
                        <a:t>Детско-родительская программа доп</a:t>
                      </a: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олнительного </a:t>
                      </a: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</a:rPr>
                        <a:t>образования «Мастерская речи»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</a:rPr>
                        <a:t>Система игр, упражнений в образовательной деятельности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</a:rPr>
                        <a:t>ткрытые мероприятия и праздники с участием родителей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Дидактическое пособие для родителей, воспитывающих детей с ОВЗ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«Учение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развлечение»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8" name="Picture 6" descr="C:\Users\Алла\Desktop\IMG_1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4284984" cy="36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187624" y="1886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4644008" y="3068960"/>
            <a:ext cx="1440160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94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23728" y="2060848"/>
            <a:ext cx="1512168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№ 23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55976" y="1484784"/>
            <a:ext cx="1584176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97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88224" y="1988840"/>
            <a:ext cx="1562472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230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51720" y="4005064"/>
            <a:ext cx="165618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202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4644008" y="4869160"/>
            <a:ext cx="158417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24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110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876256" y="3717032"/>
            <a:ext cx="158417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72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5"/>
          </p:cNvCxnSpPr>
          <p:nvPr/>
        </p:nvCxnSpPr>
        <p:spPr>
          <a:xfrm>
            <a:off x="3414444" y="2798400"/>
            <a:ext cx="1229564" cy="4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92080" y="2276872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084168" y="263691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779912" y="3933056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6012160" y="3717032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364088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5940152" y="1052736"/>
            <a:ext cx="1512168" cy="100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ИРО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843808" y="1052736"/>
            <a:ext cx="1440160" cy="986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ВПО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КубГУ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948264" y="2780928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КНМЦ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ОАиП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763688" y="2996952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228184" y="4581128"/>
            <a:ext cx="16561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МБУЗ ДГП № 4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1800" y="4725144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КК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№26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3923928" y="21328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491880" y="3573016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5940152" y="1628800"/>
            <a:ext cx="582105" cy="139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156176" y="3356992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4139952" y="400506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6012160" y="4005064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Алла\Desktop\ПОЩАДКИ ВСЕ\КИП-19\КИП 2019\ФОТО-КИП19\3afca5d8-5dcd-4b14-a1be-c2ecae0b18a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389641"/>
            <a:ext cx="3744222" cy="24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Алла\Desktop\ПОЩАДКИ ВСЕ\КИП-19\КИП 2019\ФОТО-КИП19\IMG-20190530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5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Алла\Desktop\ПОЩАДКИ ВСЕ\КИП-19\КИП 2019\ФОТО-КИП19\20181114_115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35140" y="1706040"/>
            <a:ext cx="3486108" cy="246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40466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педагогов в мероприятиях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Алла\Desktop\ПОЩАДКИ ВСЕ\КИП-19\КИП 2019\ФОТО-КИП19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188640"/>
            <a:ext cx="352839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Алла\Desktop\ПОЩАДКИ ВСЕ\КИП-19\КИП 2019\ФОТО-КИП19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3468440" cy="243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Users\Алла\Desktop\ПОЩАДКИ ВСЕ\КИП-19\КИП 2019\ФОТО-КИП19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1901" y="4005064"/>
            <a:ext cx="355263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Users\Алла\Desktop\ПОЩАДКИ ВСЕ\КИП-19\КИП 2019\ФОТО-КИП19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942301"/>
            <a:ext cx="3456385" cy="259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Алла\Desktop\ПОЩАДКИ ВСЕ\КИП-19\КИП 2019\ФОТО-КИП19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3324424" cy="249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Алла\Desktop\ПОЩАДКИ ВСЕ\КИП-19\КИП 2019\ФОТО-КИП19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517212" cy="263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Алла\Desktop\ПОЩАДКИ ВСЕ\КИП-19\КИП 2019\ФОТО-КИП19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3600400" cy="270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Алла\Desktop\ПОЩАДКИ ВСЕ\КИП-19\КИП 2019\ФОТО-КИП19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693" y="3068960"/>
            <a:ext cx="3372403" cy="252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Алла\Desktop\ПОЩАДКИ ВСЕ\КИП-19\КИП 2019\ФОТО-КИП19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374467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Алла\Desktop\ПОЩАДКИ ВСЕ\КИП-19\КИП 2019\ФОТО-КИП19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901766" cy="239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Алла\Desktop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33056"/>
            <a:ext cx="3518045" cy="263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C:\Users\Алла\Desktop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573016"/>
            <a:ext cx="3421196" cy="256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331640" y="188640"/>
          <a:ext cx="2150919" cy="2952328"/>
        </p:xfrm>
        <a:graphic>
          <a:graphicData uri="http://schemas.openxmlformats.org/presentationml/2006/ole">
            <p:oleObj spid="_x0000_s27650" name="Презентация" r:id="rId4" imgW="2907636" imgH="3992938" progId="PowerPoint.Show.12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732240" y="3645024"/>
          <a:ext cx="2150918" cy="2952328"/>
        </p:xfrm>
        <a:graphic>
          <a:graphicData uri="http://schemas.openxmlformats.org/presentationml/2006/ole">
            <p:oleObj spid="_x0000_s27651" name="Презентация" r:id="rId5" imgW="2148699" imgH="2949002" progId="PowerPoint.Show.12">
              <p:embed/>
            </p:oleObj>
          </a:graphicData>
        </a:graphic>
      </p:graphicFrame>
      <p:pic>
        <p:nvPicPr>
          <p:cNvPr id="27652" name="Picture 4" descr="C:\Users\Алла\Desktop\ПОЩАДКИ ВСЕ\КИП-19\КИП 2019\ФОТО-КИП19\дипл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191477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3" name="Picture 5" descr="C:\Users\Алла\Desktop\ПОЩАДКИ ВСЕ\КИП-19\КИП 2019\ФОТО-КИП19\сертификат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821119"/>
            <a:ext cx="2149390" cy="3036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Алла\Desktop\ПОЩАДКИ ВСЕ\КИП-19\КИП 2019\ФОТО-КИП19\сертификат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022186" y="2250624"/>
            <a:ext cx="2314739" cy="32313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Алла\Desktop\дошкольный м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280305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Алла\Desktop\есс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700808"/>
            <a:ext cx="285401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Алла\Desktop\фору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645024"/>
            <a:ext cx="2088232" cy="295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19675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ОТЧЁТНОГО ПЕРИОДА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91683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Апробация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коррекция системы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детей с особыми образовательными потребностями средствами художественного творчества. Разработка методического обеспечения реализации разработанной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6369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75656" y="548680"/>
            <a:ext cx="7452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844824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184482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483768" y="1203789"/>
            <a:ext cx="66602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Апробировать и скорректировать систему развития детей с особыми образовательными потребностями средствами художественного творчества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Разработать, апробировать и опубликовать дидактическое пособие для родителей, воспитывающих детей с ОВЗ «Учение – это развлечение»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Провести первичную диагностику мониторинга эффективности инновационной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Распространить результаты инновационной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Провести анализ и обобщить результаты инновационной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 – Критерии и показатели эффективности инновационной деятельности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628799"/>
          <a:ext cx="7368480" cy="5133929"/>
        </p:xfrm>
        <a:graphic>
          <a:graphicData uri="http://schemas.openxmlformats.org/drawingml/2006/table">
            <a:tbl>
              <a:tblPr/>
              <a:tblGrid>
                <a:gridCol w="3120008"/>
                <a:gridCol w="1728192"/>
                <a:gridCol w="25202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Критерии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Методы оценки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Уровень педагогической компетентности педагогов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5215"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мотивации педагогов к инновационной деятельности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NewRoman"/>
                        </a:rPr>
                        <a:t>Компетентность педагога в области динамики развития ребенка с ОНР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эмпатии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во взаимодействии с родителями как участниками образовательного процесса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толерантности в отношениях с родителями воспитанников с ОВЗ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проявления конфликтности в отношениях с родителями воспитанников с ОВЗ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Удовлетворенность родителей организацией и содержанием образовательного процесса организованного ДОО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Повышение профессиональной компетентности педагогов в вопросах взаимодействия с семьями воспитанников;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авторитета педагогов среди родителей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уровня доверия родителей к ДОО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Анкета «Мотивационная готовность педагогического коллектива к освоению новшеств»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Таблица оценки </a:t>
                      </a:r>
                      <a:r>
                        <a:rPr lang="ru-RU" sz="1400" dirty="0">
                          <a:latin typeface="Times New Roman"/>
                          <a:ea typeface="TimesNewRoman"/>
                          <a:cs typeface="Cambria"/>
                        </a:rPr>
                        <a:t>компетентности педагога в области развития ребенка с ОНР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Уровень компонентов </a:t>
                      </a:r>
                      <a:r>
                        <a:rPr lang="ru-RU" sz="1400" dirty="0" err="1">
                          <a:latin typeface="Times New Roman"/>
                          <a:cs typeface="Cambria"/>
                        </a:rPr>
                        <a:t>субъектности</a:t>
                      </a:r>
                      <a:r>
                        <a:rPr lang="ru-RU" sz="1400" dirty="0">
                          <a:latin typeface="Times New Roman"/>
                          <a:cs typeface="Cambria"/>
                        </a:rPr>
                        <a:t> Е.Н. </a:t>
                      </a:r>
                      <a:r>
                        <a:rPr lang="ru-RU" sz="1400" dirty="0" err="1">
                          <a:latin typeface="Times New Roman"/>
                          <a:cs typeface="Cambria"/>
                        </a:rPr>
                        <a:t>Азлецкая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Опросник</a:t>
                      </a:r>
                      <a:r>
                        <a:rPr lang="ru-RU" sz="1400" kern="1800" dirty="0">
                          <a:latin typeface="Times New Roman"/>
                          <a:cs typeface="Cambria"/>
                        </a:rPr>
                        <a:t> эмоциональной </a:t>
                      </a: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эмпатии</a:t>
                      </a:r>
                      <a:r>
                        <a:rPr lang="ru-RU" sz="1400" kern="1800" dirty="0">
                          <a:latin typeface="Times New Roman"/>
                          <a:cs typeface="Cambria"/>
                        </a:rPr>
                        <a:t> </a:t>
                      </a: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Мехрабиана</a:t>
                      </a:r>
                      <a:r>
                        <a:rPr lang="ru-RU" sz="1400" kern="1800" dirty="0">
                          <a:latin typeface="Times New Roman"/>
                          <a:cs typeface="Cambria"/>
                        </a:rPr>
                        <a:t> и </a:t>
                      </a: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Эпштайна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Тест коммуникативной толерантности В.В. Бойко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400" dirty="0" err="1">
                          <a:latin typeface="Times New Roman"/>
                          <a:cs typeface="Cambria"/>
                        </a:rPr>
                        <a:t>Опросник</a:t>
                      </a:r>
                      <a:r>
                        <a:rPr lang="ru-RU" sz="1400" dirty="0">
                          <a:latin typeface="Times New Roman"/>
                          <a:cs typeface="Cambria"/>
                        </a:rPr>
                        <a:t> К. Томаса «Определение способов регулирования конфликтов»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Анкета для родителей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908720"/>
          <a:ext cx="7200801" cy="5380931"/>
        </p:xfrm>
        <a:graphic>
          <a:graphicData uri="http://schemas.openxmlformats.org/drawingml/2006/table">
            <a:tbl>
              <a:tblPr/>
              <a:tblGrid>
                <a:gridCol w="2808312"/>
                <a:gridCol w="2160240"/>
                <a:gridCol w="2232249"/>
              </a:tblGrid>
              <a:tr h="2247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Уровень психолого-педагогической компетентности родителей воспитанников с ОВЗ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7701"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родителей, принявших участие в мероприятиях проекта –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75%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Отсутствие мотивированных жалоб от родителей –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, имеющих затруднения в организации развития ребенка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более 10%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родителей, получивших индивидуальную консультативную помощь специалистов –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65%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Адекватное взаимодействие с ребенком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  <a:tab pos="196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Увеличение числа родителей, принимающих активное участие в образовательной деятельности ДОО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96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Позитивные отзывы о работе ДОО </a:t>
                      </a:r>
                      <a:endParaRPr lang="ru-RU" sz="14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Повышение компетентности родителей по вопросам воспитания и развития ребенка.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Протоколы мероприятий с родителями.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Видео и фото материалы с мероприятий  проекта. 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Результаты анкетирования.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Анализ журнала консультаций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Уровень компонентов </a:t>
                      </a:r>
                      <a:r>
                        <a:rPr lang="ru-RU" sz="1400" dirty="0" err="1">
                          <a:latin typeface="Times New Roman"/>
                          <a:cs typeface="Cambria"/>
                        </a:rPr>
                        <a:t>субъектности</a:t>
                      </a:r>
                      <a:r>
                        <a:rPr lang="ru-RU" sz="1400" dirty="0">
                          <a:latin typeface="Times New Roman"/>
                          <a:cs typeface="Cambria"/>
                        </a:rPr>
                        <a:t> Е.Н. </a:t>
                      </a:r>
                      <a:r>
                        <a:rPr lang="ru-RU" sz="1400" dirty="0" err="1">
                          <a:latin typeface="Times New Roman"/>
                          <a:cs typeface="Cambria"/>
                        </a:rPr>
                        <a:t>Азлецкая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16510" algn="just"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(по желанию родителей)</a:t>
                      </a:r>
                      <a:endParaRPr lang="ru-RU" sz="14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9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Уровень достижения детей с ОВЗ коррекционно-развивающих результатов соответствующих целевым ориентирам ФГОС ДО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98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Целевые ориентиры развития ребенка среднего и старшего дошкольного возраста</a:t>
                      </a:r>
                      <a:endParaRPr lang="ru-RU" sz="140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Уровень развития ребенка с ОВЗ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9146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Карта развития ребенка с ОВЗ</a:t>
                      </a:r>
                      <a:endParaRPr lang="ru-RU" sz="14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260649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Таблица 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первичной диагностики мониторинга эффективности инновационной деятельности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91680" y="1268760"/>
          <a:ext cx="7152456" cy="5337604"/>
        </p:xfrm>
        <a:graphic>
          <a:graphicData uri="http://schemas.openxmlformats.org/drawingml/2006/table">
            <a:tbl>
              <a:tblPr/>
              <a:tblGrid>
                <a:gridCol w="603667"/>
                <a:gridCol w="3236421"/>
                <a:gridCol w="1656184"/>
                <a:gridCol w="1656184"/>
              </a:tblGrid>
              <a:tr h="2253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Средние значения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Уровень/Результат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развития профессиональной компетентности педагогов как субъектов образования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68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мотивации педагогов к инновационной деятельности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допустимый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Компетентность педагога в области динамики развития ребенка с ОНР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03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4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субъектности</a:t>
                      </a:r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педагога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средне-высокий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8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эмпатии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 взаимодействии с родителями как участниками образовательного процесса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91680" y="476673"/>
          <a:ext cx="7224464" cy="5330078"/>
        </p:xfrm>
        <a:graphic>
          <a:graphicData uri="http://schemas.openxmlformats.org/drawingml/2006/table">
            <a:tbl>
              <a:tblPr/>
              <a:tblGrid>
                <a:gridCol w="360040"/>
                <a:gridCol w="3096344"/>
                <a:gridCol w="936104"/>
                <a:gridCol w="2831976"/>
              </a:tblGrid>
              <a:tr h="159902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5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толерантности в отношениях с родителями воспитанников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средне-высокий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02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6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проявления конфликтности в отношениях с родителями воспитанников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компромисс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3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7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родителей организацией и содержанием образовательного процесса организованного ДОО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82,3%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положительная оценка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764705"/>
          <a:ext cx="7224465" cy="4968551"/>
        </p:xfrm>
        <a:graphic>
          <a:graphicData uri="http://schemas.openxmlformats.org/drawingml/2006/table">
            <a:tbl>
              <a:tblPr/>
              <a:tblGrid>
                <a:gridCol w="436359"/>
                <a:gridCol w="3187705"/>
                <a:gridCol w="1224136"/>
                <a:gridCol w="2376265"/>
              </a:tblGrid>
              <a:tr h="45168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Критерии развития активности родителей воспитанников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37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8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родителей, принявших участие в мероприятиях 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7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9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мотивированных жалоб от родителей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05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10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, имеющих затруднения в организации развития ребенка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05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11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родителей, получивших индивидуальную консультативную помощь специалистов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63689" y="692696"/>
          <a:ext cx="7128791" cy="4896545"/>
        </p:xfrm>
        <a:graphic>
          <a:graphicData uri="http://schemas.openxmlformats.org/drawingml/2006/table">
            <a:tbl>
              <a:tblPr/>
              <a:tblGrid>
                <a:gridCol w="430580"/>
                <a:gridCol w="2753139"/>
                <a:gridCol w="601669"/>
                <a:gridCol w="3343403"/>
              </a:tblGrid>
              <a:tr h="279802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12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родительско-детских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отношений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Получена информация: сравнительная оценка ребенка, значимые характеристики ребенка, позитивные особенности ребенка, идеальные ожидания, возможные страхи, опасения, реальные требования, причины трудностей, анамнестические данные, интересы, предпочтения ребенка, ситуация «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мы-взаимодействия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13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Уровень субъектности педагога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средне-низкий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достижения детей с ОВЗ коррекционно-развивающих результатов соответствующих целевым ориентирам ФГОС ДО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26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14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ориентиры развития ребенка среднего и старшего дошкольного возраста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ОНР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1022</Words>
  <Application>Microsoft Office PowerPoint</Application>
  <PresentationFormat>Экран (4:3)</PresentationFormat>
  <Paragraphs>174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75</cp:revision>
  <dcterms:created xsi:type="dcterms:W3CDTF">2018-11-02T08:38:26Z</dcterms:created>
  <dcterms:modified xsi:type="dcterms:W3CDTF">2020-01-10T10:31:15Z</dcterms:modified>
</cp:coreProperties>
</file>