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8" r:id="rId2"/>
    <p:sldId id="351" r:id="rId3"/>
    <p:sldId id="352" r:id="rId4"/>
    <p:sldId id="304" r:id="rId5"/>
    <p:sldId id="321" r:id="rId6"/>
    <p:sldId id="322" r:id="rId7"/>
    <p:sldId id="353" r:id="rId8"/>
    <p:sldId id="325" r:id="rId9"/>
    <p:sldId id="330" r:id="rId10"/>
    <p:sldId id="337" r:id="rId11"/>
    <p:sldId id="328" r:id="rId12"/>
    <p:sldId id="354" r:id="rId13"/>
    <p:sldId id="355" r:id="rId14"/>
    <p:sldId id="339" r:id="rId15"/>
    <p:sldId id="275"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33CC33"/>
    <a:srgbClr val="000099"/>
    <a:srgbClr val="CC0000"/>
    <a:srgbClr val="FF7C80"/>
    <a:srgbClr val="3399FF"/>
    <a:srgbClr val="FFFF66"/>
    <a:srgbClr val="99FFCC"/>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985" autoAdjust="0"/>
    <p:restoredTop sz="91402" autoAdjust="0"/>
  </p:normalViewPr>
  <p:slideViewPr>
    <p:cSldViewPr snapToGrid="0">
      <p:cViewPr varScale="1">
        <p:scale>
          <a:sx n="64" d="100"/>
          <a:sy n="64" d="100"/>
        </p:scale>
        <p:origin x="-1332"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EFA00B4-E803-4F4B-ACED-CFA532837DF4}" type="datetimeFigureOut">
              <a:rPr lang="ru-RU" smtClean="0"/>
              <a:pPr/>
              <a:t>08.09.2023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305B593-444E-4DF8-9BD3-BFFF6E94C61E}" type="slidenum">
              <a:rPr lang="ru-RU" smtClean="0"/>
              <a:pPr/>
              <a:t>‹#›</a:t>
            </a:fld>
            <a:endParaRPr lang="ru-RU"/>
          </a:p>
        </p:txBody>
      </p:sp>
    </p:spTree>
    <p:extLst>
      <p:ext uri="{BB962C8B-B14F-4D97-AF65-F5344CB8AC3E}">
        <p14:creationId xmlns:p14="http://schemas.microsoft.com/office/powerpoint/2010/main" val="57457603"/>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EFA00B4-E803-4F4B-ACED-CFA532837DF4}" type="datetimeFigureOut">
              <a:rPr lang="ru-RU" smtClean="0"/>
              <a:pPr/>
              <a:t>08.09.2023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305B593-444E-4DF8-9BD3-BFFF6E94C61E}" type="slidenum">
              <a:rPr lang="ru-RU" smtClean="0"/>
              <a:pPr/>
              <a:t>‹#›</a:t>
            </a:fld>
            <a:endParaRPr lang="ru-RU"/>
          </a:p>
        </p:txBody>
      </p:sp>
    </p:spTree>
    <p:extLst>
      <p:ext uri="{BB962C8B-B14F-4D97-AF65-F5344CB8AC3E}">
        <p14:creationId xmlns:p14="http://schemas.microsoft.com/office/powerpoint/2010/main" val="427997554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EFA00B4-E803-4F4B-ACED-CFA532837DF4}" type="datetimeFigureOut">
              <a:rPr lang="ru-RU" smtClean="0"/>
              <a:pPr/>
              <a:t>08.09.2023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305B593-444E-4DF8-9BD3-BFFF6E94C61E}" type="slidenum">
              <a:rPr lang="ru-RU" smtClean="0"/>
              <a:pPr/>
              <a:t>‹#›</a:t>
            </a:fld>
            <a:endParaRPr lang="ru-RU"/>
          </a:p>
        </p:txBody>
      </p:sp>
    </p:spTree>
    <p:extLst>
      <p:ext uri="{BB962C8B-B14F-4D97-AF65-F5344CB8AC3E}">
        <p14:creationId xmlns:p14="http://schemas.microsoft.com/office/powerpoint/2010/main" val="2628180845"/>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EFA00B4-E803-4F4B-ACED-CFA532837DF4}" type="datetimeFigureOut">
              <a:rPr lang="ru-RU" smtClean="0"/>
              <a:pPr/>
              <a:t>08.09.2023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305B593-444E-4DF8-9BD3-BFFF6E94C61E}" type="slidenum">
              <a:rPr lang="ru-RU" smtClean="0"/>
              <a:pPr/>
              <a:t>‹#›</a:t>
            </a:fld>
            <a:endParaRPr lang="ru-RU"/>
          </a:p>
        </p:txBody>
      </p:sp>
    </p:spTree>
    <p:extLst>
      <p:ext uri="{BB962C8B-B14F-4D97-AF65-F5344CB8AC3E}">
        <p14:creationId xmlns:p14="http://schemas.microsoft.com/office/powerpoint/2010/main" val="2854302451"/>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EFA00B4-E803-4F4B-ACED-CFA532837DF4}" type="datetimeFigureOut">
              <a:rPr lang="ru-RU" smtClean="0"/>
              <a:pPr/>
              <a:t>08.09.2023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305B593-444E-4DF8-9BD3-BFFF6E94C61E}" type="slidenum">
              <a:rPr lang="ru-RU" smtClean="0"/>
              <a:pPr/>
              <a:t>‹#›</a:t>
            </a:fld>
            <a:endParaRPr lang="ru-RU"/>
          </a:p>
        </p:txBody>
      </p:sp>
    </p:spTree>
    <p:extLst>
      <p:ext uri="{BB962C8B-B14F-4D97-AF65-F5344CB8AC3E}">
        <p14:creationId xmlns:p14="http://schemas.microsoft.com/office/powerpoint/2010/main" val="342987356"/>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EFA00B4-E803-4F4B-ACED-CFA532837DF4}" type="datetimeFigureOut">
              <a:rPr lang="ru-RU" smtClean="0"/>
              <a:pPr/>
              <a:t>08.09.2023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305B593-444E-4DF8-9BD3-BFFF6E94C61E}" type="slidenum">
              <a:rPr lang="ru-RU" smtClean="0"/>
              <a:pPr/>
              <a:t>‹#›</a:t>
            </a:fld>
            <a:endParaRPr lang="ru-RU"/>
          </a:p>
        </p:txBody>
      </p:sp>
    </p:spTree>
    <p:extLst>
      <p:ext uri="{BB962C8B-B14F-4D97-AF65-F5344CB8AC3E}">
        <p14:creationId xmlns:p14="http://schemas.microsoft.com/office/powerpoint/2010/main" val="3279410117"/>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EFA00B4-E803-4F4B-ACED-CFA532837DF4}" type="datetimeFigureOut">
              <a:rPr lang="ru-RU" smtClean="0"/>
              <a:pPr/>
              <a:t>08.09.2023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305B593-444E-4DF8-9BD3-BFFF6E94C61E}" type="slidenum">
              <a:rPr lang="ru-RU" smtClean="0"/>
              <a:pPr/>
              <a:t>‹#›</a:t>
            </a:fld>
            <a:endParaRPr lang="ru-RU"/>
          </a:p>
        </p:txBody>
      </p:sp>
    </p:spTree>
    <p:extLst>
      <p:ext uri="{BB962C8B-B14F-4D97-AF65-F5344CB8AC3E}">
        <p14:creationId xmlns:p14="http://schemas.microsoft.com/office/powerpoint/2010/main" val="2346860954"/>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EFA00B4-E803-4F4B-ACED-CFA532837DF4}" type="datetimeFigureOut">
              <a:rPr lang="ru-RU" smtClean="0"/>
              <a:pPr/>
              <a:t>08.09.2023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305B593-444E-4DF8-9BD3-BFFF6E94C61E}" type="slidenum">
              <a:rPr lang="ru-RU" smtClean="0"/>
              <a:pPr/>
              <a:t>‹#›</a:t>
            </a:fld>
            <a:endParaRPr lang="ru-RU"/>
          </a:p>
        </p:txBody>
      </p:sp>
    </p:spTree>
    <p:extLst>
      <p:ext uri="{BB962C8B-B14F-4D97-AF65-F5344CB8AC3E}">
        <p14:creationId xmlns:p14="http://schemas.microsoft.com/office/powerpoint/2010/main" val="36400484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FA00B4-E803-4F4B-ACED-CFA532837DF4}" type="datetimeFigureOut">
              <a:rPr lang="ru-RU" smtClean="0"/>
              <a:pPr/>
              <a:t>08.09.2023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305B593-444E-4DF8-9BD3-BFFF6E94C61E}" type="slidenum">
              <a:rPr lang="ru-RU" smtClean="0"/>
              <a:pPr/>
              <a:t>‹#›</a:t>
            </a:fld>
            <a:endParaRPr lang="ru-RU"/>
          </a:p>
        </p:txBody>
      </p:sp>
    </p:spTree>
    <p:extLst>
      <p:ext uri="{BB962C8B-B14F-4D97-AF65-F5344CB8AC3E}">
        <p14:creationId xmlns:p14="http://schemas.microsoft.com/office/powerpoint/2010/main" val="623201771"/>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7EFA00B4-E803-4F4B-ACED-CFA532837DF4}" type="datetimeFigureOut">
              <a:rPr lang="ru-RU" smtClean="0"/>
              <a:pPr/>
              <a:t>08.09.2023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305B593-444E-4DF8-9BD3-BFFF6E94C61E}" type="slidenum">
              <a:rPr lang="ru-RU" smtClean="0"/>
              <a:pPr/>
              <a:t>‹#›</a:t>
            </a:fld>
            <a:endParaRPr lang="ru-RU"/>
          </a:p>
        </p:txBody>
      </p:sp>
    </p:spTree>
    <p:extLst>
      <p:ext uri="{BB962C8B-B14F-4D97-AF65-F5344CB8AC3E}">
        <p14:creationId xmlns:p14="http://schemas.microsoft.com/office/powerpoint/2010/main" val="229580083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7EFA00B4-E803-4F4B-ACED-CFA532837DF4}" type="datetimeFigureOut">
              <a:rPr lang="ru-RU" smtClean="0"/>
              <a:pPr/>
              <a:t>08.09.2023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305B593-444E-4DF8-9BD3-BFFF6E94C61E}" type="slidenum">
              <a:rPr lang="ru-RU" smtClean="0"/>
              <a:pPr/>
              <a:t>‹#›</a:t>
            </a:fld>
            <a:endParaRPr lang="ru-RU"/>
          </a:p>
        </p:txBody>
      </p:sp>
    </p:spTree>
    <p:extLst>
      <p:ext uri="{BB962C8B-B14F-4D97-AF65-F5344CB8AC3E}">
        <p14:creationId xmlns:p14="http://schemas.microsoft.com/office/powerpoint/2010/main" val="376150646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FA00B4-E803-4F4B-ACED-CFA532837DF4}" type="datetimeFigureOut">
              <a:rPr lang="ru-RU" smtClean="0"/>
              <a:pPr/>
              <a:t>08.09.2023</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05B593-444E-4DF8-9BD3-BFFF6E94C61E}" type="slidenum">
              <a:rPr lang="ru-RU" smtClean="0"/>
              <a:pPr/>
              <a:t>‹#›</a:t>
            </a:fld>
            <a:endParaRPr lang="ru-RU"/>
          </a:p>
        </p:txBody>
      </p:sp>
    </p:spTree>
    <p:extLst>
      <p:ext uri="{BB962C8B-B14F-4D97-AF65-F5344CB8AC3E}">
        <p14:creationId xmlns:p14="http://schemas.microsoft.com/office/powerpoint/2010/main" val="35213353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mdou2krsm.ru/item/1006252"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mdou2krsm.ru/item/1037275" TargetMode="External"/><Relationship Id="rId2" Type="http://schemas.openxmlformats.org/officeDocument/2006/relationships/hyperlink" Target="https://mdou2krsm.ru/item/1305578" TargetMode="External"/><Relationship Id="rId1" Type="http://schemas.openxmlformats.org/officeDocument/2006/relationships/slideLayout" Target="../slideLayouts/slideLayout7.xml"/><Relationship Id="rId4" Type="http://schemas.openxmlformats.org/officeDocument/2006/relationships/hyperlink" Target="https://mdou2krsm.ru/item/1558848"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mdou2krsm.ru/" TargetMode="External"/><Relationship Id="rId2" Type="http://schemas.openxmlformats.org/officeDocument/2006/relationships/hyperlink" Target="https://mdou2krsm.ru/item/1037074" TargetMode="External"/><Relationship Id="rId1" Type="http://schemas.openxmlformats.org/officeDocument/2006/relationships/slideLayout" Target="../slideLayouts/slideLayout7.xml"/><Relationship Id="rId6" Type="http://schemas.openxmlformats.org/officeDocument/2006/relationships/hyperlink" Target="https://mdou2krsm.ru/item/1564453" TargetMode="External"/><Relationship Id="rId5" Type="http://schemas.openxmlformats.org/officeDocument/2006/relationships/hyperlink" Target="https://mdou2krsm.ru/item/1305578" TargetMode="External"/><Relationship Id="rId4" Type="http://schemas.openxmlformats.org/officeDocument/2006/relationships/hyperlink" Target="https://mdou2krsm.ru/item/1006252"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mdou2krsm.ru/item/1639330" TargetMode="External"/><Relationship Id="rId2" Type="http://schemas.openxmlformats.org/officeDocument/2006/relationships/hyperlink" Target="https://mdou2krsm.ru/item/1007539"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782329.selcdn.ru/leonardo/uploadsForSiteId/201293/content/dc0cac79-9cd4-4fcc-bdd8-23bdb85a675a.pdf"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hyperlink" Target="https://mdou2krsm.ru/item/1006252" TargetMode="External"/><Relationship Id="rId2" Type="http://schemas.openxmlformats.org/officeDocument/2006/relationships/hyperlink" Target="https://mdou2krsm.ru/item/1007539" TargetMode="External"/><Relationship Id="rId1" Type="http://schemas.openxmlformats.org/officeDocument/2006/relationships/slideLayout" Target="../slideLayouts/slideLayout7.xml"/><Relationship Id="rId4" Type="http://schemas.openxmlformats.org/officeDocument/2006/relationships/hyperlink" Target="https://mdou2krsm.ru/item/103737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79427" y="245719"/>
            <a:ext cx="6259771" cy="830997"/>
          </a:xfrm>
          <a:prstGeom prst="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Aft>
                <a:spcPts val="0"/>
              </a:spcAft>
              <a:tabLst>
                <a:tab pos="450215" algn="l"/>
              </a:tabLst>
            </a:pPr>
            <a:r>
              <a:rPr lang="ru-RU" sz="1600" b="1" dirty="0" smtClean="0">
                <a:effectLst/>
                <a:latin typeface="Times New Roman" panose="02020603050405020304" pitchFamily="18" charset="0"/>
                <a:ea typeface="Calibri" panose="020F0502020204030204" pitchFamily="34" charset="0"/>
                <a:cs typeface="Times New Roman" panose="02020603050405020304" pitchFamily="18" charset="0"/>
              </a:rPr>
              <a:t>Муниципальное дошкольное автономное образовательное учреждение «</a:t>
            </a:r>
            <a:r>
              <a:rPr lang="ru-RU" sz="1600" b="1" dirty="0" smtClean="0">
                <a:latin typeface="Times New Roman" panose="02020603050405020304" pitchFamily="18" charset="0"/>
                <a:ea typeface="Calibri" panose="020F0502020204030204" pitchFamily="34" charset="0"/>
                <a:cs typeface="Times New Roman" panose="02020603050405020304" pitchFamily="18" charset="0"/>
              </a:rPr>
              <a:t>Центр развития ребенка - д</a:t>
            </a:r>
            <a:r>
              <a:rPr lang="ru-RU" sz="1600" b="1" dirty="0" smtClean="0">
                <a:effectLst/>
                <a:latin typeface="Times New Roman" panose="02020603050405020304" pitchFamily="18" charset="0"/>
                <a:ea typeface="Calibri" panose="020F0502020204030204" pitchFamily="34" charset="0"/>
                <a:cs typeface="Times New Roman" panose="02020603050405020304" pitchFamily="18" charset="0"/>
              </a:rPr>
              <a:t>етский сад  №</a:t>
            </a:r>
            <a:r>
              <a:rPr lang="ru-RU" sz="1600" b="1" dirty="0" smtClean="0">
                <a:latin typeface="Times New Roman" panose="02020603050405020304" pitchFamily="18" charset="0"/>
                <a:ea typeface="Calibri" panose="020F0502020204030204" pitchFamily="34" charset="0"/>
                <a:cs typeface="Times New Roman" panose="02020603050405020304" pitchFamily="18" charset="0"/>
              </a:rPr>
              <a:t>2</a:t>
            </a:r>
            <a:r>
              <a:rPr lang="ru-RU" sz="1600" b="1" dirty="0" smtClean="0">
                <a:effectLst/>
                <a:latin typeface="Times New Roman" panose="02020603050405020304" pitchFamily="18" charset="0"/>
                <a:ea typeface="Calibri" panose="020F0502020204030204" pitchFamily="34" charset="0"/>
                <a:cs typeface="Times New Roman" panose="02020603050405020304" pitchFamily="18" charset="0"/>
              </a:rPr>
              <a:t>» </a:t>
            </a:r>
          </a:p>
          <a:p>
            <a:pPr algn="ctr">
              <a:spcAft>
                <a:spcPts val="0"/>
              </a:spcAft>
              <a:tabLst>
                <a:tab pos="450215" algn="l"/>
              </a:tabLst>
            </a:pPr>
            <a:r>
              <a:rPr lang="ru-RU" sz="1600" b="1" dirty="0" smtClean="0">
                <a:latin typeface="Times New Roman" panose="02020603050405020304" pitchFamily="18" charset="0"/>
                <a:ea typeface="Calibri" panose="020F0502020204030204" pitchFamily="34" charset="0"/>
                <a:cs typeface="Times New Roman" panose="02020603050405020304" pitchFamily="18" charset="0"/>
              </a:rPr>
              <a:t>м</a:t>
            </a:r>
            <a:r>
              <a:rPr lang="ru-RU" sz="1600" b="1" dirty="0" smtClean="0">
                <a:effectLst/>
                <a:latin typeface="Times New Roman" panose="02020603050405020304" pitchFamily="18" charset="0"/>
                <a:ea typeface="Calibri" panose="020F0502020204030204" pitchFamily="34" charset="0"/>
                <a:cs typeface="Times New Roman" panose="02020603050405020304" pitchFamily="18" charset="0"/>
              </a:rPr>
              <a:t>униципального образования Красноармейский район</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CustomShape 4"/>
          <p:cNvSpPr/>
          <p:nvPr/>
        </p:nvSpPr>
        <p:spPr>
          <a:xfrm>
            <a:off x="2906973" y="4642517"/>
            <a:ext cx="5964311" cy="141951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endParaRPr lang="ru-RU" sz="1600" b="1" u="sng" spc="-1" dirty="0" smtClean="0">
              <a:uFill>
                <a:solidFill>
                  <a:srgbClr val="FFFFFF"/>
                </a:solidFill>
              </a:uFill>
              <a:latin typeface="Times New Roman" panose="02020603050405020304" pitchFamily="18" charset="0"/>
              <a:ea typeface="DejaVu Sans"/>
              <a:cs typeface="Times New Roman" panose="02020603050405020304" pitchFamily="18" charset="0"/>
            </a:endParaRPr>
          </a:p>
          <a:p>
            <a:pPr algn="r"/>
            <a:endParaRPr lang="ru-RU" sz="1600" b="1" u="sng" spc="-1" dirty="0" smtClean="0">
              <a:uFill>
                <a:solidFill>
                  <a:srgbClr val="FFFFFF"/>
                </a:solidFill>
              </a:uFill>
              <a:latin typeface="Times New Roman" panose="02020603050405020304" pitchFamily="18" charset="0"/>
              <a:ea typeface="DejaVu Sans"/>
              <a:cs typeface="Times New Roman" panose="02020603050405020304" pitchFamily="18" charset="0"/>
            </a:endParaRPr>
          </a:p>
          <a:p>
            <a:pPr algn="r"/>
            <a:r>
              <a:rPr lang="ru-RU" sz="1600" b="1" u="sng" spc="-1" dirty="0" smtClean="0">
                <a:uFill>
                  <a:solidFill>
                    <a:srgbClr val="FFFFFF"/>
                  </a:solidFill>
                </a:uFill>
                <a:latin typeface="Times New Roman" panose="02020603050405020304" pitchFamily="18" charset="0"/>
                <a:ea typeface="DejaVu Sans"/>
                <a:cs typeface="Times New Roman" panose="02020603050405020304" pitchFamily="18" charset="0"/>
              </a:rPr>
              <a:t>Авторы </a:t>
            </a:r>
            <a:r>
              <a:rPr lang="ru-RU" sz="1600" b="1" u="sng" spc="-1" dirty="0">
                <a:uFill>
                  <a:solidFill>
                    <a:srgbClr val="FFFFFF"/>
                  </a:solidFill>
                </a:uFill>
                <a:latin typeface="Times New Roman" panose="02020603050405020304" pitchFamily="18" charset="0"/>
                <a:ea typeface="DejaVu Sans"/>
                <a:cs typeface="Times New Roman" panose="02020603050405020304" pitchFamily="18" charset="0"/>
              </a:rPr>
              <a:t>проекта: </a:t>
            </a:r>
            <a:endParaRPr lang="ru-RU" sz="1600" b="1" spc="-1" dirty="0" smtClean="0">
              <a:uFill>
                <a:solidFill>
                  <a:srgbClr val="FFFFFF"/>
                </a:solidFill>
              </a:uFill>
              <a:latin typeface="Times New Roman" panose="02020603050405020304" pitchFamily="18" charset="0"/>
              <a:cs typeface="Times New Roman" panose="02020603050405020304" pitchFamily="18" charset="0"/>
            </a:endParaRPr>
          </a:p>
          <a:p>
            <a:pPr algn="r"/>
            <a:r>
              <a:rPr lang="ru-RU" sz="1600" b="1" dirty="0" err="1" smtClean="0">
                <a:latin typeface="Times New Roman" panose="02020603050405020304" pitchFamily="18" charset="0"/>
                <a:cs typeface="Times New Roman" panose="02020603050405020304" pitchFamily="18" charset="0"/>
              </a:rPr>
              <a:t>Заковинько</a:t>
            </a:r>
            <a:r>
              <a:rPr lang="ru-RU" sz="1600" b="1" dirty="0" smtClean="0">
                <a:latin typeface="Times New Roman" panose="02020603050405020304" pitchFamily="18" charset="0"/>
                <a:cs typeface="Times New Roman" panose="02020603050405020304" pitchFamily="18" charset="0"/>
              </a:rPr>
              <a:t> Лидия Петровна,  заведующий;</a:t>
            </a:r>
          </a:p>
          <a:p>
            <a:pPr algn="r"/>
            <a:r>
              <a:rPr lang="ru-RU" sz="1600" b="1" dirty="0" smtClean="0">
                <a:latin typeface="Times New Roman" panose="02020603050405020304" pitchFamily="18" charset="0"/>
                <a:cs typeface="Times New Roman" panose="02020603050405020304" pitchFamily="18" charset="0"/>
              </a:rPr>
              <a:t>Игнатенко </a:t>
            </a:r>
            <a:r>
              <a:rPr lang="ru-RU" sz="1600" b="1" dirty="0" err="1" smtClean="0">
                <a:latin typeface="Times New Roman" panose="02020603050405020304" pitchFamily="18" charset="0"/>
                <a:cs typeface="Times New Roman" panose="02020603050405020304" pitchFamily="18" charset="0"/>
              </a:rPr>
              <a:t>Анжелика</a:t>
            </a:r>
            <a:r>
              <a:rPr lang="ru-RU" sz="1600" b="1" dirty="0" smtClean="0">
                <a:latin typeface="Times New Roman" panose="02020603050405020304" pitchFamily="18" charset="0"/>
                <a:cs typeface="Times New Roman" panose="02020603050405020304" pitchFamily="18" charset="0"/>
              </a:rPr>
              <a:t> Анатольевна, </a:t>
            </a:r>
            <a:r>
              <a:rPr lang="ru-RU" sz="1600" b="1" dirty="0">
                <a:latin typeface="Times New Roman" panose="02020603050405020304" pitchFamily="18" charset="0"/>
                <a:cs typeface="Times New Roman" panose="02020603050405020304" pitchFamily="18" charset="0"/>
              </a:rPr>
              <a:t>старший </a:t>
            </a:r>
            <a:r>
              <a:rPr lang="ru-RU" sz="1600" b="1" dirty="0" smtClean="0">
                <a:latin typeface="Times New Roman" panose="02020603050405020304" pitchFamily="18" charset="0"/>
                <a:cs typeface="Times New Roman" panose="02020603050405020304" pitchFamily="18" charset="0"/>
              </a:rPr>
              <a:t>воспитатель; </a:t>
            </a:r>
          </a:p>
          <a:p>
            <a:pPr algn="r"/>
            <a:r>
              <a:rPr lang="ru-RU" sz="1600" b="1" dirty="0" smtClean="0">
                <a:latin typeface="Times New Roman" panose="02020603050405020304" pitchFamily="18" charset="0"/>
                <a:cs typeface="Times New Roman" panose="02020603050405020304" pitchFamily="18" charset="0"/>
              </a:rPr>
              <a:t>Верба Татьяна Анатольевна, старший воспитатель.</a:t>
            </a:r>
            <a:endParaRPr lang="ru-RU" sz="1800" b="0" strike="noStrike" spc="-1" dirty="0">
              <a:solidFill>
                <a:srgbClr val="000000"/>
              </a:solidFill>
              <a:uFill>
                <a:solidFill>
                  <a:srgbClr val="FFFFFF"/>
                </a:solidFill>
              </a:uFill>
              <a:latin typeface="Arial"/>
            </a:endParaRPr>
          </a:p>
        </p:txBody>
      </p:sp>
      <p:sp>
        <p:nvSpPr>
          <p:cNvPr id="9" name="Прямоугольник 8"/>
          <p:cNvSpPr/>
          <p:nvPr/>
        </p:nvSpPr>
        <p:spPr>
          <a:xfrm>
            <a:off x="554635" y="2569506"/>
            <a:ext cx="8154649" cy="2000548"/>
          </a:xfrm>
          <a:prstGeom prst="rect">
            <a:avLst/>
          </a:prstGeom>
        </p:spPr>
        <p:txBody>
          <a:bodyPr wrap="square">
            <a:spAutoFit/>
          </a:bodyPr>
          <a:lstStyle/>
          <a:p>
            <a:pPr algn="ctr">
              <a:spcAft>
                <a:spcPts val="0"/>
              </a:spcAft>
            </a:pPr>
            <a:endParaRPr lang="ru-RU" sz="2000" b="1" dirty="0" smtClean="0">
              <a:latin typeface="Times New Roman" pitchFamily="18" charset="0"/>
              <a:cs typeface="Times New Roman" pitchFamily="18" charset="0"/>
            </a:endParaRPr>
          </a:p>
          <a:p>
            <a:pPr algn="ctr">
              <a:spcAft>
                <a:spcPts val="0"/>
              </a:spcAft>
            </a:pPr>
            <a:r>
              <a:rPr lang="ru-RU" sz="2000" b="1" dirty="0" smtClean="0">
                <a:latin typeface="Times New Roman" pitchFamily="18" charset="0"/>
                <a:cs typeface="Times New Roman" pitchFamily="18" charset="0"/>
              </a:rPr>
              <a:t>Тема инновационного проекта:</a:t>
            </a:r>
          </a:p>
          <a:p>
            <a:pPr algn="ctr">
              <a:spcAft>
                <a:spcPts val="0"/>
              </a:spcAft>
            </a:pPr>
            <a:r>
              <a:rPr lang="ru-RU" sz="2800" b="1" dirty="0" smtClean="0">
                <a:latin typeface="Times New Roman" pitchFamily="18" charset="0"/>
                <a:cs typeface="Times New Roman" pitchFamily="18" charset="0"/>
              </a:rPr>
              <a:t>«Родительский университет как средство реализации преемственности дошкольного и начального общего образования»</a:t>
            </a:r>
            <a:endParaRPr lang="ru-RU" sz="2800" dirty="0">
              <a:solidFill>
                <a:srgbClr val="C00000"/>
              </a:solidFill>
              <a:effectLst/>
              <a:latin typeface="Times New Roman" pitchFamily="18" charset="0"/>
              <a:ea typeface="Calibri" panose="020F0502020204030204" pitchFamily="34" charset="0"/>
              <a:cs typeface="Times New Roman" pitchFamily="18" charset="0"/>
            </a:endParaRPr>
          </a:p>
        </p:txBody>
      </p:sp>
      <p:pic>
        <p:nvPicPr>
          <p:cNvPr id="1026" name="Picture 2" descr="C:\Users\Admin\Desktop\shpr_—_kopiy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3259"/>
            <a:ext cx="2169995" cy="223995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652561" y="1961282"/>
            <a:ext cx="8154650" cy="646331"/>
          </a:xfrm>
          <a:prstGeom prst="rect">
            <a:avLst/>
          </a:prstGeom>
        </p:spPr>
        <p:txBody>
          <a:bodyPr wrap="square">
            <a:spAutoFit/>
          </a:bodyPr>
          <a:lstStyle/>
          <a:p>
            <a:pPr algn="ctr"/>
            <a:r>
              <a:rPr lang="ru-RU" b="1" dirty="0" smtClean="0">
                <a:latin typeface="Times New Roman" pitchFamily="18" charset="0"/>
                <a:cs typeface="Times New Roman" pitchFamily="18" charset="0"/>
              </a:rPr>
              <a:t>ОТЧЕТ</a:t>
            </a:r>
          </a:p>
          <a:p>
            <a:pPr algn="ctr"/>
            <a:r>
              <a:rPr lang="ru-RU" b="1" dirty="0" smtClean="0">
                <a:latin typeface="Times New Roman" pitchFamily="18" charset="0"/>
                <a:cs typeface="Times New Roman" pitchFamily="18" charset="0"/>
              </a:rPr>
              <a:t> </a:t>
            </a:r>
            <a:r>
              <a:rPr lang="ru-RU" b="1" dirty="0">
                <a:latin typeface="Times New Roman" pitchFamily="18" charset="0"/>
                <a:cs typeface="Times New Roman" pitchFamily="18" charset="0"/>
              </a:rPr>
              <a:t>ПО </a:t>
            </a:r>
            <a:r>
              <a:rPr lang="ru-RU" b="1" dirty="0" smtClean="0">
                <a:latin typeface="Times New Roman" pitchFamily="18" charset="0"/>
                <a:cs typeface="Times New Roman" pitchFamily="18" charset="0"/>
              </a:rPr>
              <a:t>ИННОВАЦИОННОЙ ДЕЯТЕЛЬНОСТИ ЗА 2023 ГОД</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496587560"/>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75859" y="872067"/>
            <a:ext cx="8506883" cy="646331"/>
          </a:xfrm>
          <a:prstGeom prst="rect">
            <a:avLst/>
          </a:prstGeom>
        </p:spPr>
        <p:txBody>
          <a:bodyPr wrap="square">
            <a:spAutoFit/>
          </a:bodyPr>
          <a:lstStyle/>
          <a:p>
            <a:pPr algn="ctr"/>
            <a:r>
              <a:rPr lang="ru-RU" sz="3600" b="1" i="1" dirty="0" smtClean="0">
                <a:solidFill>
                  <a:srgbClr val="000099"/>
                </a:solidFill>
                <a:latin typeface="Times New Roman" pitchFamily="18" charset="0"/>
                <a:ea typeface="Times New Roman"/>
                <a:cs typeface="Times New Roman" pitchFamily="18" charset="0"/>
              </a:rPr>
              <a:t>		</a:t>
            </a:r>
            <a:endParaRPr lang="ru-RU" sz="3600" b="1" i="1" dirty="0">
              <a:solidFill>
                <a:srgbClr val="000099"/>
              </a:solidFill>
              <a:latin typeface="Times New Roman" pitchFamily="18" charset="0"/>
              <a:cs typeface="Times New Roman" pitchFamily="18" charset="0"/>
            </a:endParaRPr>
          </a:p>
        </p:txBody>
      </p:sp>
      <p:pic>
        <p:nvPicPr>
          <p:cNvPr id="7170" name="Picture 2" descr="C:\Users\User\Desktop\Краевая площадка РУ\image.png"/>
          <p:cNvPicPr>
            <a:picLocks noChangeAspect="1" noChangeArrowheads="1"/>
          </p:cNvPicPr>
          <p:nvPr/>
        </p:nvPicPr>
        <p:blipFill rotWithShape="1">
          <a:blip r:embed="rId2">
            <a:extLst>
              <a:ext uri="{28A0092B-C50C-407E-A947-70E740481C1C}">
                <a14:useLocalDpi xmlns:a14="http://schemas.microsoft.com/office/drawing/2010/main" val="0"/>
              </a:ext>
            </a:extLst>
          </a:blip>
          <a:srcRect l="14426" t="4004" r="2857" b="5315"/>
          <a:stretch/>
        </p:blipFill>
        <p:spPr bwMode="auto">
          <a:xfrm>
            <a:off x="149901" y="764498"/>
            <a:ext cx="8876900" cy="5471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127299"/>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1708" y="0"/>
            <a:ext cx="9195707" cy="523220"/>
          </a:xfrm>
          <a:prstGeom prst="rect">
            <a:avLst/>
          </a:prstGeom>
        </p:spPr>
        <p:txBody>
          <a:bodyPr wrap="square">
            <a:spAutoFit/>
          </a:bodyPr>
          <a:lstStyle/>
          <a:p>
            <a:pPr algn="ctr"/>
            <a:r>
              <a:rPr lang="ru-RU" sz="2800" b="1" dirty="0" smtClean="0">
                <a:solidFill>
                  <a:schemeClr val="bg1"/>
                </a:solidFill>
                <a:latin typeface="Times New Roman" pitchFamily="18" charset="0"/>
                <a:cs typeface="Times New Roman" pitchFamily="18" charset="0"/>
              </a:rPr>
              <a:t>Сотрудничество в рамках сетевого взаимодействия</a:t>
            </a:r>
            <a:endParaRPr lang="ru-RU" sz="2800" b="1" dirty="0">
              <a:solidFill>
                <a:schemeClr val="bg1"/>
              </a:solidFill>
              <a:latin typeface="Times New Roman" pitchFamily="18" charset="0"/>
              <a:cs typeface="Times New Roman" pitchFamily="18" charset="0"/>
            </a:endParaRPr>
          </a:p>
        </p:txBody>
      </p:sp>
      <p:sp>
        <p:nvSpPr>
          <p:cNvPr id="5" name="Скругленный прямоугольник 4"/>
          <p:cNvSpPr/>
          <p:nvPr/>
        </p:nvSpPr>
        <p:spPr>
          <a:xfrm>
            <a:off x="2492622" y="817357"/>
            <a:ext cx="4302333" cy="12337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latin typeface="Times New Roman" pitchFamily="18" charset="0"/>
                <a:cs typeface="Times New Roman" pitchFamily="18" charset="0"/>
              </a:rPr>
              <a:t>МДАОУ «ЦРР – детский сад №2»</a:t>
            </a:r>
          </a:p>
          <a:p>
            <a:pPr algn="ctr"/>
            <a:r>
              <a:rPr lang="ru-RU" b="1" dirty="0" smtClean="0">
                <a:latin typeface="Times New Roman" pitchFamily="18" charset="0"/>
                <a:cs typeface="Times New Roman" pitchFamily="18" charset="0"/>
              </a:rPr>
              <a:t> </a:t>
            </a:r>
          </a:p>
          <a:p>
            <a:pPr algn="ctr"/>
            <a:r>
              <a:rPr lang="ru-RU" b="1" dirty="0" smtClean="0">
                <a:latin typeface="Times New Roman" pitchFamily="18" charset="0"/>
                <a:cs typeface="Times New Roman" pitchFamily="18" charset="0"/>
              </a:rPr>
              <a:t>ст. Полтавская </a:t>
            </a:r>
            <a:endParaRPr lang="ru-RU" b="1" dirty="0">
              <a:latin typeface="Times New Roman" pitchFamily="18" charset="0"/>
              <a:cs typeface="Times New Roman" pitchFamily="18" charset="0"/>
            </a:endParaRPr>
          </a:p>
        </p:txBody>
      </p:sp>
      <p:sp>
        <p:nvSpPr>
          <p:cNvPr id="6" name="Прямоугольник 5"/>
          <p:cNvSpPr/>
          <p:nvPr/>
        </p:nvSpPr>
        <p:spPr>
          <a:xfrm>
            <a:off x="263070" y="3244955"/>
            <a:ext cx="2106386" cy="362856"/>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ru-RU" dirty="0" err="1" smtClean="0"/>
              <a:t>Абинский</a:t>
            </a:r>
            <a:r>
              <a:rPr lang="ru-RU" dirty="0" smtClean="0"/>
              <a:t> район</a:t>
            </a:r>
            <a:endParaRPr lang="ru-RU" dirty="0"/>
          </a:p>
        </p:txBody>
      </p:sp>
      <p:sp>
        <p:nvSpPr>
          <p:cNvPr id="7" name="Прямоугольник 6"/>
          <p:cNvSpPr/>
          <p:nvPr/>
        </p:nvSpPr>
        <p:spPr>
          <a:xfrm>
            <a:off x="279400" y="3879033"/>
            <a:ext cx="2100943" cy="696685"/>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ru-RU" dirty="0" err="1" smtClean="0"/>
              <a:t>Брюховецкий</a:t>
            </a:r>
            <a:r>
              <a:rPr lang="ru-RU" dirty="0" smtClean="0"/>
              <a:t> район</a:t>
            </a:r>
            <a:endParaRPr lang="ru-RU" dirty="0"/>
          </a:p>
        </p:txBody>
      </p:sp>
      <p:sp>
        <p:nvSpPr>
          <p:cNvPr id="8" name="Прямоугольник 7"/>
          <p:cNvSpPr/>
          <p:nvPr/>
        </p:nvSpPr>
        <p:spPr>
          <a:xfrm>
            <a:off x="268513" y="4789240"/>
            <a:ext cx="2100943" cy="718458"/>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ru-RU" dirty="0" err="1" smtClean="0"/>
              <a:t>Выселковский</a:t>
            </a:r>
            <a:r>
              <a:rPr lang="ru-RU" dirty="0" smtClean="0"/>
              <a:t> район</a:t>
            </a:r>
            <a:endParaRPr lang="ru-RU" dirty="0"/>
          </a:p>
        </p:txBody>
      </p:sp>
      <p:sp>
        <p:nvSpPr>
          <p:cNvPr id="9" name="Прямоугольник 8"/>
          <p:cNvSpPr/>
          <p:nvPr/>
        </p:nvSpPr>
        <p:spPr>
          <a:xfrm>
            <a:off x="268514" y="5646325"/>
            <a:ext cx="2100943" cy="275772"/>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ru-RU" dirty="0" smtClean="0"/>
              <a:t>Г. Армавир</a:t>
            </a:r>
          </a:p>
        </p:txBody>
      </p:sp>
      <p:sp>
        <p:nvSpPr>
          <p:cNvPr id="10" name="Прямоугольник 9"/>
          <p:cNvSpPr/>
          <p:nvPr/>
        </p:nvSpPr>
        <p:spPr>
          <a:xfrm>
            <a:off x="273957" y="6264728"/>
            <a:ext cx="2100943" cy="359229"/>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ru-RU" dirty="0" smtClean="0"/>
              <a:t>Г. Новороссийск</a:t>
            </a:r>
            <a:endParaRPr lang="ru-RU" dirty="0"/>
          </a:p>
        </p:txBody>
      </p:sp>
      <p:sp>
        <p:nvSpPr>
          <p:cNvPr id="11" name="Прямоугольник 10"/>
          <p:cNvSpPr/>
          <p:nvPr/>
        </p:nvSpPr>
        <p:spPr>
          <a:xfrm>
            <a:off x="2546143" y="4518912"/>
            <a:ext cx="2028372" cy="595085"/>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ru-RU" dirty="0" err="1" smtClean="0"/>
              <a:t>Курганинский</a:t>
            </a:r>
            <a:r>
              <a:rPr lang="ru-RU" dirty="0" smtClean="0"/>
              <a:t> район</a:t>
            </a:r>
            <a:endParaRPr lang="ru-RU" dirty="0"/>
          </a:p>
        </p:txBody>
      </p:sp>
      <p:sp>
        <p:nvSpPr>
          <p:cNvPr id="12" name="Прямоугольник 11"/>
          <p:cNvSpPr/>
          <p:nvPr/>
        </p:nvSpPr>
        <p:spPr>
          <a:xfrm>
            <a:off x="4740728" y="4584226"/>
            <a:ext cx="2086429" cy="529771"/>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ru-RU" dirty="0" smtClean="0"/>
              <a:t>Динской район</a:t>
            </a:r>
            <a:endParaRPr lang="ru-RU" dirty="0"/>
          </a:p>
        </p:txBody>
      </p:sp>
      <p:sp>
        <p:nvSpPr>
          <p:cNvPr id="13" name="Прямоугольник 12"/>
          <p:cNvSpPr/>
          <p:nvPr/>
        </p:nvSpPr>
        <p:spPr>
          <a:xfrm>
            <a:off x="2528908" y="5300839"/>
            <a:ext cx="2045607" cy="551543"/>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ru-RU" dirty="0" err="1" smtClean="0"/>
              <a:t>Усть</a:t>
            </a:r>
            <a:r>
              <a:rPr lang="ru-RU" dirty="0" smtClean="0"/>
              <a:t> – </a:t>
            </a:r>
            <a:r>
              <a:rPr lang="ru-RU" dirty="0" err="1" smtClean="0"/>
              <a:t>Лабинский</a:t>
            </a:r>
            <a:r>
              <a:rPr lang="ru-RU" dirty="0" smtClean="0"/>
              <a:t>  район</a:t>
            </a:r>
            <a:endParaRPr lang="ru-RU" dirty="0"/>
          </a:p>
        </p:txBody>
      </p:sp>
      <p:sp>
        <p:nvSpPr>
          <p:cNvPr id="14" name="Прямоугольник 13"/>
          <p:cNvSpPr/>
          <p:nvPr/>
        </p:nvSpPr>
        <p:spPr>
          <a:xfrm>
            <a:off x="2528908" y="6021614"/>
            <a:ext cx="2028372" cy="602343"/>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ru-RU" dirty="0" err="1" smtClean="0"/>
              <a:t>Ейский</a:t>
            </a:r>
            <a:r>
              <a:rPr lang="ru-RU" dirty="0" smtClean="0"/>
              <a:t> район</a:t>
            </a:r>
            <a:endParaRPr lang="ru-RU" dirty="0"/>
          </a:p>
        </p:txBody>
      </p:sp>
      <p:sp>
        <p:nvSpPr>
          <p:cNvPr id="15" name="Прямоугольник 14"/>
          <p:cNvSpPr/>
          <p:nvPr/>
        </p:nvSpPr>
        <p:spPr>
          <a:xfrm>
            <a:off x="4772933" y="6021614"/>
            <a:ext cx="2022022" cy="602343"/>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ru-RU" dirty="0" smtClean="0"/>
              <a:t>Ленинградский район</a:t>
            </a:r>
            <a:endParaRPr lang="ru-RU" dirty="0"/>
          </a:p>
        </p:txBody>
      </p:sp>
      <p:sp>
        <p:nvSpPr>
          <p:cNvPr id="16" name="Прямоугольник 15"/>
          <p:cNvSpPr/>
          <p:nvPr/>
        </p:nvSpPr>
        <p:spPr>
          <a:xfrm>
            <a:off x="4757511" y="5300839"/>
            <a:ext cx="2052865" cy="52977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ru-RU" dirty="0" err="1" smtClean="0"/>
              <a:t>Кущевский</a:t>
            </a:r>
            <a:r>
              <a:rPr lang="ru-RU" dirty="0" smtClean="0"/>
              <a:t> район</a:t>
            </a:r>
            <a:endParaRPr lang="ru-RU" dirty="0"/>
          </a:p>
        </p:txBody>
      </p:sp>
      <p:sp>
        <p:nvSpPr>
          <p:cNvPr id="17" name="Прямоугольник 16"/>
          <p:cNvSpPr/>
          <p:nvPr/>
        </p:nvSpPr>
        <p:spPr>
          <a:xfrm>
            <a:off x="3706720" y="2339538"/>
            <a:ext cx="2060121" cy="515257"/>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ru-RU" dirty="0" smtClean="0"/>
              <a:t>Красноармейский район</a:t>
            </a:r>
            <a:endParaRPr lang="ru-RU" dirty="0"/>
          </a:p>
        </p:txBody>
      </p:sp>
      <p:sp>
        <p:nvSpPr>
          <p:cNvPr id="18" name="Прямоугольник 17"/>
          <p:cNvSpPr/>
          <p:nvPr/>
        </p:nvSpPr>
        <p:spPr>
          <a:xfrm>
            <a:off x="7020281" y="3989141"/>
            <a:ext cx="2067379" cy="595085"/>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ru-RU" dirty="0" err="1" smtClean="0"/>
              <a:t>Кореновский</a:t>
            </a:r>
            <a:r>
              <a:rPr lang="ru-RU" dirty="0" smtClean="0"/>
              <a:t> район</a:t>
            </a:r>
            <a:endParaRPr lang="ru-RU" dirty="0"/>
          </a:p>
        </p:txBody>
      </p:sp>
      <p:sp>
        <p:nvSpPr>
          <p:cNvPr id="19" name="Прямоугольник 18"/>
          <p:cNvSpPr/>
          <p:nvPr/>
        </p:nvSpPr>
        <p:spPr>
          <a:xfrm>
            <a:off x="7002285" y="2511032"/>
            <a:ext cx="2052865" cy="359229"/>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ru-RU" dirty="0" smtClean="0"/>
              <a:t>Каневской район</a:t>
            </a:r>
            <a:endParaRPr lang="ru-RU" dirty="0"/>
          </a:p>
        </p:txBody>
      </p:sp>
      <p:sp>
        <p:nvSpPr>
          <p:cNvPr id="20" name="Прямоугольник 19"/>
          <p:cNvSpPr/>
          <p:nvPr/>
        </p:nvSpPr>
        <p:spPr>
          <a:xfrm>
            <a:off x="6973257" y="1707782"/>
            <a:ext cx="2081893" cy="674912"/>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ru-RU" dirty="0" smtClean="0"/>
              <a:t>Калининский район</a:t>
            </a:r>
            <a:endParaRPr lang="ru-RU" dirty="0"/>
          </a:p>
        </p:txBody>
      </p:sp>
      <p:sp>
        <p:nvSpPr>
          <p:cNvPr id="21" name="Прямоугольник 20"/>
          <p:cNvSpPr/>
          <p:nvPr/>
        </p:nvSpPr>
        <p:spPr>
          <a:xfrm>
            <a:off x="263070" y="2390754"/>
            <a:ext cx="2106386" cy="674912"/>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ru-RU" dirty="0" smtClean="0"/>
              <a:t>Оренбургская область</a:t>
            </a:r>
            <a:endParaRPr lang="ru-RU" dirty="0"/>
          </a:p>
        </p:txBody>
      </p:sp>
      <p:sp>
        <p:nvSpPr>
          <p:cNvPr id="22" name="Прямоугольник 21"/>
          <p:cNvSpPr/>
          <p:nvPr/>
        </p:nvSpPr>
        <p:spPr>
          <a:xfrm>
            <a:off x="2473572" y="2949644"/>
            <a:ext cx="2156278" cy="555172"/>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ru-RU" dirty="0" err="1" smtClean="0"/>
              <a:t>Тбилиский</a:t>
            </a:r>
            <a:r>
              <a:rPr lang="ru-RU" dirty="0" smtClean="0"/>
              <a:t> район</a:t>
            </a:r>
            <a:endParaRPr lang="ru-RU" dirty="0"/>
          </a:p>
        </p:txBody>
      </p:sp>
      <p:sp>
        <p:nvSpPr>
          <p:cNvPr id="23" name="Прямоугольник 22"/>
          <p:cNvSpPr/>
          <p:nvPr/>
        </p:nvSpPr>
        <p:spPr>
          <a:xfrm>
            <a:off x="4757511" y="2980417"/>
            <a:ext cx="2100943" cy="627394"/>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ru-RU" dirty="0" smtClean="0"/>
              <a:t>Туапсинский район</a:t>
            </a:r>
            <a:endParaRPr lang="ru-RU" dirty="0"/>
          </a:p>
        </p:txBody>
      </p:sp>
      <p:sp>
        <p:nvSpPr>
          <p:cNvPr id="24" name="Прямоугольник 23"/>
          <p:cNvSpPr/>
          <p:nvPr/>
        </p:nvSpPr>
        <p:spPr>
          <a:xfrm>
            <a:off x="2492622" y="3692699"/>
            <a:ext cx="2100943" cy="624113"/>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ru-RU" dirty="0" smtClean="0"/>
              <a:t>Тихорецкий район </a:t>
            </a:r>
            <a:endParaRPr lang="ru-RU" dirty="0"/>
          </a:p>
        </p:txBody>
      </p:sp>
      <p:sp>
        <p:nvSpPr>
          <p:cNvPr id="25" name="Прямоугольник 24"/>
          <p:cNvSpPr/>
          <p:nvPr/>
        </p:nvSpPr>
        <p:spPr>
          <a:xfrm>
            <a:off x="263070" y="1675274"/>
            <a:ext cx="2100943" cy="478622"/>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ru-RU" dirty="0" smtClean="0"/>
              <a:t>Славянский  район</a:t>
            </a:r>
            <a:endParaRPr lang="ru-RU" dirty="0"/>
          </a:p>
        </p:txBody>
      </p:sp>
      <p:sp>
        <p:nvSpPr>
          <p:cNvPr id="26" name="Прямоугольник 25"/>
          <p:cNvSpPr/>
          <p:nvPr/>
        </p:nvSpPr>
        <p:spPr>
          <a:xfrm>
            <a:off x="4774292" y="3822195"/>
            <a:ext cx="2052865" cy="547917"/>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ru-RU" dirty="0" err="1" smtClean="0"/>
              <a:t>Гулькевичский</a:t>
            </a:r>
            <a:r>
              <a:rPr lang="ru-RU" dirty="0" smtClean="0"/>
              <a:t> район</a:t>
            </a:r>
            <a:endParaRPr lang="ru-RU" dirty="0"/>
          </a:p>
        </p:txBody>
      </p:sp>
      <p:sp>
        <p:nvSpPr>
          <p:cNvPr id="27" name="Прямоугольник 26"/>
          <p:cNvSpPr/>
          <p:nvPr/>
        </p:nvSpPr>
        <p:spPr>
          <a:xfrm>
            <a:off x="7002286" y="3149600"/>
            <a:ext cx="2052865" cy="642256"/>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ru-RU" dirty="0" err="1" smtClean="0"/>
              <a:t>Приморско</a:t>
            </a:r>
            <a:r>
              <a:rPr lang="ru-RU" dirty="0" smtClean="0"/>
              <a:t> - </a:t>
            </a:r>
            <a:r>
              <a:rPr lang="ru-RU" dirty="0" err="1" smtClean="0"/>
              <a:t>Ахтарский</a:t>
            </a:r>
            <a:r>
              <a:rPr lang="ru-RU" dirty="0" smtClean="0"/>
              <a:t> район</a:t>
            </a:r>
            <a:endParaRPr lang="ru-RU" dirty="0"/>
          </a:p>
        </p:txBody>
      </p:sp>
      <p:sp>
        <p:nvSpPr>
          <p:cNvPr id="28" name="Прямоугольник 27"/>
          <p:cNvSpPr/>
          <p:nvPr/>
        </p:nvSpPr>
        <p:spPr>
          <a:xfrm>
            <a:off x="7020280" y="4789240"/>
            <a:ext cx="2052865" cy="649514"/>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ru-RU" dirty="0" err="1" smtClean="0"/>
              <a:t>Отрадненский</a:t>
            </a:r>
            <a:r>
              <a:rPr lang="ru-RU" dirty="0" smtClean="0"/>
              <a:t>  район</a:t>
            </a:r>
            <a:endParaRPr lang="ru-RU" dirty="0"/>
          </a:p>
        </p:txBody>
      </p:sp>
      <p:sp>
        <p:nvSpPr>
          <p:cNvPr id="29" name="Прямоугольник 28"/>
          <p:cNvSpPr/>
          <p:nvPr/>
        </p:nvSpPr>
        <p:spPr>
          <a:xfrm>
            <a:off x="7020281" y="6264727"/>
            <a:ext cx="2052865" cy="359229"/>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ru-RU" dirty="0"/>
              <a:t>Г. Кропоткин</a:t>
            </a:r>
          </a:p>
        </p:txBody>
      </p:sp>
      <p:sp>
        <p:nvSpPr>
          <p:cNvPr id="30" name="Прямоугольник 29"/>
          <p:cNvSpPr/>
          <p:nvPr/>
        </p:nvSpPr>
        <p:spPr>
          <a:xfrm>
            <a:off x="7065251" y="5646325"/>
            <a:ext cx="2052865" cy="359229"/>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ru-RU" dirty="0" smtClean="0"/>
              <a:t>Г. Сочи</a:t>
            </a:r>
            <a:endParaRPr lang="ru-RU" dirty="0"/>
          </a:p>
        </p:txBody>
      </p:sp>
    </p:spTree>
    <p:extLst>
      <p:ext uri="{BB962C8B-B14F-4D97-AF65-F5344CB8AC3E}">
        <p14:creationId xmlns:p14="http://schemas.microsoft.com/office/powerpoint/2010/main" val="3145331638"/>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 y="133997"/>
            <a:ext cx="9024079" cy="859809"/>
          </a:xfrm>
          <a:prstGeom prst="roundRect">
            <a:avLst/>
          </a:prstGeom>
          <a:solidFill>
            <a:srgbClr val="99CC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 b="1" dirty="0" smtClean="0">
              <a:solidFill>
                <a:schemeClr val="bg2">
                  <a:lumMod val="10000"/>
                </a:schemeClr>
              </a:solidFill>
              <a:latin typeface="Times New Roman" pitchFamily="18" charset="0"/>
              <a:cs typeface="Times New Roman" pitchFamily="18" charset="0"/>
            </a:endParaRPr>
          </a:p>
          <a:p>
            <a:pPr algn="ctr"/>
            <a:endParaRPr lang="ru-RU" sz="300" b="1" dirty="0">
              <a:solidFill>
                <a:schemeClr val="bg2">
                  <a:lumMod val="10000"/>
                </a:schemeClr>
              </a:solidFill>
              <a:latin typeface="Times New Roman" pitchFamily="18" charset="0"/>
              <a:cs typeface="Times New Roman" pitchFamily="18" charset="0"/>
            </a:endParaRPr>
          </a:p>
          <a:p>
            <a:pPr algn="ctr"/>
            <a:endParaRPr lang="ru-RU" sz="300" b="1" dirty="0" smtClean="0">
              <a:solidFill>
                <a:schemeClr val="bg2">
                  <a:lumMod val="10000"/>
                </a:schemeClr>
              </a:solidFill>
              <a:latin typeface="Times New Roman" pitchFamily="18" charset="0"/>
              <a:cs typeface="Times New Roman" pitchFamily="18" charset="0"/>
            </a:endParaRPr>
          </a:p>
          <a:p>
            <a:pPr algn="ctr"/>
            <a:endParaRPr lang="ru-RU" sz="300" b="1" dirty="0">
              <a:solidFill>
                <a:schemeClr val="bg2">
                  <a:lumMod val="10000"/>
                </a:schemeClr>
              </a:solidFill>
              <a:latin typeface="Times New Roman" pitchFamily="18" charset="0"/>
              <a:cs typeface="Times New Roman" pitchFamily="18" charset="0"/>
            </a:endParaRPr>
          </a:p>
          <a:p>
            <a:pPr algn="ctr"/>
            <a:r>
              <a:rPr lang="ru-RU" sz="2400" b="1" dirty="0">
                <a:solidFill>
                  <a:schemeClr val="tx1"/>
                </a:solidFill>
                <a:latin typeface="Times New Roman" pitchFamily="18" charset="0"/>
                <a:cs typeface="Times New Roman" pitchFamily="18" charset="0"/>
              </a:rPr>
              <a:t>Кадровое обеспечение КИП при реализации проекта </a:t>
            </a:r>
            <a:endParaRPr lang="ru-RU" sz="2400" b="1" dirty="0" smtClean="0">
              <a:solidFill>
                <a:schemeClr val="tx1"/>
              </a:solidFill>
              <a:latin typeface="Times New Roman" pitchFamily="18" charset="0"/>
              <a:cs typeface="Times New Roman" pitchFamily="18" charset="0"/>
            </a:endParaRPr>
          </a:p>
          <a:p>
            <a:pPr algn="ctr"/>
            <a:r>
              <a:rPr lang="ru-RU" sz="2400" b="1" dirty="0" smtClean="0">
                <a:solidFill>
                  <a:schemeClr val="tx1"/>
                </a:solidFill>
                <a:latin typeface="Times New Roman" pitchFamily="18" charset="0"/>
                <a:cs typeface="Times New Roman" pitchFamily="18" charset="0"/>
              </a:rPr>
              <a:t>за </a:t>
            </a:r>
            <a:r>
              <a:rPr lang="ru-RU" sz="2400" b="1" dirty="0">
                <a:solidFill>
                  <a:schemeClr val="tx1"/>
                </a:solidFill>
                <a:latin typeface="Times New Roman" pitchFamily="18" charset="0"/>
                <a:cs typeface="Times New Roman" pitchFamily="18" charset="0"/>
              </a:rPr>
              <a:t>отчетный период</a:t>
            </a:r>
          </a:p>
        </p:txBody>
      </p:sp>
      <p:graphicFrame>
        <p:nvGraphicFramePr>
          <p:cNvPr id="3" name="Таблица 2"/>
          <p:cNvGraphicFramePr>
            <a:graphicFrameLocks noGrp="1"/>
          </p:cNvGraphicFramePr>
          <p:nvPr>
            <p:extLst>
              <p:ext uri="{D42A27DB-BD31-4B8C-83A1-F6EECF244321}">
                <p14:modId xmlns:p14="http://schemas.microsoft.com/office/powerpoint/2010/main" val="3658305707"/>
              </p:ext>
            </p:extLst>
          </p:nvPr>
        </p:nvGraphicFramePr>
        <p:xfrm>
          <a:off x="119921" y="1124270"/>
          <a:ext cx="8964118" cy="5784953"/>
        </p:xfrm>
        <a:graphic>
          <a:graphicData uri="http://schemas.openxmlformats.org/drawingml/2006/table">
            <a:tbl>
              <a:tblPr firstRow="1" firstCol="1" bandRow="1">
                <a:tableStyleId>{5C22544A-7EE6-4342-B048-85BDC9FD1C3A}</a:tableStyleId>
              </a:tblPr>
              <a:tblGrid>
                <a:gridCol w="603751"/>
                <a:gridCol w="2282619"/>
                <a:gridCol w="2025916"/>
                <a:gridCol w="4051832"/>
              </a:tblGrid>
              <a:tr h="288057">
                <a:tc>
                  <a:txBody>
                    <a:bodyPr/>
                    <a:lstStyle/>
                    <a:p>
                      <a:pPr algn="ctr">
                        <a:lnSpc>
                          <a:spcPct val="150000"/>
                        </a:lnSpc>
                        <a:spcAft>
                          <a:spcPts val="0"/>
                        </a:spcAft>
                      </a:pPr>
                      <a:r>
                        <a:rPr lang="ru-RU" sz="700">
                          <a:effectLst/>
                          <a:latin typeface="Times New Roman" pitchFamily="18" charset="0"/>
                          <a:cs typeface="Times New Roman" pitchFamily="18" charset="0"/>
                        </a:rPr>
                        <a:t>№ п/п</a:t>
                      </a:r>
                      <a:endParaRPr lang="ru-RU" sz="700">
                        <a:effectLst/>
                        <a:latin typeface="Times New Roman" pitchFamily="18" charset="0"/>
                        <a:ea typeface="Calibri"/>
                        <a:cs typeface="Times New Roman" pitchFamily="18" charset="0"/>
                      </a:endParaRPr>
                    </a:p>
                  </a:txBody>
                  <a:tcPr marL="20525" marR="20525" marT="0" marB="0"/>
                </a:tc>
                <a:tc>
                  <a:txBody>
                    <a:bodyPr/>
                    <a:lstStyle/>
                    <a:p>
                      <a:pPr algn="ctr">
                        <a:lnSpc>
                          <a:spcPct val="150000"/>
                        </a:lnSpc>
                        <a:spcAft>
                          <a:spcPts val="0"/>
                        </a:spcAft>
                      </a:pPr>
                      <a:r>
                        <a:rPr lang="ru-RU" sz="700">
                          <a:effectLst/>
                          <a:latin typeface="Times New Roman" pitchFamily="18" charset="0"/>
                          <a:cs typeface="Times New Roman" pitchFamily="18" charset="0"/>
                        </a:rPr>
                        <a:t>ФИО специалиста</a:t>
                      </a:r>
                      <a:endParaRPr lang="ru-RU" sz="700">
                        <a:effectLst/>
                        <a:latin typeface="Times New Roman" pitchFamily="18" charset="0"/>
                        <a:ea typeface="Calibri"/>
                        <a:cs typeface="Times New Roman" pitchFamily="18" charset="0"/>
                      </a:endParaRPr>
                    </a:p>
                  </a:txBody>
                  <a:tcPr marL="20525" marR="20525" marT="0" marB="0"/>
                </a:tc>
                <a:tc>
                  <a:txBody>
                    <a:bodyPr/>
                    <a:lstStyle/>
                    <a:p>
                      <a:pPr algn="ctr">
                        <a:lnSpc>
                          <a:spcPct val="150000"/>
                        </a:lnSpc>
                        <a:spcAft>
                          <a:spcPts val="0"/>
                        </a:spcAft>
                      </a:pPr>
                      <a:r>
                        <a:rPr lang="ru-RU" sz="700">
                          <a:effectLst/>
                          <a:latin typeface="Times New Roman" pitchFamily="18" charset="0"/>
                          <a:cs typeface="Times New Roman" pitchFamily="18" charset="0"/>
                        </a:rPr>
                        <a:t>Место работы, должность</a:t>
                      </a:r>
                      <a:endParaRPr lang="ru-RU" sz="700">
                        <a:effectLst/>
                        <a:latin typeface="Times New Roman" pitchFamily="18" charset="0"/>
                        <a:ea typeface="Calibri"/>
                        <a:cs typeface="Times New Roman" pitchFamily="18" charset="0"/>
                      </a:endParaRPr>
                    </a:p>
                  </a:txBody>
                  <a:tcPr marL="20525" marR="20525" marT="0" marB="0"/>
                </a:tc>
                <a:tc>
                  <a:txBody>
                    <a:bodyPr/>
                    <a:lstStyle/>
                    <a:p>
                      <a:pPr algn="ctr">
                        <a:lnSpc>
                          <a:spcPct val="150000"/>
                        </a:lnSpc>
                        <a:spcAft>
                          <a:spcPts val="0"/>
                        </a:spcAft>
                      </a:pPr>
                      <a:r>
                        <a:rPr lang="ru-RU" sz="700">
                          <a:effectLst/>
                          <a:latin typeface="Times New Roman" pitchFamily="18" charset="0"/>
                          <a:cs typeface="Times New Roman" pitchFamily="18" charset="0"/>
                        </a:rPr>
                        <a:t>Реализованные функции специалиста в рамках реализации проекта</a:t>
                      </a:r>
                      <a:endParaRPr lang="ru-RU" sz="700">
                        <a:effectLst/>
                        <a:latin typeface="Times New Roman" pitchFamily="18" charset="0"/>
                        <a:ea typeface="Calibri"/>
                        <a:cs typeface="Times New Roman" pitchFamily="18" charset="0"/>
                      </a:endParaRPr>
                    </a:p>
                  </a:txBody>
                  <a:tcPr marL="20525" marR="20525" marT="0" marB="0"/>
                </a:tc>
              </a:tr>
              <a:tr h="586405">
                <a:tc>
                  <a:txBody>
                    <a:bodyPr/>
                    <a:lstStyle/>
                    <a:p>
                      <a:pPr algn="r">
                        <a:lnSpc>
                          <a:spcPct val="150000"/>
                        </a:lnSpc>
                        <a:spcAft>
                          <a:spcPts val="0"/>
                        </a:spcAft>
                      </a:pPr>
                      <a:r>
                        <a:rPr lang="ru-RU" sz="700">
                          <a:effectLst/>
                          <a:latin typeface="Times New Roman" pitchFamily="18" charset="0"/>
                          <a:cs typeface="Times New Roman" pitchFamily="18" charset="0"/>
                        </a:rPr>
                        <a:t>1</a:t>
                      </a:r>
                      <a:endParaRPr lang="ru-RU" sz="700">
                        <a:effectLst/>
                        <a:latin typeface="Times New Roman" pitchFamily="18" charset="0"/>
                        <a:ea typeface="Calibri"/>
                        <a:cs typeface="Times New Roman" pitchFamily="18" charset="0"/>
                      </a:endParaRPr>
                    </a:p>
                  </a:txBody>
                  <a:tcPr marL="20525" marR="20525" marT="0" marB="0"/>
                </a:tc>
                <a:tc>
                  <a:txBody>
                    <a:bodyPr/>
                    <a:lstStyle/>
                    <a:p>
                      <a:pPr>
                        <a:lnSpc>
                          <a:spcPct val="150000"/>
                        </a:lnSpc>
                        <a:spcAft>
                          <a:spcPts val="0"/>
                        </a:spcAft>
                      </a:pPr>
                      <a:r>
                        <a:rPr lang="ru-RU" sz="700">
                          <a:effectLst/>
                          <a:latin typeface="Times New Roman" pitchFamily="18" charset="0"/>
                          <a:cs typeface="Times New Roman" pitchFamily="18" charset="0"/>
                        </a:rPr>
                        <a:t>Заковинько Лидия Петровна</a:t>
                      </a:r>
                      <a:endParaRPr lang="ru-RU" sz="700">
                        <a:effectLst/>
                        <a:latin typeface="Times New Roman" pitchFamily="18" charset="0"/>
                        <a:ea typeface="Calibri"/>
                        <a:cs typeface="Times New Roman" pitchFamily="18" charset="0"/>
                      </a:endParaRPr>
                    </a:p>
                  </a:txBody>
                  <a:tcPr marL="20525" marR="20525" marT="0" marB="0"/>
                </a:tc>
                <a:tc>
                  <a:txBody>
                    <a:bodyPr/>
                    <a:lstStyle/>
                    <a:p>
                      <a:pPr>
                        <a:lnSpc>
                          <a:spcPct val="150000"/>
                        </a:lnSpc>
                        <a:spcAft>
                          <a:spcPts val="0"/>
                        </a:spcAft>
                      </a:pPr>
                      <a:r>
                        <a:rPr lang="ru-RU" sz="700">
                          <a:effectLst/>
                          <a:latin typeface="Times New Roman" pitchFamily="18" charset="0"/>
                          <a:cs typeface="Times New Roman" pitchFamily="18" charset="0"/>
                        </a:rPr>
                        <a:t>МДАОУ «ЦРР-детский сад №2»</a:t>
                      </a:r>
                    </a:p>
                    <a:p>
                      <a:pPr>
                        <a:lnSpc>
                          <a:spcPct val="150000"/>
                        </a:lnSpc>
                        <a:spcAft>
                          <a:spcPts val="0"/>
                        </a:spcAft>
                      </a:pPr>
                      <a:r>
                        <a:rPr lang="ru-RU" sz="700">
                          <a:effectLst/>
                          <a:latin typeface="Times New Roman" pitchFamily="18" charset="0"/>
                          <a:cs typeface="Times New Roman" pitchFamily="18" charset="0"/>
                        </a:rPr>
                        <a:t>Заведующий</a:t>
                      </a:r>
                      <a:endParaRPr lang="ru-RU" sz="700">
                        <a:effectLst/>
                        <a:latin typeface="Times New Roman" pitchFamily="18" charset="0"/>
                        <a:ea typeface="Calibri"/>
                        <a:cs typeface="Times New Roman" pitchFamily="18" charset="0"/>
                      </a:endParaRPr>
                    </a:p>
                  </a:txBody>
                  <a:tcPr marL="20525" marR="20525" marT="0" marB="0"/>
                </a:tc>
                <a:tc>
                  <a:txBody>
                    <a:bodyPr/>
                    <a:lstStyle/>
                    <a:p>
                      <a:pPr>
                        <a:lnSpc>
                          <a:spcPct val="150000"/>
                        </a:lnSpc>
                        <a:spcAft>
                          <a:spcPts val="0"/>
                        </a:spcAft>
                      </a:pPr>
                      <a:r>
                        <a:rPr lang="ru-RU" sz="700">
                          <a:effectLst/>
                          <a:latin typeface="Times New Roman" pitchFamily="18" charset="0"/>
                          <a:cs typeface="Times New Roman" pitchFamily="18" charset="0"/>
                        </a:rPr>
                        <a:t>Руководитель проекта</a:t>
                      </a:r>
                    </a:p>
                    <a:p>
                      <a:pPr>
                        <a:lnSpc>
                          <a:spcPct val="150000"/>
                        </a:lnSpc>
                        <a:spcAft>
                          <a:spcPts val="0"/>
                        </a:spcAft>
                      </a:pPr>
                      <a:r>
                        <a:rPr lang="ru-RU" sz="700">
                          <a:effectLst/>
                          <a:latin typeface="Times New Roman" pitchFamily="18" charset="0"/>
                          <a:cs typeface="Times New Roman" pitchFamily="18" charset="0"/>
                        </a:rPr>
                        <a:t>Осуществляла общую координацию работы. Заключение договоров о сотрудничестве. Осуществление финансово-хозяйственного сопровождения проекта.</a:t>
                      </a:r>
                      <a:endParaRPr lang="ru-RU" sz="700">
                        <a:effectLst/>
                        <a:latin typeface="Times New Roman" pitchFamily="18" charset="0"/>
                        <a:ea typeface="Calibri"/>
                        <a:cs typeface="Times New Roman" pitchFamily="18" charset="0"/>
                      </a:endParaRPr>
                    </a:p>
                  </a:txBody>
                  <a:tcPr marL="20525" marR="20525" marT="0" marB="0"/>
                </a:tc>
              </a:tr>
              <a:tr h="785304">
                <a:tc>
                  <a:txBody>
                    <a:bodyPr/>
                    <a:lstStyle/>
                    <a:p>
                      <a:pPr algn="r">
                        <a:lnSpc>
                          <a:spcPct val="150000"/>
                        </a:lnSpc>
                        <a:spcAft>
                          <a:spcPts val="0"/>
                        </a:spcAft>
                      </a:pPr>
                      <a:r>
                        <a:rPr lang="ru-RU" sz="700">
                          <a:effectLst/>
                          <a:latin typeface="Times New Roman" pitchFamily="18" charset="0"/>
                          <a:cs typeface="Times New Roman" pitchFamily="18" charset="0"/>
                        </a:rPr>
                        <a:t>2</a:t>
                      </a:r>
                      <a:endParaRPr lang="ru-RU" sz="700">
                        <a:effectLst/>
                        <a:latin typeface="Times New Roman" pitchFamily="18" charset="0"/>
                        <a:ea typeface="Calibri"/>
                        <a:cs typeface="Times New Roman" pitchFamily="18" charset="0"/>
                      </a:endParaRPr>
                    </a:p>
                  </a:txBody>
                  <a:tcPr marL="20525" marR="20525" marT="0" marB="0"/>
                </a:tc>
                <a:tc>
                  <a:txBody>
                    <a:bodyPr/>
                    <a:lstStyle/>
                    <a:p>
                      <a:pPr>
                        <a:lnSpc>
                          <a:spcPct val="150000"/>
                        </a:lnSpc>
                        <a:spcAft>
                          <a:spcPts val="0"/>
                        </a:spcAft>
                      </a:pPr>
                      <a:r>
                        <a:rPr lang="ru-RU" sz="700">
                          <a:effectLst/>
                          <a:latin typeface="Times New Roman" pitchFamily="18" charset="0"/>
                          <a:cs typeface="Times New Roman" pitchFamily="18" charset="0"/>
                        </a:rPr>
                        <a:t>Верба Татьяна Анатольевна</a:t>
                      </a:r>
                      <a:endParaRPr lang="ru-RU" sz="700">
                        <a:effectLst/>
                        <a:latin typeface="Times New Roman" pitchFamily="18" charset="0"/>
                        <a:ea typeface="Calibri"/>
                        <a:cs typeface="Times New Roman" pitchFamily="18" charset="0"/>
                      </a:endParaRPr>
                    </a:p>
                  </a:txBody>
                  <a:tcPr marL="20525" marR="20525" marT="0" marB="0"/>
                </a:tc>
                <a:tc>
                  <a:txBody>
                    <a:bodyPr/>
                    <a:lstStyle/>
                    <a:p>
                      <a:pPr>
                        <a:lnSpc>
                          <a:spcPct val="150000"/>
                        </a:lnSpc>
                        <a:spcAft>
                          <a:spcPts val="0"/>
                        </a:spcAft>
                      </a:pPr>
                      <a:r>
                        <a:rPr lang="ru-RU" sz="700" dirty="0">
                          <a:effectLst/>
                          <a:latin typeface="Times New Roman" pitchFamily="18" charset="0"/>
                          <a:cs typeface="Times New Roman" pitchFamily="18" charset="0"/>
                        </a:rPr>
                        <a:t>МДАОУ «ЦРР-детский сад №2»</a:t>
                      </a:r>
                    </a:p>
                    <a:p>
                      <a:pPr>
                        <a:lnSpc>
                          <a:spcPct val="150000"/>
                        </a:lnSpc>
                        <a:spcAft>
                          <a:spcPts val="0"/>
                        </a:spcAft>
                      </a:pPr>
                      <a:r>
                        <a:rPr lang="ru-RU" sz="700" dirty="0">
                          <a:effectLst/>
                          <a:latin typeface="Times New Roman" pitchFamily="18" charset="0"/>
                          <a:cs typeface="Times New Roman" pitchFamily="18" charset="0"/>
                        </a:rPr>
                        <a:t>Старший воспитатель</a:t>
                      </a:r>
                      <a:endParaRPr lang="ru-RU" sz="700" dirty="0">
                        <a:effectLst/>
                        <a:latin typeface="Times New Roman" pitchFamily="18" charset="0"/>
                        <a:ea typeface="Calibri"/>
                        <a:cs typeface="Times New Roman" pitchFamily="18" charset="0"/>
                      </a:endParaRPr>
                    </a:p>
                  </a:txBody>
                  <a:tcPr marL="20525" marR="20525" marT="0" marB="0"/>
                </a:tc>
                <a:tc>
                  <a:txBody>
                    <a:bodyPr/>
                    <a:lstStyle/>
                    <a:p>
                      <a:pPr>
                        <a:lnSpc>
                          <a:spcPct val="150000"/>
                        </a:lnSpc>
                        <a:spcAft>
                          <a:spcPts val="0"/>
                        </a:spcAft>
                      </a:pPr>
                      <a:r>
                        <a:rPr lang="ru-RU" sz="700">
                          <a:effectLst/>
                          <a:latin typeface="Times New Roman" pitchFamily="18" charset="0"/>
                          <a:cs typeface="Times New Roman" pitchFamily="18" charset="0"/>
                        </a:rPr>
                        <a:t>Методическое сопровождение проекта. Разработка документации. Организация и проведение семинаров, мастер-классов, конкурсов. Создатель виртуального Родительского университета на сайте ДОО. Редактор изданных методических пособий.</a:t>
                      </a:r>
                      <a:endParaRPr lang="ru-RU" sz="700">
                        <a:effectLst/>
                        <a:latin typeface="Times New Roman" pitchFamily="18" charset="0"/>
                        <a:ea typeface="Calibri"/>
                        <a:cs typeface="Times New Roman" pitchFamily="18" charset="0"/>
                      </a:endParaRPr>
                    </a:p>
                  </a:txBody>
                  <a:tcPr marL="20525" marR="20525" marT="0" marB="0"/>
                </a:tc>
              </a:tr>
              <a:tr h="586405">
                <a:tc>
                  <a:txBody>
                    <a:bodyPr/>
                    <a:lstStyle/>
                    <a:p>
                      <a:pPr algn="r">
                        <a:lnSpc>
                          <a:spcPct val="150000"/>
                        </a:lnSpc>
                        <a:spcAft>
                          <a:spcPts val="0"/>
                        </a:spcAft>
                      </a:pPr>
                      <a:r>
                        <a:rPr lang="ru-RU" sz="700">
                          <a:effectLst/>
                          <a:latin typeface="Times New Roman" pitchFamily="18" charset="0"/>
                          <a:cs typeface="Times New Roman" pitchFamily="18" charset="0"/>
                        </a:rPr>
                        <a:t>3</a:t>
                      </a:r>
                      <a:endParaRPr lang="ru-RU" sz="700">
                        <a:effectLst/>
                        <a:latin typeface="Times New Roman" pitchFamily="18" charset="0"/>
                        <a:ea typeface="Calibri"/>
                        <a:cs typeface="Times New Roman" pitchFamily="18" charset="0"/>
                      </a:endParaRPr>
                    </a:p>
                  </a:txBody>
                  <a:tcPr marL="20525" marR="20525" marT="0" marB="0"/>
                </a:tc>
                <a:tc>
                  <a:txBody>
                    <a:bodyPr/>
                    <a:lstStyle/>
                    <a:p>
                      <a:pPr>
                        <a:lnSpc>
                          <a:spcPct val="150000"/>
                        </a:lnSpc>
                        <a:spcAft>
                          <a:spcPts val="0"/>
                        </a:spcAft>
                      </a:pPr>
                      <a:r>
                        <a:rPr lang="ru-RU" sz="700">
                          <a:effectLst/>
                          <a:latin typeface="Times New Roman" pitchFamily="18" charset="0"/>
                          <a:cs typeface="Times New Roman" pitchFamily="18" charset="0"/>
                        </a:rPr>
                        <a:t>Игнатенко Анжелика Анатольевна</a:t>
                      </a:r>
                      <a:endParaRPr lang="ru-RU" sz="700">
                        <a:effectLst/>
                        <a:latin typeface="Times New Roman" pitchFamily="18" charset="0"/>
                        <a:ea typeface="Calibri"/>
                        <a:cs typeface="Times New Roman" pitchFamily="18" charset="0"/>
                      </a:endParaRPr>
                    </a:p>
                  </a:txBody>
                  <a:tcPr marL="20525" marR="20525" marT="0" marB="0"/>
                </a:tc>
                <a:tc>
                  <a:txBody>
                    <a:bodyPr/>
                    <a:lstStyle/>
                    <a:p>
                      <a:pPr>
                        <a:lnSpc>
                          <a:spcPct val="150000"/>
                        </a:lnSpc>
                        <a:spcAft>
                          <a:spcPts val="0"/>
                        </a:spcAft>
                      </a:pPr>
                      <a:r>
                        <a:rPr lang="ru-RU" sz="700">
                          <a:effectLst/>
                          <a:latin typeface="Times New Roman" pitchFamily="18" charset="0"/>
                          <a:cs typeface="Times New Roman" pitchFamily="18" charset="0"/>
                        </a:rPr>
                        <a:t>МДАОУ «ЦРР-детский сад №2»</a:t>
                      </a:r>
                    </a:p>
                    <a:p>
                      <a:pPr>
                        <a:lnSpc>
                          <a:spcPct val="150000"/>
                        </a:lnSpc>
                        <a:spcAft>
                          <a:spcPts val="0"/>
                        </a:spcAft>
                      </a:pPr>
                      <a:r>
                        <a:rPr lang="ru-RU" sz="700">
                          <a:effectLst/>
                          <a:latin typeface="Times New Roman" pitchFamily="18" charset="0"/>
                          <a:cs typeface="Times New Roman" pitchFamily="18" charset="0"/>
                        </a:rPr>
                        <a:t>Старший воспитатель</a:t>
                      </a:r>
                      <a:endParaRPr lang="ru-RU" sz="700">
                        <a:effectLst/>
                        <a:latin typeface="Times New Roman" pitchFamily="18" charset="0"/>
                        <a:ea typeface="Calibri"/>
                        <a:cs typeface="Times New Roman" pitchFamily="18" charset="0"/>
                      </a:endParaRPr>
                    </a:p>
                  </a:txBody>
                  <a:tcPr marL="20525" marR="20525" marT="0" marB="0"/>
                </a:tc>
                <a:tc>
                  <a:txBody>
                    <a:bodyPr/>
                    <a:lstStyle/>
                    <a:p>
                      <a:pPr>
                        <a:lnSpc>
                          <a:spcPct val="150000"/>
                        </a:lnSpc>
                        <a:spcAft>
                          <a:spcPts val="0"/>
                        </a:spcAft>
                      </a:pPr>
                      <a:r>
                        <a:rPr lang="ru-RU" sz="700">
                          <a:effectLst/>
                          <a:latin typeface="Times New Roman" pitchFamily="18" charset="0"/>
                          <a:cs typeface="Times New Roman" pitchFamily="18" charset="0"/>
                        </a:rPr>
                        <a:t>Методическое сопровождение проекта. Разработка документации. Организация и проведение семинаров, мастер-классов, конкурсов. Руководитель  клуба «Содружество»</a:t>
                      </a:r>
                      <a:endParaRPr lang="ru-RU" sz="700">
                        <a:effectLst/>
                        <a:latin typeface="Times New Roman" pitchFamily="18" charset="0"/>
                        <a:ea typeface="Calibri"/>
                        <a:cs typeface="Times New Roman" pitchFamily="18" charset="0"/>
                      </a:endParaRPr>
                    </a:p>
                  </a:txBody>
                  <a:tcPr marL="20525" marR="20525" marT="0" marB="0"/>
                </a:tc>
              </a:tr>
              <a:tr h="685854">
                <a:tc>
                  <a:txBody>
                    <a:bodyPr/>
                    <a:lstStyle/>
                    <a:p>
                      <a:pPr algn="r">
                        <a:lnSpc>
                          <a:spcPct val="150000"/>
                        </a:lnSpc>
                        <a:spcAft>
                          <a:spcPts val="0"/>
                        </a:spcAft>
                      </a:pPr>
                      <a:r>
                        <a:rPr lang="ru-RU" sz="700">
                          <a:effectLst/>
                          <a:latin typeface="Times New Roman" pitchFamily="18" charset="0"/>
                          <a:cs typeface="Times New Roman" pitchFamily="18" charset="0"/>
                        </a:rPr>
                        <a:t>4</a:t>
                      </a:r>
                      <a:endParaRPr lang="ru-RU" sz="700">
                        <a:effectLst/>
                        <a:latin typeface="Times New Roman" pitchFamily="18" charset="0"/>
                        <a:ea typeface="Calibri"/>
                        <a:cs typeface="Times New Roman" pitchFamily="18" charset="0"/>
                      </a:endParaRPr>
                    </a:p>
                  </a:txBody>
                  <a:tcPr marL="20525" marR="20525" marT="0" marB="0"/>
                </a:tc>
                <a:tc>
                  <a:txBody>
                    <a:bodyPr/>
                    <a:lstStyle/>
                    <a:p>
                      <a:pPr>
                        <a:lnSpc>
                          <a:spcPct val="150000"/>
                        </a:lnSpc>
                        <a:spcAft>
                          <a:spcPts val="0"/>
                        </a:spcAft>
                      </a:pPr>
                      <a:r>
                        <a:rPr lang="ru-RU" sz="700">
                          <a:effectLst/>
                          <a:latin typeface="Times New Roman" pitchFamily="18" charset="0"/>
                          <a:cs typeface="Times New Roman" pitchFamily="18" charset="0"/>
                        </a:rPr>
                        <a:t>Голощапова Татьяна Владимировна</a:t>
                      </a:r>
                      <a:endParaRPr lang="ru-RU" sz="700">
                        <a:effectLst/>
                        <a:latin typeface="Times New Roman" pitchFamily="18" charset="0"/>
                        <a:ea typeface="Calibri"/>
                        <a:cs typeface="Times New Roman" pitchFamily="18" charset="0"/>
                      </a:endParaRPr>
                    </a:p>
                  </a:txBody>
                  <a:tcPr marL="20525" marR="20525" marT="0" marB="0"/>
                </a:tc>
                <a:tc>
                  <a:txBody>
                    <a:bodyPr/>
                    <a:lstStyle/>
                    <a:p>
                      <a:pPr>
                        <a:lnSpc>
                          <a:spcPct val="150000"/>
                        </a:lnSpc>
                        <a:spcAft>
                          <a:spcPts val="0"/>
                        </a:spcAft>
                      </a:pPr>
                      <a:r>
                        <a:rPr lang="ru-RU" sz="700">
                          <a:effectLst/>
                          <a:latin typeface="Times New Roman" pitchFamily="18" charset="0"/>
                          <a:cs typeface="Times New Roman" pitchFamily="18" charset="0"/>
                        </a:rPr>
                        <a:t>МДАОУ «ЦРР-детский сад №2»</a:t>
                      </a:r>
                    </a:p>
                    <a:p>
                      <a:pPr>
                        <a:lnSpc>
                          <a:spcPct val="150000"/>
                        </a:lnSpc>
                        <a:spcAft>
                          <a:spcPts val="0"/>
                        </a:spcAft>
                      </a:pPr>
                      <a:r>
                        <a:rPr lang="ru-RU" sz="700">
                          <a:effectLst/>
                          <a:latin typeface="Times New Roman" pitchFamily="18" charset="0"/>
                          <a:cs typeface="Times New Roman" pitchFamily="18" charset="0"/>
                        </a:rPr>
                        <a:t>Педагог-психолог</a:t>
                      </a:r>
                      <a:endParaRPr lang="ru-RU" sz="700">
                        <a:effectLst/>
                        <a:latin typeface="Times New Roman" pitchFamily="18" charset="0"/>
                        <a:ea typeface="Calibri"/>
                        <a:cs typeface="Times New Roman" pitchFamily="18" charset="0"/>
                      </a:endParaRPr>
                    </a:p>
                  </a:txBody>
                  <a:tcPr marL="20525" marR="20525" marT="0" marB="0"/>
                </a:tc>
                <a:tc>
                  <a:txBody>
                    <a:bodyPr/>
                    <a:lstStyle/>
                    <a:p>
                      <a:pPr>
                        <a:lnSpc>
                          <a:spcPct val="150000"/>
                        </a:lnSpc>
                        <a:spcAft>
                          <a:spcPts val="0"/>
                        </a:spcAft>
                      </a:pPr>
                      <a:r>
                        <a:rPr lang="ru-RU" sz="700">
                          <a:effectLst/>
                          <a:latin typeface="Times New Roman" pitchFamily="18" charset="0"/>
                          <a:cs typeface="Times New Roman" pitchFamily="18" charset="0"/>
                        </a:rPr>
                        <a:t>Осуществление психолого-педагогического сопровождения. Подбор социологических и психологических методик по кафедрам «Родительского университета». Консультативная деятельность.</a:t>
                      </a:r>
                      <a:endParaRPr lang="ru-RU" sz="700">
                        <a:effectLst/>
                        <a:latin typeface="Times New Roman" pitchFamily="18" charset="0"/>
                        <a:ea typeface="Calibri"/>
                        <a:cs typeface="Times New Roman" pitchFamily="18" charset="0"/>
                      </a:endParaRPr>
                    </a:p>
                  </a:txBody>
                  <a:tcPr marL="20525" marR="20525" marT="0" marB="0"/>
                </a:tc>
              </a:tr>
              <a:tr h="387507">
                <a:tc>
                  <a:txBody>
                    <a:bodyPr/>
                    <a:lstStyle/>
                    <a:p>
                      <a:pPr algn="r">
                        <a:lnSpc>
                          <a:spcPct val="150000"/>
                        </a:lnSpc>
                        <a:spcAft>
                          <a:spcPts val="0"/>
                        </a:spcAft>
                      </a:pPr>
                      <a:r>
                        <a:rPr lang="ru-RU" sz="700">
                          <a:effectLst/>
                          <a:latin typeface="Times New Roman" pitchFamily="18" charset="0"/>
                          <a:cs typeface="Times New Roman" pitchFamily="18" charset="0"/>
                        </a:rPr>
                        <a:t>5</a:t>
                      </a:r>
                      <a:endParaRPr lang="ru-RU" sz="700">
                        <a:effectLst/>
                        <a:latin typeface="Times New Roman" pitchFamily="18" charset="0"/>
                        <a:ea typeface="Calibri"/>
                        <a:cs typeface="Times New Roman" pitchFamily="18" charset="0"/>
                      </a:endParaRPr>
                    </a:p>
                  </a:txBody>
                  <a:tcPr marL="20525" marR="20525" marT="0" marB="0"/>
                </a:tc>
                <a:tc>
                  <a:txBody>
                    <a:bodyPr/>
                    <a:lstStyle/>
                    <a:p>
                      <a:pPr>
                        <a:lnSpc>
                          <a:spcPct val="150000"/>
                        </a:lnSpc>
                        <a:spcAft>
                          <a:spcPts val="0"/>
                        </a:spcAft>
                      </a:pPr>
                      <a:r>
                        <a:rPr lang="ru-RU" sz="700">
                          <a:effectLst/>
                          <a:latin typeface="Times New Roman" pitchFamily="18" charset="0"/>
                          <a:cs typeface="Times New Roman" pitchFamily="18" charset="0"/>
                        </a:rPr>
                        <a:t>Белая Юлия Григорьевна</a:t>
                      </a:r>
                      <a:endParaRPr lang="ru-RU" sz="700">
                        <a:effectLst/>
                        <a:latin typeface="Times New Roman" pitchFamily="18" charset="0"/>
                        <a:ea typeface="Calibri"/>
                        <a:cs typeface="Times New Roman" pitchFamily="18" charset="0"/>
                      </a:endParaRPr>
                    </a:p>
                  </a:txBody>
                  <a:tcPr marL="20525" marR="20525" marT="0" marB="0"/>
                </a:tc>
                <a:tc>
                  <a:txBody>
                    <a:bodyPr/>
                    <a:lstStyle/>
                    <a:p>
                      <a:pPr>
                        <a:lnSpc>
                          <a:spcPct val="150000"/>
                        </a:lnSpc>
                        <a:spcAft>
                          <a:spcPts val="0"/>
                        </a:spcAft>
                      </a:pPr>
                      <a:r>
                        <a:rPr lang="ru-RU" sz="700">
                          <a:effectLst/>
                          <a:latin typeface="Times New Roman" pitchFamily="18" charset="0"/>
                          <a:cs typeface="Times New Roman" pitchFamily="18" charset="0"/>
                        </a:rPr>
                        <a:t>Учитель-логопед</a:t>
                      </a:r>
                      <a:endParaRPr lang="ru-RU" sz="700">
                        <a:effectLst/>
                        <a:latin typeface="Times New Roman" pitchFamily="18" charset="0"/>
                        <a:ea typeface="Calibri"/>
                        <a:cs typeface="Times New Roman" pitchFamily="18" charset="0"/>
                      </a:endParaRPr>
                    </a:p>
                  </a:txBody>
                  <a:tcPr marL="20525" marR="20525" marT="0" marB="0"/>
                </a:tc>
                <a:tc>
                  <a:txBody>
                    <a:bodyPr/>
                    <a:lstStyle/>
                    <a:p>
                      <a:pPr>
                        <a:lnSpc>
                          <a:spcPct val="150000"/>
                        </a:lnSpc>
                        <a:spcAft>
                          <a:spcPts val="0"/>
                        </a:spcAft>
                      </a:pPr>
                      <a:r>
                        <a:rPr lang="ru-RU" sz="700">
                          <a:effectLst/>
                          <a:latin typeface="Times New Roman" pitchFamily="18" charset="0"/>
                          <a:cs typeface="Times New Roman" pitchFamily="18" charset="0"/>
                        </a:rPr>
                        <a:t>Организация деятельности с родителями и детьми, имеющими речевые нарушения. Консультативная деятельность</a:t>
                      </a:r>
                      <a:endParaRPr lang="ru-RU" sz="700">
                        <a:effectLst/>
                        <a:latin typeface="Times New Roman" pitchFamily="18" charset="0"/>
                        <a:ea typeface="Calibri"/>
                        <a:cs typeface="Times New Roman" pitchFamily="18" charset="0"/>
                      </a:endParaRPr>
                    </a:p>
                  </a:txBody>
                  <a:tcPr marL="20525" marR="20525" marT="0" marB="0"/>
                </a:tc>
              </a:tr>
              <a:tr h="288057">
                <a:tc>
                  <a:txBody>
                    <a:bodyPr/>
                    <a:lstStyle/>
                    <a:p>
                      <a:pPr algn="r">
                        <a:lnSpc>
                          <a:spcPct val="150000"/>
                        </a:lnSpc>
                        <a:spcAft>
                          <a:spcPts val="0"/>
                        </a:spcAft>
                      </a:pPr>
                      <a:r>
                        <a:rPr lang="ru-RU" sz="700">
                          <a:effectLst/>
                          <a:latin typeface="Times New Roman" pitchFamily="18" charset="0"/>
                          <a:cs typeface="Times New Roman" pitchFamily="18" charset="0"/>
                        </a:rPr>
                        <a:t>6</a:t>
                      </a:r>
                      <a:endParaRPr lang="ru-RU" sz="700">
                        <a:effectLst/>
                        <a:latin typeface="Times New Roman" pitchFamily="18" charset="0"/>
                        <a:ea typeface="Calibri"/>
                        <a:cs typeface="Times New Roman" pitchFamily="18" charset="0"/>
                      </a:endParaRPr>
                    </a:p>
                  </a:txBody>
                  <a:tcPr marL="20525" marR="20525" marT="0" marB="0"/>
                </a:tc>
                <a:tc>
                  <a:txBody>
                    <a:bodyPr/>
                    <a:lstStyle/>
                    <a:p>
                      <a:pPr>
                        <a:lnSpc>
                          <a:spcPct val="150000"/>
                        </a:lnSpc>
                        <a:spcAft>
                          <a:spcPts val="0"/>
                        </a:spcAft>
                      </a:pPr>
                      <a:r>
                        <a:rPr lang="ru-RU" sz="700">
                          <a:effectLst/>
                          <a:latin typeface="Times New Roman" pitchFamily="18" charset="0"/>
                          <a:cs typeface="Times New Roman" pitchFamily="18" charset="0"/>
                        </a:rPr>
                        <a:t>Кузьменкова Светлана Ивановна</a:t>
                      </a:r>
                      <a:endParaRPr lang="ru-RU" sz="700">
                        <a:effectLst/>
                        <a:latin typeface="Times New Roman" pitchFamily="18" charset="0"/>
                        <a:ea typeface="Calibri"/>
                        <a:cs typeface="Times New Roman" pitchFamily="18" charset="0"/>
                      </a:endParaRPr>
                    </a:p>
                  </a:txBody>
                  <a:tcPr marL="20525" marR="20525" marT="0" marB="0"/>
                </a:tc>
                <a:tc>
                  <a:txBody>
                    <a:bodyPr/>
                    <a:lstStyle/>
                    <a:p>
                      <a:pPr>
                        <a:lnSpc>
                          <a:spcPct val="150000"/>
                        </a:lnSpc>
                        <a:spcAft>
                          <a:spcPts val="0"/>
                        </a:spcAft>
                      </a:pPr>
                      <a:r>
                        <a:rPr lang="ru-RU" sz="700">
                          <a:effectLst/>
                          <a:latin typeface="Times New Roman" pitchFamily="18" charset="0"/>
                          <a:cs typeface="Times New Roman" pitchFamily="18" charset="0"/>
                        </a:rPr>
                        <a:t>Воспитатель </a:t>
                      </a:r>
                      <a:endParaRPr lang="ru-RU" sz="700">
                        <a:effectLst/>
                        <a:latin typeface="Times New Roman" pitchFamily="18" charset="0"/>
                        <a:ea typeface="Calibri"/>
                        <a:cs typeface="Times New Roman" pitchFamily="18" charset="0"/>
                      </a:endParaRPr>
                    </a:p>
                  </a:txBody>
                  <a:tcPr marL="20525" marR="20525" marT="0" marB="0"/>
                </a:tc>
                <a:tc>
                  <a:txBody>
                    <a:bodyPr/>
                    <a:lstStyle/>
                    <a:p>
                      <a:pPr>
                        <a:lnSpc>
                          <a:spcPct val="150000"/>
                        </a:lnSpc>
                        <a:spcAft>
                          <a:spcPts val="0"/>
                        </a:spcAft>
                      </a:pPr>
                      <a:r>
                        <a:rPr lang="ru-RU" sz="700">
                          <a:effectLst/>
                          <a:latin typeface="Times New Roman" pitchFamily="18" charset="0"/>
                          <a:cs typeface="Times New Roman" pitchFamily="18" charset="0"/>
                        </a:rPr>
                        <a:t>Член творческой группы</a:t>
                      </a:r>
                    </a:p>
                    <a:p>
                      <a:pPr>
                        <a:lnSpc>
                          <a:spcPct val="150000"/>
                        </a:lnSpc>
                        <a:spcAft>
                          <a:spcPts val="0"/>
                        </a:spcAft>
                      </a:pPr>
                      <a:r>
                        <a:rPr lang="ru-RU" sz="700">
                          <a:effectLst/>
                          <a:latin typeface="Times New Roman" pitchFamily="18" charset="0"/>
                          <a:cs typeface="Times New Roman" pitchFamily="18" charset="0"/>
                        </a:rPr>
                        <a:t>Редактор и издатель газеты ДОО «Радуга детства»</a:t>
                      </a:r>
                      <a:endParaRPr lang="ru-RU" sz="700">
                        <a:effectLst/>
                        <a:latin typeface="Times New Roman" pitchFamily="18" charset="0"/>
                        <a:ea typeface="Calibri"/>
                        <a:cs typeface="Times New Roman" pitchFamily="18" charset="0"/>
                      </a:endParaRPr>
                    </a:p>
                  </a:txBody>
                  <a:tcPr marL="20525" marR="20525" marT="0" marB="0"/>
                </a:tc>
              </a:tr>
              <a:tr h="288057">
                <a:tc>
                  <a:txBody>
                    <a:bodyPr/>
                    <a:lstStyle/>
                    <a:p>
                      <a:pPr algn="r">
                        <a:lnSpc>
                          <a:spcPct val="150000"/>
                        </a:lnSpc>
                        <a:spcAft>
                          <a:spcPts val="0"/>
                        </a:spcAft>
                      </a:pPr>
                      <a:r>
                        <a:rPr lang="ru-RU" sz="700">
                          <a:effectLst/>
                          <a:latin typeface="Times New Roman" pitchFamily="18" charset="0"/>
                          <a:cs typeface="Times New Roman" pitchFamily="18" charset="0"/>
                        </a:rPr>
                        <a:t>7</a:t>
                      </a:r>
                      <a:endParaRPr lang="ru-RU" sz="700">
                        <a:effectLst/>
                        <a:latin typeface="Times New Roman" pitchFamily="18" charset="0"/>
                        <a:ea typeface="Calibri"/>
                        <a:cs typeface="Times New Roman" pitchFamily="18" charset="0"/>
                      </a:endParaRPr>
                    </a:p>
                  </a:txBody>
                  <a:tcPr marL="20525" marR="20525" marT="0" marB="0"/>
                </a:tc>
                <a:tc>
                  <a:txBody>
                    <a:bodyPr/>
                    <a:lstStyle/>
                    <a:p>
                      <a:pPr>
                        <a:lnSpc>
                          <a:spcPct val="150000"/>
                        </a:lnSpc>
                        <a:spcAft>
                          <a:spcPts val="0"/>
                        </a:spcAft>
                      </a:pPr>
                      <a:r>
                        <a:rPr lang="ru-RU" sz="700">
                          <a:effectLst/>
                          <a:latin typeface="Times New Roman" pitchFamily="18" charset="0"/>
                          <a:cs typeface="Times New Roman" pitchFamily="18" charset="0"/>
                        </a:rPr>
                        <a:t>Малоземова Анна Николаевна</a:t>
                      </a:r>
                      <a:endParaRPr lang="ru-RU" sz="700">
                        <a:effectLst/>
                        <a:latin typeface="Times New Roman" pitchFamily="18" charset="0"/>
                        <a:ea typeface="Calibri"/>
                        <a:cs typeface="Times New Roman" pitchFamily="18" charset="0"/>
                      </a:endParaRPr>
                    </a:p>
                  </a:txBody>
                  <a:tcPr marL="20525" marR="20525" marT="0" marB="0"/>
                </a:tc>
                <a:tc>
                  <a:txBody>
                    <a:bodyPr/>
                    <a:lstStyle/>
                    <a:p>
                      <a:pPr>
                        <a:lnSpc>
                          <a:spcPct val="150000"/>
                        </a:lnSpc>
                        <a:spcAft>
                          <a:spcPts val="0"/>
                        </a:spcAft>
                      </a:pPr>
                      <a:r>
                        <a:rPr lang="ru-RU" sz="700">
                          <a:effectLst/>
                          <a:latin typeface="Times New Roman" pitchFamily="18" charset="0"/>
                          <a:cs typeface="Times New Roman" pitchFamily="18" charset="0"/>
                        </a:rPr>
                        <a:t>Воспитатель </a:t>
                      </a:r>
                      <a:endParaRPr lang="ru-RU" sz="700">
                        <a:effectLst/>
                        <a:latin typeface="Times New Roman" pitchFamily="18" charset="0"/>
                        <a:ea typeface="Calibri"/>
                        <a:cs typeface="Times New Roman" pitchFamily="18" charset="0"/>
                      </a:endParaRPr>
                    </a:p>
                  </a:txBody>
                  <a:tcPr marL="20525" marR="20525" marT="0" marB="0"/>
                </a:tc>
                <a:tc>
                  <a:txBody>
                    <a:bodyPr/>
                    <a:lstStyle/>
                    <a:p>
                      <a:pPr>
                        <a:lnSpc>
                          <a:spcPct val="150000"/>
                        </a:lnSpc>
                        <a:spcAft>
                          <a:spcPts val="0"/>
                        </a:spcAft>
                      </a:pPr>
                      <a:r>
                        <a:rPr lang="ru-RU" sz="700">
                          <a:effectLst/>
                          <a:latin typeface="Times New Roman" pitchFamily="18" charset="0"/>
                          <a:cs typeface="Times New Roman" pitchFamily="18" charset="0"/>
                        </a:rPr>
                        <a:t>Член творческой группы</a:t>
                      </a:r>
                    </a:p>
                    <a:p>
                      <a:pPr>
                        <a:lnSpc>
                          <a:spcPct val="150000"/>
                        </a:lnSpc>
                        <a:spcAft>
                          <a:spcPts val="0"/>
                        </a:spcAft>
                      </a:pPr>
                      <a:r>
                        <a:rPr lang="ru-RU" sz="700">
                          <a:effectLst/>
                          <a:latin typeface="Times New Roman" pitchFamily="18" charset="0"/>
                          <a:cs typeface="Times New Roman" pitchFamily="18" charset="0"/>
                        </a:rPr>
                        <a:t>Руководитель деятельности кафедры любящего родителя</a:t>
                      </a:r>
                      <a:endParaRPr lang="ru-RU" sz="700">
                        <a:effectLst/>
                        <a:latin typeface="Times New Roman" pitchFamily="18" charset="0"/>
                        <a:ea typeface="Calibri"/>
                        <a:cs typeface="Times New Roman" pitchFamily="18" charset="0"/>
                      </a:endParaRPr>
                    </a:p>
                  </a:txBody>
                  <a:tcPr marL="20525" marR="20525" marT="0" marB="0"/>
                </a:tc>
              </a:tr>
              <a:tr h="288057">
                <a:tc>
                  <a:txBody>
                    <a:bodyPr/>
                    <a:lstStyle/>
                    <a:p>
                      <a:pPr algn="r">
                        <a:lnSpc>
                          <a:spcPct val="150000"/>
                        </a:lnSpc>
                        <a:spcAft>
                          <a:spcPts val="0"/>
                        </a:spcAft>
                      </a:pPr>
                      <a:r>
                        <a:rPr lang="ru-RU" sz="700">
                          <a:effectLst/>
                          <a:latin typeface="Times New Roman" pitchFamily="18" charset="0"/>
                          <a:cs typeface="Times New Roman" pitchFamily="18" charset="0"/>
                        </a:rPr>
                        <a:t>8</a:t>
                      </a:r>
                      <a:endParaRPr lang="ru-RU" sz="700">
                        <a:effectLst/>
                        <a:latin typeface="Times New Roman" pitchFamily="18" charset="0"/>
                        <a:ea typeface="Calibri"/>
                        <a:cs typeface="Times New Roman" pitchFamily="18" charset="0"/>
                      </a:endParaRPr>
                    </a:p>
                  </a:txBody>
                  <a:tcPr marL="20525" marR="20525" marT="0" marB="0"/>
                </a:tc>
                <a:tc>
                  <a:txBody>
                    <a:bodyPr/>
                    <a:lstStyle/>
                    <a:p>
                      <a:pPr>
                        <a:lnSpc>
                          <a:spcPct val="150000"/>
                        </a:lnSpc>
                        <a:spcAft>
                          <a:spcPts val="0"/>
                        </a:spcAft>
                      </a:pPr>
                      <a:r>
                        <a:rPr lang="ru-RU" sz="700">
                          <a:effectLst/>
                          <a:latin typeface="Times New Roman" pitchFamily="18" charset="0"/>
                          <a:cs typeface="Times New Roman" pitchFamily="18" charset="0"/>
                        </a:rPr>
                        <a:t>Левицкая Вера Васильевна</a:t>
                      </a:r>
                      <a:endParaRPr lang="ru-RU" sz="700">
                        <a:effectLst/>
                        <a:latin typeface="Times New Roman" pitchFamily="18" charset="0"/>
                        <a:ea typeface="Calibri"/>
                        <a:cs typeface="Times New Roman" pitchFamily="18" charset="0"/>
                      </a:endParaRPr>
                    </a:p>
                  </a:txBody>
                  <a:tcPr marL="20525" marR="20525" marT="0" marB="0"/>
                </a:tc>
                <a:tc>
                  <a:txBody>
                    <a:bodyPr/>
                    <a:lstStyle/>
                    <a:p>
                      <a:pPr>
                        <a:lnSpc>
                          <a:spcPct val="150000"/>
                        </a:lnSpc>
                        <a:spcAft>
                          <a:spcPts val="0"/>
                        </a:spcAft>
                      </a:pPr>
                      <a:r>
                        <a:rPr lang="ru-RU" sz="700">
                          <a:effectLst/>
                          <a:latin typeface="Times New Roman" pitchFamily="18" charset="0"/>
                          <a:cs typeface="Times New Roman" pitchFamily="18" charset="0"/>
                        </a:rPr>
                        <a:t>Воспитатель </a:t>
                      </a:r>
                      <a:endParaRPr lang="ru-RU" sz="700">
                        <a:effectLst/>
                        <a:latin typeface="Times New Roman" pitchFamily="18" charset="0"/>
                        <a:ea typeface="Calibri"/>
                        <a:cs typeface="Times New Roman" pitchFamily="18" charset="0"/>
                      </a:endParaRPr>
                    </a:p>
                  </a:txBody>
                  <a:tcPr marL="20525" marR="20525" marT="0" marB="0"/>
                </a:tc>
                <a:tc>
                  <a:txBody>
                    <a:bodyPr/>
                    <a:lstStyle/>
                    <a:p>
                      <a:pPr>
                        <a:lnSpc>
                          <a:spcPct val="150000"/>
                        </a:lnSpc>
                        <a:spcAft>
                          <a:spcPts val="0"/>
                        </a:spcAft>
                      </a:pPr>
                      <a:r>
                        <a:rPr lang="ru-RU" sz="700">
                          <a:effectLst/>
                          <a:latin typeface="Times New Roman" pitchFamily="18" charset="0"/>
                          <a:cs typeface="Times New Roman" pitchFamily="18" charset="0"/>
                        </a:rPr>
                        <a:t>Член творческой группы</a:t>
                      </a:r>
                    </a:p>
                    <a:p>
                      <a:pPr>
                        <a:lnSpc>
                          <a:spcPct val="150000"/>
                        </a:lnSpc>
                        <a:spcAft>
                          <a:spcPts val="0"/>
                        </a:spcAft>
                      </a:pPr>
                      <a:r>
                        <a:rPr lang="ru-RU" sz="700">
                          <a:effectLst/>
                          <a:latin typeface="Times New Roman" pitchFamily="18" charset="0"/>
                          <a:cs typeface="Times New Roman" pitchFamily="18" charset="0"/>
                        </a:rPr>
                        <a:t>Руководитель деятельности кафедры активного родителя</a:t>
                      </a:r>
                      <a:endParaRPr lang="ru-RU" sz="700">
                        <a:effectLst/>
                        <a:latin typeface="Times New Roman" pitchFamily="18" charset="0"/>
                        <a:ea typeface="Calibri"/>
                        <a:cs typeface="Times New Roman" pitchFamily="18" charset="0"/>
                      </a:endParaRPr>
                    </a:p>
                  </a:txBody>
                  <a:tcPr marL="20525" marR="20525" marT="0" marB="0"/>
                </a:tc>
              </a:tr>
              <a:tr h="288057">
                <a:tc>
                  <a:txBody>
                    <a:bodyPr/>
                    <a:lstStyle/>
                    <a:p>
                      <a:pPr algn="r">
                        <a:lnSpc>
                          <a:spcPct val="150000"/>
                        </a:lnSpc>
                        <a:spcAft>
                          <a:spcPts val="0"/>
                        </a:spcAft>
                      </a:pPr>
                      <a:r>
                        <a:rPr lang="ru-RU" sz="700">
                          <a:effectLst/>
                          <a:latin typeface="Times New Roman" pitchFamily="18" charset="0"/>
                          <a:cs typeface="Times New Roman" pitchFamily="18" charset="0"/>
                        </a:rPr>
                        <a:t>9</a:t>
                      </a:r>
                      <a:endParaRPr lang="ru-RU" sz="700">
                        <a:effectLst/>
                        <a:latin typeface="Times New Roman" pitchFamily="18" charset="0"/>
                        <a:ea typeface="Calibri"/>
                        <a:cs typeface="Times New Roman" pitchFamily="18" charset="0"/>
                      </a:endParaRPr>
                    </a:p>
                  </a:txBody>
                  <a:tcPr marL="20525" marR="20525" marT="0" marB="0"/>
                </a:tc>
                <a:tc>
                  <a:txBody>
                    <a:bodyPr/>
                    <a:lstStyle/>
                    <a:p>
                      <a:pPr>
                        <a:lnSpc>
                          <a:spcPct val="150000"/>
                        </a:lnSpc>
                        <a:spcAft>
                          <a:spcPts val="0"/>
                        </a:spcAft>
                      </a:pPr>
                      <a:r>
                        <a:rPr lang="ru-RU" sz="700">
                          <a:effectLst/>
                          <a:latin typeface="Times New Roman" pitchFamily="18" charset="0"/>
                          <a:cs typeface="Times New Roman" pitchFamily="18" charset="0"/>
                        </a:rPr>
                        <a:t>Лопатина Александровна</a:t>
                      </a:r>
                      <a:endParaRPr lang="ru-RU" sz="700">
                        <a:effectLst/>
                        <a:latin typeface="Times New Roman" pitchFamily="18" charset="0"/>
                        <a:ea typeface="Calibri"/>
                        <a:cs typeface="Times New Roman" pitchFamily="18" charset="0"/>
                      </a:endParaRPr>
                    </a:p>
                  </a:txBody>
                  <a:tcPr marL="20525" marR="20525" marT="0" marB="0"/>
                </a:tc>
                <a:tc>
                  <a:txBody>
                    <a:bodyPr/>
                    <a:lstStyle/>
                    <a:p>
                      <a:pPr>
                        <a:lnSpc>
                          <a:spcPct val="150000"/>
                        </a:lnSpc>
                        <a:spcAft>
                          <a:spcPts val="0"/>
                        </a:spcAft>
                      </a:pPr>
                      <a:r>
                        <a:rPr lang="ru-RU" sz="700">
                          <a:effectLst/>
                          <a:latin typeface="Times New Roman" pitchFamily="18" charset="0"/>
                          <a:cs typeface="Times New Roman" pitchFamily="18" charset="0"/>
                        </a:rPr>
                        <a:t>Воспитатель</a:t>
                      </a:r>
                      <a:endParaRPr lang="ru-RU" sz="700">
                        <a:effectLst/>
                        <a:latin typeface="Times New Roman" pitchFamily="18" charset="0"/>
                        <a:ea typeface="Calibri"/>
                        <a:cs typeface="Times New Roman" pitchFamily="18" charset="0"/>
                      </a:endParaRPr>
                    </a:p>
                  </a:txBody>
                  <a:tcPr marL="20525" marR="20525" marT="0" marB="0"/>
                </a:tc>
                <a:tc>
                  <a:txBody>
                    <a:bodyPr/>
                    <a:lstStyle/>
                    <a:p>
                      <a:pPr>
                        <a:lnSpc>
                          <a:spcPct val="150000"/>
                        </a:lnSpc>
                        <a:spcAft>
                          <a:spcPts val="0"/>
                        </a:spcAft>
                      </a:pPr>
                      <a:r>
                        <a:rPr lang="ru-RU" sz="700">
                          <a:effectLst/>
                          <a:latin typeface="Times New Roman" pitchFamily="18" charset="0"/>
                          <a:cs typeface="Times New Roman" pitchFamily="18" charset="0"/>
                        </a:rPr>
                        <a:t>Член творческой группы Руководитель деятельности кафедры ответственного родителя</a:t>
                      </a:r>
                      <a:endParaRPr lang="ru-RU" sz="700">
                        <a:effectLst/>
                        <a:latin typeface="Times New Roman" pitchFamily="18" charset="0"/>
                        <a:ea typeface="Calibri"/>
                        <a:cs typeface="Times New Roman" pitchFamily="18" charset="0"/>
                      </a:endParaRPr>
                    </a:p>
                  </a:txBody>
                  <a:tcPr marL="20525" marR="20525" marT="0" marB="0"/>
                </a:tc>
              </a:tr>
              <a:tr h="288057">
                <a:tc>
                  <a:txBody>
                    <a:bodyPr/>
                    <a:lstStyle/>
                    <a:p>
                      <a:pPr algn="r">
                        <a:lnSpc>
                          <a:spcPct val="150000"/>
                        </a:lnSpc>
                        <a:spcAft>
                          <a:spcPts val="0"/>
                        </a:spcAft>
                      </a:pPr>
                      <a:r>
                        <a:rPr lang="ru-RU" sz="700">
                          <a:effectLst/>
                          <a:latin typeface="Times New Roman" pitchFamily="18" charset="0"/>
                          <a:cs typeface="Times New Roman" pitchFamily="18" charset="0"/>
                        </a:rPr>
                        <a:t>10</a:t>
                      </a:r>
                      <a:endParaRPr lang="ru-RU" sz="700">
                        <a:effectLst/>
                        <a:latin typeface="Times New Roman" pitchFamily="18" charset="0"/>
                        <a:ea typeface="Calibri"/>
                        <a:cs typeface="Times New Roman" pitchFamily="18" charset="0"/>
                      </a:endParaRPr>
                    </a:p>
                  </a:txBody>
                  <a:tcPr marL="20525" marR="20525" marT="0" marB="0"/>
                </a:tc>
                <a:tc>
                  <a:txBody>
                    <a:bodyPr/>
                    <a:lstStyle/>
                    <a:p>
                      <a:pPr>
                        <a:lnSpc>
                          <a:spcPct val="150000"/>
                        </a:lnSpc>
                        <a:spcAft>
                          <a:spcPts val="0"/>
                        </a:spcAft>
                      </a:pPr>
                      <a:r>
                        <a:rPr lang="ru-RU" sz="700">
                          <a:effectLst/>
                          <a:latin typeface="Times New Roman" pitchFamily="18" charset="0"/>
                          <a:cs typeface="Times New Roman" pitchFamily="18" charset="0"/>
                        </a:rPr>
                        <a:t>Чикунова Татьяна Александровна</a:t>
                      </a:r>
                      <a:endParaRPr lang="ru-RU" sz="700">
                        <a:effectLst/>
                        <a:latin typeface="Times New Roman" pitchFamily="18" charset="0"/>
                        <a:ea typeface="Calibri"/>
                        <a:cs typeface="Times New Roman" pitchFamily="18" charset="0"/>
                      </a:endParaRPr>
                    </a:p>
                  </a:txBody>
                  <a:tcPr marL="20525" marR="20525" marT="0" marB="0"/>
                </a:tc>
                <a:tc>
                  <a:txBody>
                    <a:bodyPr/>
                    <a:lstStyle/>
                    <a:p>
                      <a:pPr>
                        <a:lnSpc>
                          <a:spcPct val="150000"/>
                        </a:lnSpc>
                        <a:spcAft>
                          <a:spcPts val="0"/>
                        </a:spcAft>
                      </a:pPr>
                      <a:r>
                        <a:rPr lang="ru-RU" sz="700">
                          <a:effectLst/>
                          <a:latin typeface="Times New Roman" pitchFamily="18" charset="0"/>
                          <a:cs typeface="Times New Roman" pitchFamily="18" charset="0"/>
                        </a:rPr>
                        <a:t>Воспитатель</a:t>
                      </a:r>
                      <a:endParaRPr lang="ru-RU" sz="700">
                        <a:effectLst/>
                        <a:latin typeface="Times New Roman" pitchFamily="18" charset="0"/>
                        <a:ea typeface="Calibri"/>
                        <a:cs typeface="Times New Roman" pitchFamily="18" charset="0"/>
                      </a:endParaRPr>
                    </a:p>
                  </a:txBody>
                  <a:tcPr marL="20525" marR="20525" marT="0" marB="0"/>
                </a:tc>
                <a:tc>
                  <a:txBody>
                    <a:bodyPr/>
                    <a:lstStyle/>
                    <a:p>
                      <a:pPr>
                        <a:lnSpc>
                          <a:spcPct val="150000"/>
                        </a:lnSpc>
                        <a:spcAft>
                          <a:spcPts val="0"/>
                        </a:spcAft>
                      </a:pPr>
                      <a:r>
                        <a:rPr lang="ru-RU" sz="700">
                          <a:effectLst/>
                          <a:latin typeface="Times New Roman" pitchFamily="18" charset="0"/>
                          <a:cs typeface="Times New Roman" pitchFamily="18" charset="0"/>
                        </a:rPr>
                        <a:t>Член творческой группы</a:t>
                      </a:r>
                    </a:p>
                    <a:p>
                      <a:pPr>
                        <a:lnSpc>
                          <a:spcPct val="150000"/>
                        </a:lnSpc>
                        <a:spcAft>
                          <a:spcPts val="0"/>
                        </a:spcAft>
                      </a:pPr>
                      <a:r>
                        <a:rPr lang="ru-RU" sz="700">
                          <a:effectLst/>
                          <a:latin typeface="Times New Roman" pitchFamily="18" charset="0"/>
                          <a:cs typeface="Times New Roman" pitchFamily="18" charset="0"/>
                        </a:rPr>
                        <a:t>Руководитель деятельности кафедры «Будущий первоклассник»</a:t>
                      </a:r>
                      <a:endParaRPr lang="ru-RU" sz="700">
                        <a:effectLst/>
                        <a:latin typeface="Times New Roman" pitchFamily="18" charset="0"/>
                        <a:ea typeface="Calibri"/>
                        <a:cs typeface="Times New Roman" pitchFamily="18" charset="0"/>
                      </a:endParaRPr>
                    </a:p>
                  </a:txBody>
                  <a:tcPr marL="20525" marR="20525" marT="0" marB="0"/>
                </a:tc>
              </a:tr>
              <a:tr h="486956">
                <a:tc>
                  <a:txBody>
                    <a:bodyPr/>
                    <a:lstStyle/>
                    <a:p>
                      <a:pPr algn="r">
                        <a:lnSpc>
                          <a:spcPct val="150000"/>
                        </a:lnSpc>
                        <a:spcAft>
                          <a:spcPts val="0"/>
                        </a:spcAft>
                      </a:pPr>
                      <a:r>
                        <a:rPr lang="ru-RU" sz="700">
                          <a:effectLst/>
                          <a:latin typeface="Times New Roman" pitchFamily="18" charset="0"/>
                          <a:cs typeface="Times New Roman" pitchFamily="18" charset="0"/>
                        </a:rPr>
                        <a:t>11</a:t>
                      </a:r>
                      <a:endParaRPr lang="ru-RU" sz="700">
                        <a:effectLst/>
                        <a:latin typeface="Times New Roman" pitchFamily="18" charset="0"/>
                        <a:ea typeface="Calibri"/>
                        <a:cs typeface="Times New Roman" pitchFamily="18" charset="0"/>
                      </a:endParaRPr>
                    </a:p>
                  </a:txBody>
                  <a:tcPr marL="20525" marR="20525" marT="0" marB="0"/>
                </a:tc>
                <a:tc>
                  <a:txBody>
                    <a:bodyPr/>
                    <a:lstStyle/>
                    <a:p>
                      <a:pPr>
                        <a:lnSpc>
                          <a:spcPct val="150000"/>
                        </a:lnSpc>
                        <a:spcAft>
                          <a:spcPts val="0"/>
                        </a:spcAft>
                      </a:pPr>
                      <a:r>
                        <a:rPr lang="ru-RU" sz="700">
                          <a:effectLst/>
                          <a:latin typeface="Times New Roman" pitchFamily="18" charset="0"/>
                          <a:cs typeface="Times New Roman" pitchFamily="18" charset="0"/>
                        </a:rPr>
                        <a:t>Мельникова Светлана Фёдоровна</a:t>
                      </a:r>
                      <a:endParaRPr lang="ru-RU" sz="700">
                        <a:effectLst/>
                        <a:latin typeface="Times New Roman" pitchFamily="18" charset="0"/>
                        <a:ea typeface="Calibri"/>
                        <a:cs typeface="Times New Roman" pitchFamily="18" charset="0"/>
                      </a:endParaRPr>
                    </a:p>
                  </a:txBody>
                  <a:tcPr marL="20525" marR="20525" marT="0" marB="0"/>
                </a:tc>
                <a:tc>
                  <a:txBody>
                    <a:bodyPr/>
                    <a:lstStyle/>
                    <a:p>
                      <a:pPr>
                        <a:lnSpc>
                          <a:spcPct val="150000"/>
                        </a:lnSpc>
                        <a:spcAft>
                          <a:spcPts val="0"/>
                        </a:spcAft>
                      </a:pPr>
                      <a:r>
                        <a:rPr lang="ru-RU" sz="700">
                          <a:effectLst/>
                          <a:latin typeface="Times New Roman" pitchFamily="18" charset="0"/>
                          <a:cs typeface="Times New Roman" pitchFamily="18" charset="0"/>
                        </a:rPr>
                        <a:t>Учитель начальных классов СОШ №1</a:t>
                      </a:r>
                      <a:endParaRPr lang="ru-RU" sz="700">
                        <a:effectLst/>
                        <a:latin typeface="Times New Roman" pitchFamily="18" charset="0"/>
                        <a:ea typeface="Calibri"/>
                        <a:cs typeface="Times New Roman" pitchFamily="18" charset="0"/>
                      </a:endParaRPr>
                    </a:p>
                  </a:txBody>
                  <a:tcPr marL="20525" marR="20525" marT="0" marB="0"/>
                </a:tc>
                <a:tc>
                  <a:txBody>
                    <a:bodyPr/>
                    <a:lstStyle/>
                    <a:p>
                      <a:pPr>
                        <a:lnSpc>
                          <a:spcPct val="150000"/>
                        </a:lnSpc>
                        <a:spcAft>
                          <a:spcPts val="0"/>
                        </a:spcAft>
                      </a:pPr>
                      <a:r>
                        <a:rPr lang="ru-RU" sz="700">
                          <a:effectLst/>
                          <a:latin typeface="Times New Roman" pitchFamily="18" charset="0"/>
                          <a:cs typeface="Times New Roman" pitchFamily="18" charset="0"/>
                        </a:rPr>
                        <a:t>Проведение работы с родителями будущих первоклассников на кафедрах Родительского Университета. Работа с детьми и родителями в 1 классе.</a:t>
                      </a:r>
                      <a:endParaRPr lang="ru-RU" sz="700">
                        <a:effectLst/>
                        <a:latin typeface="Times New Roman" pitchFamily="18" charset="0"/>
                        <a:ea typeface="Calibri"/>
                        <a:cs typeface="Times New Roman" pitchFamily="18" charset="0"/>
                      </a:endParaRPr>
                    </a:p>
                  </a:txBody>
                  <a:tcPr marL="20525" marR="20525" marT="0" marB="0"/>
                </a:tc>
              </a:tr>
              <a:tr h="486956">
                <a:tc>
                  <a:txBody>
                    <a:bodyPr/>
                    <a:lstStyle/>
                    <a:p>
                      <a:pPr algn="r">
                        <a:lnSpc>
                          <a:spcPct val="150000"/>
                        </a:lnSpc>
                        <a:spcAft>
                          <a:spcPts val="0"/>
                        </a:spcAft>
                      </a:pPr>
                      <a:r>
                        <a:rPr lang="ru-RU" sz="700">
                          <a:effectLst/>
                          <a:latin typeface="Times New Roman" pitchFamily="18" charset="0"/>
                          <a:cs typeface="Times New Roman" pitchFamily="18" charset="0"/>
                        </a:rPr>
                        <a:t>12</a:t>
                      </a:r>
                      <a:endParaRPr lang="ru-RU" sz="700">
                        <a:effectLst/>
                        <a:latin typeface="Times New Roman" pitchFamily="18" charset="0"/>
                        <a:ea typeface="Calibri"/>
                        <a:cs typeface="Times New Roman" pitchFamily="18" charset="0"/>
                      </a:endParaRPr>
                    </a:p>
                  </a:txBody>
                  <a:tcPr marL="20525" marR="20525" marT="0" marB="0"/>
                </a:tc>
                <a:tc>
                  <a:txBody>
                    <a:bodyPr/>
                    <a:lstStyle/>
                    <a:p>
                      <a:pPr>
                        <a:lnSpc>
                          <a:spcPct val="150000"/>
                        </a:lnSpc>
                        <a:spcAft>
                          <a:spcPts val="0"/>
                        </a:spcAft>
                      </a:pPr>
                      <a:r>
                        <a:rPr lang="ru-RU" sz="700">
                          <a:effectLst/>
                          <a:latin typeface="Times New Roman" pitchFamily="18" charset="0"/>
                          <a:cs typeface="Times New Roman" pitchFamily="18" charset="0"/>
                        </a:rPr>
                        <a:t>Игнатенко Людмила Николаевна</a:t>
                      </a:r>
                      <a:endParaRPr lang="ru-RU" sz="700">
                        <a:effectLst/>
                        <a:latin typeface="Times New Roman" pitchFamily="18" charset="0"/>
                        <a:ea typeface="Calibri"/>
                        <a:cs typeface="Times New Roman" pitchFamily="18" charset="0"/>
                      </a:endParaRPr>
                    </a:p>
                  </a:txBody>
                  <a:tcPr marL="20525" marR="20525" marT="0" marB="0"/>
                </a:tc>
                <a:tc>
                  <a:txBody>
                    <a:bodyPr/>
                    <a:lstStyle/>
                    <a:p>
                      <a:pPr>
                        <a:lnSpc>
                          <a:spcPct val="150000"/>
                        </a:lnSpc>
                        <a:spcAft>
                          <a:spcPts val="0"/>
                        </a:spcAft>
                      </a:pPr>
                      <a:r>
                        <a:rPr lang="ru-RU" sz="700">
                          <a:effectLst/>
                          <a:latin typeface="Times New Roman" pitchFamily="18" charset="0"/>
                          <a:cs typeface="Times New Roman" pitchFamily="18" charset="0"/>
                        </a:rPr>
                        <a:t>Педагог-психолог СОШ №7</a:t>
                      </a:r>
                      <a:endParaRPr lang="ru-RU" sz="700">
                        <a:effectLst/>
                        <a:latin typeface="Times New Roman" pitchFamily="18" charset="0"/>
                        <a:ea typeface="Calibri"/>
                        <a:cs typeface="Times New Roman" pitchFamily="18" charset="0"/>
                      </a:endParaRPr>
                    </a:p>
                  </a:txBody>
                  <a:tcPr marL="20525" marR="20525" marT="0" marB="0"/>
                </a:tc>
                <a:tc>
                  <a:txBody>
                    <a:bodyPr/>
                    <a:lstStyle/>
                    <a:p>
                      <a:pPr>
                        <a:lnSpc>
                          <a:spcPct val="150000"/>
                        </a:lnSpc>
                        <a:spcAft>
                          <a:spcPts val="0"/>
                        </a:spcAft>
                      </a:pPr>
                      <a:r>
                        <a:rPr lang="ru-RU" sz="700" dirty="0">
                          <a:effectLst/>
                          <a:latin typeface="Times New Roman" pitchFamily="18" charset="0"/>
                          <a:cs typeface="Times New Roman" pitchFamily="18" charset="0"/>
                        </a:rPr>
                        <a:t>Консультирование родителей, педагогов по теме: «Успешная адаптация детей в школе». Диагностическая деятельность в школе по теме проекта.</a:t>
                      </a:r>
                      <a:endParaRPr lang="ru-RU" sz="700" dirty="0">
                        <a:effectLst/>
                        <a:latin typeface="Times New Roman" pitchFamily="18" charset="0"/>
                        <a:ea typeface="Calibri"/>
                        <a:cs typeface="Times New Roman" pitchFamily="18" charset="0"/>
                      </a:endParaRPr>
                    </a:p>
                  </a:txBody>
                  <a:tcPr marL="20525" marR="20525" marT="0" marB="0"/>
                </a:tc>
              </a:tr>
            </a:tbl>
          </a:graphicData>
        </a:graphic>
      </p:graphicFrame>
    </p:spTree>
    <p:extLst>
      <p:ext uri="{BB962C8B-B14F-4D97-AF65-F5344CB8AC3E}">
        <p14:creationId xmlns:p14="http://schemas.microsoft.com/office/powerpoint/2010/main" val="1570091951"/>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64891" y="220789"/>
            <a:ext cx="8844197" cy="6001643"/>
          </a:xfrm>
          <a:prstGeom prst="rect">
            <a:avLst/>
          </a:prstGeom>
        </p:spPr>
        <p:txBody>
          <a:bodyPr wrap="square">
            <a:spAutoFit/>
          </a:bodyPr>
          <a:lstStyle/>
          <a:p>
            <a:pPr algn="ctr"/>
            <a:r>
              <a:rPr lang="ru-RU" sz="2800" b="1" dirty="0">
                <a:latin typeface="Times New Roman" pitchFamily="18" charset="0"/>
                <a:cs typeface="Times New Roman" pitchFamily="18" charset="0"/>
              </a:rPr>
              <a:t>Внешние эффекты от реализации инновационного образовательного проекта (программы</a:t>
            </a:r>
            <a:r>
              <a:rPr lang="ru-RU" sz="2800" b="1" dirty="0" smtClean="0">
                <a:latin typeface="Times New Roman" pitchFamily="18" charset="0"/>
                <a:cs typeface="Times New Roman" pitchFamily="18" charset="0"/>
              </a:rPr>
              <a:t>)</a:t>
            </a:r>
          </a:p>
          <a:p>
            <a:pPr algn="ctr"/>
            <a:endParaRPr lang="ru-RU" sz="2800" b="1" dirty="0">
              <a:latin typeface="Times New Roman" pitchFamily="18" charset="0"/>
              <a:cs typeface="Times New Roman" pitchFamily="18" charset="0"/>
            </a:endParaRPr>
          </a:p>
          <a:p>
            <a:pPr algn="just"/>
            <a:r>
              <a:rPr lang="ru-RU" sz="2000" dirty="0">
                <a:latin typeface="Times New Roman" pitchFamily="18" charset="0"/>
                <a:cs typeface="Times New Roman" pitchFamily="18" charset="0"/>
              </a:rPr>
              <a:t>1) П</a:t>
            </a:r>
            <a:r>
              <a:rPr lang="x-none" sz="2000">
                <a:latin typeface="Times New Roman" pitchFamily="18" charset="0"/>
                <a:cs typeface="Times New Roman" pitchFamily="18" charset="0"/>
              </a:rPr>
              <a:t>овышение мотивации и активности педагогов в росте профессионального мастерства в отношении инновационного взаимодействия</a:t>
            </a:r>
            <a:r>
              <a:rPr lang="ru-RU" sz="2000" dirty="0">
                <a:latin typeface="Times New Roman" pitchFamily="18" charset="0"/>
                <a:cs typeface="Times New Roman" pitchFamily="18" charset="0"/>
              </a:rPr>
              <a:t>.</a:t>
            </a:r>
          </a:p>
          <a:p>
            <a:pPr algn="just"/>
            <a:r>
              <a:rPr lang="ru-RU" sz="2000" dirty="0">
                <a:latin typeface="Times New Roman" pitchFamily="18" charset="0"/>
                <a:cs typeface="Times New Roman" pitchFamily="18" charset="0"/>
              </a:rPr>
              <a:t>2) Количественный анализ эффективности реализации  проекта показывает значительное увеличение  числа  родителей,  участвующих  в  проводимых мероприятиях. Качественная оценка выявила повышение активности родителей, желания участвовать в мероприятиях, положительные отзывы о проведенных  встречах,  актуальности  и  значимости  для  родителей рассматриваемых вопросов.</a:t>
            </a:r>
          </a:p>
          <a:p>
            <a:pPr algn="just"/>
            <a:r>
              <a:rPr lang="ru-RU" sz="2000" dirty="0">
                <a:latin typeface="Times New Roman" pitchFamily="18" charset="0"/>
                <a:cs typeface="Times New Roman" pitchFamily="18" charset="0"/>
              </a:rPr>
              <a:t>3) Выявлена положительная  динамика в развитии познавательных процессов, в формировании мотивационной, личностной готовности выпускников детского сада.   Модель выпускника МДАОУ «ЦРР-детский сад №2 реализована успешно.</a:t>
            </a:r>
          </a:p>
          <a:p>
            <a:pPr algn="just"/>
            <a:r>
              <a:rPr lang="ru-RU" sz="2000" dirty="0" smtClean="0">
                <a:latin typeface="Times New Roman" pitchFamily="18" charset="0"/>
                <a:cs typeface="Times New Roman" pitchFamily="18" charset="0"/>
              </a:rPr>
              <a:t>4) У</a:t>
            </a:r>
            <a:r>
              <a:rPr lang="x-none" sz="2000">
                <a:latin typeface="Times New Roman" pitchFamily="18" charset="0"/>
                <a:cs typeface="Times New Roman" pitchFamily="18" charset="0"/>
              </a:rPr>
              <a:t>в</a:t>
            </a:r>
            <a:r>
              <a:rPr lang="ru-RU" sz="2000" dirty="0">
                <a:latin typeface="Times New Roman" pitchFamily="18" charset="0"/>
                <a:cs typeface="Times New Roman" pitchFamily="18" charset="0"/>
              </a:rPr>
              <a:t>ел</a:t>
            </a:r>
            <a:r>
              <a:rPr lang="x-none" sz="2000">
                <a:latin typeface="Times New Roman" pitchFamily="18" charset="0"/>
                <a:cs typeface="Times New Roman" pitchFamily="18" charset="0"/>
              </a:rPr>
              <a:t>ичение количества организаций сетевого взаимодействия, позволяющ</a:t>
            </a:r>
            <a:r>
              <a:rPr lang="ru-RU" sz="2000" dirty="0">
                <a:latin typeface="Times New Roman" pitchFamily="18" charset="0"/>
                <a:cs typeface="Times New Roman" pitchFamily="18" charset="0"/>
              </a:rPr>
              <a:t>его</a:t>
            </a:r>
            <a:r>
              <a:rPr lang="x-none" sz="2000">
                <a:latin typeface="Times New Roman" pitchFamily="18" charset="0"/>
                <a:cs typeface="Times New Roman" pitchFamily="18" charset="0"/>
              </a:rPr>
              <a:t> более оптимально выстроить процесс диссеминации опыта</a:t>
            </a:r>
            <a:r>
              <a:rPr lang="ru-RU" sz="2000" dirty="0">
                <a:latin typeface="Times New Roman" pitchFamily="18" charset="0"/>
                <a:cs typeface="Times New Roman" pitchFamily="18" charset="0"/>
              </a:rPr>
              <a:t>;</a:t>
            </a:r>
          </a:p>
          <a:p>
            <a:pPr algn="just"/>
            <a:r>
              <a:rPr lang="ru-RU" sz="2000" dirty="0">
                <a:latin typeface="Times New Roman" pitchFamily="18" charset="0"/>
                <a:cs typeface="Times New Roman" pitchFamily="18" charset="0"/>
              </a:rPr>
              <a:t>5) </a:t>
            </a:r>
            <a:r>
              <a:rPr lang="x-none" sz="2000">
                <a:latin typeface="Times New Roman" pitchFamily="18" charset="0"/>
                <a:cs typeface="Times New Roman" pitchFamily="18" charset="0"/>
              </a:rPr>
              <a:t>Создан</a:t>
            </a:r>
            <a:r>
              <a:rPr lang="ru-RU" sz="2000" dirty="0" err="1">
                <a:latin typeface="Times New Roman" pitchFamily="18" charset="0"/>
                <a:cs typeface="Times New Roman" pitchFamily="18" charset="0"/>
              </a:rPr>
              <a:t>ие</a:t>
            </a:r>
            <a:r>
              <a:rPr lang="ru-RU" sz="2000" dirty="0">
                <a:latin typeface="Times New Roman" pitchFamily="18" charset="0"/>
                <a:cs typeface="Times New Roman" pitchFamily="18" charset="0"/>
              </a:rPr>
              <a:t> </a:t>
            </a:r>
            <a:r>
              <a:rPr lang="x-none" sz="2000">
                <a:latin typeface="Times New Roman" pitchFamily="18" charset="0"/>
                <a:cs typeface="Times New Roman" pitchFamily="18" charset="0"/>
              </a:rPr>
              <a:t>  инновационны</a:t>
            </a:r>
            <a:r>
              <a:rPr lang="ru-RU" sz="2000" dirty="0">
                <a:latin typeface="Times New Roman" pitchFamily="18" charset="0"/>
                <a:cs typeface="Times New Roman" pitchFamily="18" charset="0"/>
              </a:rPr>
              <a:t>х</a:t>
            </a:r>
            <a:r>
              <a:rPr lang="x-none" sz="2000">
                <a:latin typeface="Times New Roman" pitchFamily="18" charset="0"/>
                <a:cs typeface="Times New Roman" pitchFamily="18" charset="0"/>
              </a:rPr>
              <a:t> продукт</a:t>
            </a:r>
            <a:r>
              <a:rPr lang="ru-RU" sz="2000" dirty="0" err="1">
                <a:latin typeface="Times New Roman" pitchFamily="18" charset="0"/>
                <a:cs typeface="Times New Roman" pitchFamily="18" charset="0"/>
              </a:rPr>
              <a:t>ов</a:t>
            </a:r>
            <a:r>
              <a:rPr lang="x-none" sz="2000">
                <a:latin typeface="Times New Roman" pitchFamily="18" charset="0"/>
                <a:cs typeface="Times New Roman" pitchFamily="18" charset="0"/>
              </a:rPr>
              <a:t> по теме проекта.</a:t>
            </a:r>
            <a:endParaRPr lang="ru-RU" sz="2000" dirty="0">
              <a:effectLst/>
              <a:latin typeface="Times New Roman" pitchFamily="18" charset="0"/>
              <a:cs typeface="Times New Roman" pitchFamily="18" charset="0"/>
            </a:endParaRPr>
          </a:p>
        </p:txBody>
      </p:sp>
    </p:spTree>
    <p:extLst>
      <p:ext uri="{BB962C8B-B14F-4D97-AF65-F5344CB8AC3E}">
        <p14:creationId xmlns:p14="http://schemas.microsoft.com/office/powerpoint/2010/main" val="1241495943"/>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8"/>
          <p:cNvSpPr txBox="1">
            <a:spLocks/>
          </p:cNvSpPr>
          <p:nvPr/>
        </p:nvSpPr>
        <p:spPr>
          <a:xfrm>
            <a:off x="299803" y="1501333"/>
            <a:ext cx="8559384" cy="3445421"/>
          </a:xfrm>
          <a:prstGeom prst="flowChartTerminator">
            <a:avLst/>
          </a:prstGeom>
        </p:spPr>
        <p:style>
          <a:lnRef idx="1">
            <a:schemeClr val="accent3"/>
          </a:lnRef>
          <a:fillRef idx="2">
            <a:schemeClr val="accent3"/>
          </a:fillRef>
          <a:effectRef idx="1">
            <a:schemeClr val="accent3"/>
          </a:effectRef>
          <a:fontRef idx="minor">
            <a:schemeClr val="dk1"/>
          </a:fontRef>
        </p:style>
        <p:txBody>
          <a:bodyPr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ru-RU" sz="2400" dirty="0">
                <a:latin typeface="Times New Roman" pitchFamily="18" charset="0"/>
                <a:cs typeface="Times New Roman" pitchFamily="18" charset="0"/>
              </a:rPr>
              <a:t>Отражение работы КИП на официальном  сайте МДАОУ «Центр развития ребенка – детский сад №2»</a:t>
            </a:r>
          </a:p>
          <a:p>
            <a:pPr algn="ctr"/>
            <a:r>
              <a:rPr lang="ru-RU" sz="2400" dirty="0">
                <a:latin typeface="Times New Roman" pitchFamily="18" charset="0"/>
                <a:cs typeface="Times New Roman" pitchFamily="18" charset="0"/>
              </a:rPr>
              <a:t> </a:t>
            </a:r>
          </a:p>
          <a:p>
            <a:pPr algn="ctr"/>
            <a:r>
              <a:rPr lang="ru-RU" sz="2400" u="sng" dirty="0">
                <a:latin typeface="Times New Roman" pitchFamily="18" charset="0"/>
                <a:cs typeface="Times New Roman" pitchFamily="18" charset="0"/>
                <a:hlinkClick r:id="rId2"/>
              </a:rPr>
              <a:t>https://mdou2krsm.ru/item/1006252</a:t>
            </a:r>
            <a:r>
              <a:rPr lang="ru-RU" sz="2400" dirty="0">
                <a:latin typeface="Times New Roman" pitchFamily="18" charset="0"/>
                <a:cs typeface="Times New Roman" pitchFamily="18" charset="0"/>
              </a:rPr>
              <a:t> </a:t>
            </a:r>
          </a:p>
        </p:txBody>
      </p:sp>
    </p:spTree>
    <p:extLst>
      <p:ext uri="{BB962C8B-B14F-4D97-AF65-F5344CB8AC3E}">
        <p14:creationId xmlns:p14="http://schemas.microsoft.com/office/powerpoint/2010/main" val="2137875307"/>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6553" y="2967335"/>
            <a:ext cx="8490915" cy="830997"/>
          </a:xfrm>
          <a:prstGeom prst="rect">
            <a:avLst/>
          </a:prstGeom>
          <a:noFill/>
        </p:spPr>
        <p:txBody>
          <a:bodyPr wrap="none" lIns="91440" tIns="45720" rIns="91440" bIns="45720">
            <a:spAutoFit/>
          </a:bodyPr>
          <a:lstStyle/>
          <a:p>
            <a:pPr algn="ctr"/>
            <a:r>
              <a:rPr lang="ru-RU" sz="48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Мы открыты к сотрудничеству!</a:t>
            </a:r>
            <a:endParaRPr lang="ru-RU" sz="4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pic>
        <p:nvPicPr>
          <p:cNvPr id="3" name="Picture 2" descr="C:\Users\Admin\Desktop\shpr_—_kopiy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3259"/>
            <a:ext cx="2169995" cy="2239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3032751"/>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9685" y="374754"/>
            <a:ext cx="8124669" cy="5139869"/>
          </a:xfrm>
          <a:prstGeom prst="rect">
            <a:avLst/>
          </a:prstGeom>
        </p:spPr>
        <p:txBody>
          <a:bodyPr wrap="square">
            <a:spAutoFit/>
          </a:bodyPr>
          <a:lstStyle/>
          <a:p>
            <a:pPr algn="ctr"/>
            <a:r>
              <a:rPr lang="ru-RU" sz="3200" b="1" dirty="0">
                <a:latin typeface="Times New Roman" pitchFamily="18" charset="0"/>
                <a:cs typeface="Times New Roman" pitchFamily="18" charset="0"/>
              </a:rPr>
              <a:t>Направление инновационной деятельности </a:t>
            </a:r>
            <a:r>
              <a:rPr lang="ru-RU" sz="3200" b="1" dirty="0" smtClean="0">
                <a:latin typeface="Times New Roman" pitchFamily="18" charset="0"/>
                <a:cs typeface="Times New Roman" pitchFamily="18" charset="0"/>
              </a:rPr>
              <a:t>проекта</a:t>
            </a:r>
          </a:p>
          <a:p>
            <a:endParaRPr lang="ru-RU" sz="2400" dirty="0">
              <a:latin typeface="Times New Roman" pitchFamily="18" charset="0"/>
              <a:cs typeface="Times New Roman" pitchFamily="18" charset="0"/>
            </a:endParaRPr>
          </a:p>
          <a:p>
            <a:pPr algn="just"/>
            <a:r>
              <a:rPr lang="ru-RU" sz="2400" dirty="0" smtClean="0">
                <a:latin typeface="Times New Roman" pitchFamily="18" charset="0"/>
                <a:cs typeface="Times New Roman" pitchFamily="18" charset="0"/>
              </a:rPr>
              <a:t>	Деятельность </a:t>
            </a:r>
            <a:r>
              <a:rPr lang="ru-RU" sz="2400" dirty="0">
                <a:latin typeface="Times New Roman" pitchFamily="18" charset="0"/>
                <a:cs typeface="Times New Roman" pitchFamily="18" charset="0"/>
              </a:rPr>
              <a:t>КИП направлена на разработку эффективной модели взаимодействия педагогов и родителей «Родительский университет», диссеминация, которой позволит осуществить психопрофилактическую поддержку и повышение психолого-педагогической грамотности родителей, формирование у воспитанников положительного отношения к школе, повышение уровня готовности к школьному обучению, решение проблемы в обеспечении условий эффективной преемственности дошкольного и начального общего образования.</a:t>
            </a:r>
          </a:p>
        </p:txBody>
      </p:sp>
    </p:spTree>
    <p:extLst>
      <p:ext uri="{BB962C8B-B14F-4D97-AF65-F5344CB8AC3E}">
        <p14:creationId xmlns:p14="http://schemas.microsoft.com/office/powerpoint/2010/main" val="2762532424"/>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4793" y="348525"/>
            <a:ext cx="8559384" cy="6124754"/>
          </a:xfrm>
          <a:prstGeom prst="rect">
            <a:avLst/>
          </a:prstGeom>
        </p:spPr>
        <p:txBody>
          <a:bodyPr wrap="square">
            <a:spAutoFit/>
          </a:bodyPr>
          <a:lstStyle/>
          <a:p>
            <a:pPr algn="ctr"/>
            <a:r>
              <a:rPr lang="ru-RU" sz="3600" b="1" dirty="0">
                <a:latin typeface="Times New Roman" pitchFamily="18" charset="0"/>
                <a:cs typeface="Times New Roman" pitchFamily="18" charset="0"/>
              </a:rPr>
              <a:t>Практическая значимость (реализуемость) проекта</a:t>
            </a:r>
          </a:p>
          <a:p>
            <a:pPr algn="just"/>
            <a:r>
              <a:rPr lang="en-US" sz="2000" dirty="0">
                <a:latin typeface="Times New Roman" pitchFamily="18" charset="0"/>
                <a:cs typeface="Times New Roman" pitchFamily="18" charset="0"/>
              </a:rPr>
              <a:t>I</a:t>
            </a:r>
            <a:r>
              <a:rPr lang="ru-RU" sz="2000" dirty="0">
                <a:latin typeface="Times New Roman" pitchFamily="18" charset="0"/>
                <a:cs typeface="Times New Roman" pitchFamily="18" charset="0"/>
              </a:rPr>
              <a:t>. Формирование нового  типа  </a:t>
            </a:r>
            <a:r>
              <a:rPr lang="ru-RU" sz="2000" dirty="0" err="1">
                <a:latin typeface="Times New Roman" pitchFamily="18" charset="0"/>
                <a:cs typeface="Times New Roman" pitchFamily="18" charset="0"/>
              </a:rPr>
              <a:t>родительства</a:t>
            </a:r>
            <a:r>
              <a:rPr lang="ru-RU" sz="2000" dirty="0">
                <a:latin typeface="Times New Roman" pitchFamily="18" charset="0"/>
                <a:cs typeface="Times New Roman" pitchFamily="18" charset="0"/>
              </a:rPr>
              <a:t> - «социально ответственного», представители которого активно участвуют в воспитании и повседневной  жизни  ребенка,  осознают  меру  ответственности  за  его физическое, психическое и нравственное здоровье.</a:t>
            </a:r>
          </a:p>
          <a:p>
            <a:pPr algn="just"/>
            <a:r>
              <a:rPr lang="en-US" sz="2000" dirty="0">
                <a:latin typeface="Times New Roman" pitchFamily="18" charset="0"/>
                <a:cs typeface="Times New Roman" pitchFamily="18" charset="0"/>
              </a:rPr>
              <a:t>II</a:t>
            </a:r>
            <a:r>
              <a:rPr lang="ru-RU" sz="2000" dirty="0">
                <a:latin typeface="Times New Roman" pitchFamily="18" charset="0"/>
                <a:cs typeface="Times New Roman" pitchFamily="18" charset="0"/>
              </a:rPr>
              <a:t>. Активизация родителей как участников образовательных отношений, развитие социально-педагогического партнерства семьи и образовательного учреждения посредством организации Родительского университета.</a:t>
            </a:r>
          </a:p>
          <a:p>
            <a:pPr algn="just"/>
            <a:r>
              <a:rPr lang="en-US" sz="2000" dirty="0">
                <a:latin typeface="Times New Roman" pitchFamily="18" charset="0"/>
                <a:cs typeface="Times New Roman" pitchFamily="18" charset="0"/>
              </a:rPr>
              <a:t>III</a:t>
            </a:r>
            <a:r>
              <a:rPr lang="ru-RU" sz="2000" dirty="0">
                <a:latin typeface="Times New Roman" pitchFamily="18" charset="0"/>
                <a:cs typeface="Times New Roman" pitchFamily="18" charset="0"/>
              </a:rPr>
              <a:t>. Повышение  уровня  педагогической  компетентности  родителей, формирование представлений о механизмах преемственности, адаптации, готовности к обучению в школе, создание благоприятных условий для воспитания и развития ребенка в семье.</a:t>
            </a:r>
          </a:p>
          <a:p>
            <a:pPr algn="just"/>
            <a:r>
              <a:rPr lang="en-US" sz="2000" dirty="0">
                <a:latin typeface="Times New Roman" pitchFamily="18" charset="0"/>
                <a:cs typeface="Times New Roman" pitchFamily="18" charset="0"/>
              </a:rPr>
              <a:t>IV</a:t>
            </a:r>
            <a:r>
              <a:rPr lang="ru-RU" sz="2000" dirty="0">
                <a:latin typeface="Times New Roman" pitchFamily="18" charset="0"/>
                <a:cs typeface="Times New Roman" pitchFamily="18" charset="0"/>
              </a:rPr>
              <a:t>.Успешно подготовленный к школе выпускник, реализованная  Модель выпускника детского сада.</a:t>
            </a:r>
          </a:p>
          <a:p>
            <a:pPr algn="just"/>
            <a:r>
              <a:rPr lang="en-US" sz="2000" dirty="0">
                <a:latin typeface="Times New Roman" pitchFamily="18" charset="0"/>
                <a:cs typeface="Times New Roman" pitchFamily="18" charset="0"/>
              </a:rPr>
              <a:t>V</a:t>
            </a:r>
            <a:r>
              <a:rPr lang="ru-RU" sz="2000" dirty="0">
                <a:latin typeface="Times New Roman" pitchFamily="18" charset="0"/>
                <a:cs typeface="Times New Roman" pitchFamily="18" charset="0"/>
              </a:rPr>
              <a:t>. Модель Родительского университета как партнерского  взаимодействия с родителями в реализации преемственности дошкольного и начального общего образования может быть эффективно распространена в ДОО </a:t>
            </a:r>
          </a:p>
        </p:txBody>
      </p:sp>
    </p:spTree>
    <p:extLst>
      <p:ext uri="{BB962C8B-B14F-4D97-AF65-F5344CB8AC3E}">
        <p14:creationId xmlns:p14="http://schemas.microsoft.com/office/powerpoint/2010/main" val="2183047719"/>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Выноска со стрелкой вниз 1"/>
          <p:cNvSpPr/>
          <p:nvPr/>
        </p:nvSpPr>
        <p:spPr>
          <a:xfrm>
            <a:off x="2383437" y="406400"/>
            <a:ext cx="6407754" cy="1190172"/>
          </a:xfrm>
          <a:prstGeom prst="downArrow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ru-RU" sz="2800" b="1" dirty="0" smtClean="0">
                <a:latin typeface="Times New Roman" panose="02020603050405020304" pitchFamily="18" charset="0"/>
                <a:cs typeface="Times New Roman" panose="02020603050405020304" pitchFamily="18" charset="0"/>
              </a:rPr>
              <a:t>Результаты за отчетный период</a:t>
            </a:r>
            <a:endParaRPr lang="ru-RU" dirty="0"/>
          </a:p>
        </p:txBody>
      </p:sp>
      <p:sp>
        <p:nvSpPr>
          <p:cNvPr id="3" name="Скругленный прямоугольник 2"/>
          <p:cNvSpPr/>
          <p:nvPr/>
        </p:nvSpPr>
        <p:spPr>
          <a:xfrm>
            <a:off x="2608289" y="1596788"/>
            <a:ext cx="6017096" cy="859809"/>
          </a:xfrm>
          <a:prstGeom prst="roundRect">
            <a:avLst/>
          </a:prstGeom>
          <a:solidFill>
            <a:srgbClr val="FF7C8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800" b="1" dirty="0" smtClean="0">
              <a:solidFill>
                <a:srgbClr val="660033"/>
              </a:solidFill>
              <a:latin typeface="Times New Roman" pitchFamily="18" charset="0"/>
              <a:cs typeface="Times New Roman" pitchFamily="18" charset="0"/>
            </a:endParaRPr>
          </a:p>
          <a:p>
            <a:pPr algn="ctr"/>
            <a:endParaRPr lang="ru-RU" sz="800" b="1" dirty="0">
              <a:solidFill>
                <a:srgbClr val="660033"/>
              </a:solidFill>
              <a:latin typeface="Times New Roman" pitchFamily="18" charset="0"/>
              <a:cs typeface="Times New Roman" pitchFamily="18" charset="0"/>
            </a:endParaRPr>
          </a:p>
          <a:p>
            <a:pPr algn="ctr"/>
            <a:r>
              <a:rPr lang="ru-RU" sz="2800" b="1" dirty="0" smtClean="0">
                <a:solidFill>
                  <a:srgbClr val="660033"/>
                </a:solidFill>
                <a:latin typeface="Times New Roman" pitchFamily="18" charset="0"/>
                <a:cs typeface="Times New Roman" pitchFamily="18" charset="0"/>
              </a:rPr>
              <a:t>Диагностическая </a:t>
            </a:r>
            <a:r>
              <a:rPr lang="ru-RU" sz="2800" b="1" dirty="0">
                <a:solidFill>
                  <a:srgbClr val="660033"/>
                </a:solidFill>
                <a:latin typeface="Times New Roman" pitchFamily="18" charset="0"/>
                <a:cs typeface="Times New Roman" pitchFamily="18" charset="0"/>
              </a:rPr>
              <a:t>деятельность</a:t>
            </a:r>
          </a:p>
          <a:p>
            <a:pPr algn="just"/>
            <a:endParaRPr lang="ru-RU" sz="2800" b="1" dirty="0">
              <a:latin typeface="Times New Roman" panose="02020603050405020304" pitchFamily="18" charset="0"/>
              <a:cs typeface="Times New Roman" panose="02020603050405020304" pitchFamily="18" charset="0"/>
            </a:endParaRPr>
          </a:p>
        </p:txBody>
      </p:sp>
      <p:pic>
        <p:nvPicPr>
          <p:cNvPr id="9" name="Picture 2" descr="C:\Users\Admin\Desktop\shpr_—_kopiy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3259"/>
            <a:ext cx="2169995" cy="2239950"/>
          </a:xfrm>
          <a:prstGeom prst="rect">
            <a:avLst/>
          </a:prstGeom>
          <a:noFill/>
          <a:extLst>
            <a:ext uri="{909E8E84-426E-40DD-AFC4-6F175D3DCCD1}">
              <a14:hiddenFill xmlns:a14="http://schemas.microsoft.com/office/drawing/2010/main">
                <a:solidFill>
                  <a:srgbClr val="FFFFFF"/>
                </a:solidFill>
              </a14:hiddenFill>
            </a:ext>
          </a:extLst>
        </p:spPr>
      </p:pic>
      <p:sp>
        <p:nvSpPr>
          <p:cNvPr id="10" name="Скругленный прямоугольник 9"/>
          <p:cNvSpPr/>
          <p:nvPr/>
        </p:nvSpPr>
        <p:spPr>
          <a:xfrm>
            <a:off x="2578766" y="2738538"/>
            <a:ext cx="6017096" cy="859809"/>
          </a:xfrm>
          <a:prstGeom prst="roundRect">
            <a:avLst/>
          </a:prstGeom>
          <a:solidFill>
            <a:srgbClr val="FF7C8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ru-RU" sz="800" b="1" dirty="0" smtClean="0">
              <a:solidFill>
                <a:srgbClr val="660033"/>
              </a:solidFill>
              <a:latin typeface="Times New Roman" pitchFamily="18" charset="0"/>
              <a:cs typeface="Times New Roman" pitchFamily="18" charset="0"/>
            </a:endParaRPr>
          </a:p>
          <a:p>
            <a:pPr algn="ctr">
              <a:lnSpc>
                <a:spcPct val="150000"/>
              </a:lnSpc>
            </a:pPr>
            <a:endParaRPr lang="ru-RU" sz="300" b="1" dirty="0" smtClean="0">
              <a:solidFill>
                <a:srgbClr val="660033"/>
              </a:solidFill>
              <a:latin typeface="Times New Roman" pitchFamily="18" charset="0"/>
              <a:cs typeface="Times New Roman" pitchFamily="18" charset="0"/>
            </a:endParaRPr>
          </a:p>
          <a:p>
            <a:pPr algn="ctr">
              <a:lnSpc>
                <a:spcPct val="150000"/>
              </a:lnSpc>
            </a:pPr>
            <a:endParaRPr lang="ru-RU" sz="300" b="1" dirty="0">
              <a:solidFill>
                <a:srgbClr val="660033"/>
              </a:solidFill>
              <a:latin typeface="Times New Roman" pitchFamily="18" charset="0"/>
              <a:cs typeface="Times New Roman" pitchFamily="18" charset="0"/>
            </a:endParaRPr>
          </a:p>
          <a:p>
            <a:pPr algn="ctr">
              <a:lnSpc>
                <a:spcPct val="150000"/>
              </a:lnSpc>
            </a:pPr>
            <a:r>
              <a:rPr lang="ru-RU" sz="2800" b="1" dirty="0" smtClean="0">
                <a:solidFill>
                  <a:srgbClr val="660033"/>
                </a:solidFill>
                <a:latin typeface="Times New Roman" pitchFamily="18" charset="0"/>
                <a:cs typeface="Times New Roman" pitchFamily="18" charset="0"/>
              </a:rPr>
              <a:t>Практическая</a:t>
            </a:r>
            <a:r>
              <a:rPr lang="ru-RU" sz="3200" b="1" dirty="0" smtClean="0">
                <a:solidFill>
                  <a:srgbClr val="660033"/>
                </a:solidFill>
                <a:latin typeface="Times New Roman" pitchFamily="18" charset="0"/>
                <a:cs typeface="Times New Roman" pitchFamily="18" charset="0"/>
              </a:rPr>
              <a:t>  </a:t>
            </a:r>
            <a:r>
              <a:rPr lang="ru-RU" sz="3200" b="1" dirty="0">
                <a:solidFill>
                  <a:srgbClr val="660033"/>
                </a:solidFill>
                <a:latin typeface="Times New Roman" pitchFamily="18" charset="0"/>
                <a:cs typeface="Times New Roman" pitchFamily="18" charset="0"/>
              </a:rPr>
              <a:t>деятельность</a:t>
            </a:r>
          </a:p>
          <a:p>
            <a:pPr algn="ctr"/>
            <a:endParaRPr lang="ru-RU" sz="3200" b="1" dirty="0">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2578766" y="3877791"/>
            <a:ext cx="6017096" cy="859809"/>
          </a:xfrm>
          <a:prstGeom prst="roundRect">
            <a:avLst/>
          </a:prstGeom>
          <a:solidFill>
            <a:srgbClr val="FF7C8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660033"/>
                </a:solidFill>
                <a:latin typeface="Times New Roman" pitchFamily="18" charset="0"/>
                <a:cs typeface="Times New Roman" pitchFamily="18" charset="0"/>
              </a:rPr>
              <a:t>Методическая деятельность</a:t>
            </a:r>
            <a:endParaRPr lang="ru-RU" sz="2800" b="1" dirty="0">
              <a:latin typeface="Times New Roman" panose="02020603050405020304" pitchFamily="18" charset="0"/>
              <a:cs typeface="Times New Roman" panose="02020603050405020304" pitchFamily="18" charset="0"/>
            </a:endParaRPr>
          </a:p>
        </p:txBody>
      </p:sp>
      <p:sp>
        <p:nvSpPr>
          <p:cNvPr id="12" name="Скругленный прямоугольник 11"/>
          <p:cNvSpPr/>
          <p:nvPr/>
        </p:nvSpPr>
        <p:spPr>
          <a:xfrm>
            <a:off x="2608289" y="5095741"/>
            <a:ext cx="6017096" cy="859809"/>
          </a:xfrm>
          <a:prstGeom prst="roundRect">
            <a:avLst/>
          </a:prstGeom>
          <a:solidFill>
            <a:srgbClr val="FF7C8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 b="1" dirty="0" smtClean="0">
              <a:solidFill>
                <a:srgbClr val="660033"/>
              </a:solidFill>
              <a:latin typeface="Times New Roman" pitchFamily="18" charset="0"/>
              <a:cs typeface="Times New Roman" pitchFamily="18" charset="0"/>
            </a:endParaRPr>
          </a:p>
          <a:p>
            <a:pPr algn="ctr"/>
            <a:endParaRPr lang="ru-RU" sz="300" b="1" dirty="0">
              <a:solidFill>
                <a:srgbClr val="660033"/>
              </a:solidFill>
              <a:latin typeface="Times New Roman" pitchFamily="18" charset="0"/>
              <a:cs typeface="Times New Roman" pitchFamily="18" charset="0"/>
            </a:endParaRPr>
          </a:p>
          <a:p>
            <a:pPr algn="ctr"/>
            <a:endParaRPr lang="ru-RU" sz="300" b="1" dirty="0" smtClean="0">
              <a:solidFill>
                <a:srgbClr val="660033"/>
              </a:solidFill>
              <a:latin typeface="Times New Roman" pitchFamily="18" charset="0"/>
              <a:cs typeface="Times New Roman" pitchFamily="18" charset="0"/>
            </a:endParaRPr>
          </a:p>
          <a:p>
            <a:pPr algn="ctr"/>
            <a:endParaRPr lang="ru-RU" sz="300" b="1" dirty="0">
              <a:solidFill>
                <a:srgbClr val="660033"/>
              </a:solidFill>
              <a:latin typeface="Times New Roman" pitchFamily="18" charset="0"/>
              <a:cs typeface="Times New Roman" pitchFamily="18" charset="0"/>
            </a:endParaRPr>
          </a:p>
          <a:p>
            <a:pPr algn="ctr"/>
            <a:r>
              <a:rPr lang="ru-RU" sz="2800" b="1" dirty="0" smtClean="0">
                <a:solidFill>
                  <a:srgbClr val="660033"/>
                </a:solidFill>
                <a:latin typeface="Times New Roman" pitchFamily="18" charset="0"/>
                <a:cs typeface="Times New Roman" pitchFamily="18" charset="0"/>
              </a:rPr>
              <a:t>Трансляционная деятельность</a:t>
            </a:r>
            <a:endParaRPr lang="ru-RU" sz="2800" b="1" dirty="0">
              <a:solidFill>
                <a:srgbClr val="660033"/>
              </a:solidFill>
              <a:latin typeface="Times New Roman" pitchFamily="18" charset="0"/>
              <a:cs typeface="Times New Roman" pitchFamily="18" charset="0"/>
            </a:endParaRPr>
          </a:p>
          <a:p>
            <a:pPr algn="just"/>
            <a:endParaRPr lang="ru-RU"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5683583"/>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0" y="217693"/>
            <a:ext cx="6017096" cy="859809"/>
          </a:xfrm>
          <a:prstGeom prst="roundRect">
            <a:avLst/>
          </a:prstGeom>
          <a:solidFill>
            <a:srgbClr val="99CC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800" b="1" dirty="0" smtClean="0">
              <a:solidFill>
                <a:srgbClr val="660033"/>
              </a:solidFill>
              <a:latin typeface="Times New Roman" pitchFamily="18" charset="0"/>
              <a:cs typeface="Times New Roman" pitchFamily="18" charset="0"/>
            </a:endParaRPr>
          </a:p>
          <a:p>
            <a:pPr algn="ctr"/>
            <a:endParaRPr lang="ru-RU" sz="800" b="1" dirty="0">
              <a:solidFill>
                <a:srgbClr val="660033"/>
              </a:solidFill>
              <a:latin typeface="Times New Roman" pitchFamily="18" charset="0"/>
              <a:cs typeface="Times New Roman" pitchFamily="18" charset="0"/>
            </a:endParaRPr>
          </a:p>
          <a:p>
            <a:pPr algn="ctr"/>
            <a:r>
              <a:rPr lang="ru-RU" sz="2800" b="1" dirty="0" smtClean="0">
                <a:solidFill>
                  <a:schemeClr val="bg2">
                    <a:lumMod val="10000"/>
                  </a:schemeClr>
                </a:solidFill>
                <a:latin typeface="Times New Roman" pitchFamily="18" charset="0"/>
                <a:cs typeface="Times New Roman" pitchFamily="18" charset="0"/>
              </a:rPr>
              <a:t>Диагностическая </a:t>
            </a:r>
            <a:r>
              <a:rPr lang="ru-RU" sz="2800" b="1" dirty="0">
                <a:solidFill>
                  <a:schemeClr val="bg2">
                    <a:lumMod val="10000"/>
                  </a:schemeClr>
                </a:solidFill>
                <a:latin typeface="Times New Roman" pitchFamily="18" charset="0"/>
                <a:cs typeface="Times New Roman" pitchFamily="18" charset="0"/>
              </a:rPr>
              <a:t>деятельность</a:t>
            </a:r>
          </a:p>
          <a:p>
            <a:pPr algn="just"/>
            <a:endParaRPr lang="ru-RU" sz="2800" b="1" dirty="0">
              <a:solidFill>
                <a:schemeClr val="bg2">
                  <a:lumMod val="10000"/>
                </a:schemeClr>
              </a:solidFill>
              <a:latin typeface="Times New Roman" pitchFamily="18" charset="0"/>
              <a:cs typeface="Times New Roman" pitchFamily="18" charset="0"/>
            </a:endParaRPr>
          </a:p>
        </p:txBody>
      </p:sp>
      <p:sp>
        <p:nvSpPr>
          <p:cNvPr id="4" name="Прямоугольник 3"/>
          <p:cNvSpPr/>
          <p:nvPr/>
        </p:nvSpPr>
        <p:spPr>
          <a:xfrm>
            <a:off x="254832" y="1961161"/>
            <a:ext cx="8604355" cy="369332"/>
          </a:xfrm>
          <a:prstGeom prst="rect">
            <a:avLst/>
          </a:prstGeom>
        </p:spPr>
        <p:txBody>
          <a:bodyPr wrap="square">
            <a:spAutoFit/>
          </a:bodyPr>
          <a:lstStyle/>
          <a:p>
            <a:pPr algn="just"/>
            <a:r>
              <a:rPr lang="ru-RU" dirty="0"/>
              <a:t> </a:t>
            </a:r>
            <a:endParaRPr lang="ru-RU" sz="1400" dirty="0">
              <a:latin typeface="Times New Roman" pitchFamily="18" charset="0"/>
              <a:cs typeface="Times New Roman" pitchFamily="18" charset="0"/>
            </a:endParaRPr>
          </a:p>
        </p:txBody>
      </p:sp>
      <p:sp>
        <p:nvSpPr>
          <p:cNvPr id="9"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5" name="Таблица 4"/>
          <p:cNvGraphicFramePr>
            <a:graphicFrameLocks noGrp="1"/>
          </p:cNvGraphicFramePr>
          <p:nvPr>
            <p:extLst>
              <p:ext uri="{D42A27DB-BD31-4B8C-83A1-F6EECF244321}">
                <p14:modId xmlns:p14="http://schemas.microsoft.com/office/powerpoint/2010/main" val="1422304311"/>
              </p:ext>
            </p:extLst>
          </p:nvPr>
        </p:nvGraphicFramePr>
        <p:xfrm>
          <a:off x="254831" y="1259175"/>
          <a:ext cx="8604356" cy="5396619"/>
        </p:xfrm>
        <a:graphic>
          <a:graphicData uri="http://schemas.openxmlformats.org/drawingml/2006/table">
            <a:tbl>
              <a:tblPr firstRow="1" firstCol="1" bandRow="1">
                <a:tableStyleId>{5C22544A-7EE6-4342-B048-85BDC9FD1C3A}</a:tableStyleId>
              </a:tblPr>
              <a:tblGrid>
                <a:gridCol w="579346"/>
                <a:gridCol w="1944027"/>
                <a:gridCol w="1095177"/>
                <a:gridCol w="3041779"/>
                <a:gridCol w="1944027"/>
              </a:tblGrid>
              <a:tr h="465766">
                <a:tc>
                  <a:txBody>
                    <a:bodyPr/>
                    <a:lstStyle/>
                    <a:p>
                      <a:pPr algn="ctr">
                        <a:lnSpc>
                          <a:spcPct val="115000"/>
                        </a:lnSpc>
                        <a:spcAft>
                          <a:spcPts val="0"/>
                        </a:spcAft>
                      </a:pPr>
                      <a:r>
                        <a:rPr lang="ru-RU" sz="900" dirty="0">
                          <a:effectLst/>
                          <a:latin typeface="Times New Roman" pitchFamily="18" charset="0"/>
                          <a:cs typeface="Times New Roman" pitchFamily="18" charset="0"/>
                        </a:rPr>
                        <a:t>№ п/п</a:t>
                      </a:r>
                      <a:endParaRPr lang="ru-RU" sz="900" dirty="0">
                        <a:effectLst/>
                        <a:latin typeface="Times New Roman" pitchFamily="18" charset="0"/>
                        <a:ea typeface="Calibri"/>
                        <a:cs typeface="Times New Roman" pitchFamily="18" charset="0"/>
                      </a:endParaRPr>
                    </a:p>
                  </a:txBody>
                  <a:tcPr marL="25338" marR="25338" marT="0" marB="0"/>
                </a:tc>
                <a:tc>
                  <a:txBody>
                    <a:bodyPr/>
                    <a:lstStyle/>
                    <a:p>
                      <a:pPr algn="ctr">
                        <a:lnSpc>
                          <a:spcPct val="115000"/>
                        </a:lnSpc>
                        <a:spcAft>
                          <a:spcPts val="0"/>
                        </a:spcAft>
                      </a:pPr>
                      <a:r>
                        <a:rPr lang="ru-RU" sz="900" dirty="0">
                          <a:effectLst/>
                          <a:latin typeface="Times New Roman" pitchFamily="18" charset="0"/>
                          <a:cs typeface="Times New Roman" pitchFamily="18" charset="0"/>
                        </a:rPr>
                        <a:t>Перечень мероприятий в соответствии с календарным планом-графиком</a:t>
                      </a:r>
                      <a:endParaRPr lang="ru-RU" sz="900" dirty="0">
                        <a:effectLst/>
                        <a:latin typeface="Times New Roman" pitchFamily="18" charset="0"/>
                        <a:ea typeface="Calibri"/>
                        <a:cs typeface="Times New Roman" pitchFamily="18" charset="0"/>
                      </a:endParaRPr>
                    </a:p>
                  </a:txBody>
                  <a:tcPr marL="25338" marR="25338" marT="0" marB="0"/>
                </a:tc>
                <a:tc>
                  <a:txBody>
                    <a:bodyPr/>
                    <a:lstStyle/>
                    <a:p>
                      <a:pPr algn="ctr">
                        <a:lnSpc>
                          <a:spcPct val="115000"/>
                        </a:lnSpc>
                        <a:spcAft>
                          <a:spcPts val="0"/>
                        </a:spcAft>
                      </a:pPr>
                      <a:r>
                        <a:rPr lang="ru-RU" sz="900">
                          <a:effectLst/>
                          <a:latin typeface="Times New Roman" pitchFamily="18" charset="0"/>
                          <a:cs typeface="Times New Roman" pitchFamily="18" charset="0"/>
                        </a:rPr>
                        <a:t>Срок</a:t>
                      </a:r>
                    </a:p>
                    <a:p>
                      <a:pPr algn="ctr">
                        <a:lnSpc>
                          <a:spcPct val="115000"/>
                        </a:lnSpc>
                        <a:spcAft>
                          <a:spcPts val="0"/>
                        </a:spcAft>
                      </a:pPr>
                      <a:r>
                        <a:rPr lang="ru-RU" sz="900">
                          <a:effectLst/>
                          <a:latin typeface="Times New Roman" pitchFamily="18" charset="0"/>
                          <a:cs typeface="Times New Roman" pitchFamily="18" charset="0"/>
                        </a:rPr>
                        <a:t>(период выполнения)</a:t>
                      </a:r>
                      <a:endParaRPr lang="ru-RU" sz="900">
                        <a:effectLst/>
                        <a:latin typeface="Times New Roman" pitchFamily="18" charset="0"/>
                        <a:ea typeface="Calibri"/>
                        <a:cs typeface="Times New Roman" pitchFamily="18" charset="0"/>
                      </a:endParaRPr>
                    </a:p>
                  </a:txBody>
                  <a:tcPr marL="25338" marR="25338" marT="0" marB="0"/>
                </a:tc>
                <a:tc>
                  <a:txBody>
                    <a:bodyPr/>
                    <a:lstStyle/>
                    <a:p>
                      <a:pPr algn="ctr">
                        <a:lnSpc>
                          <a:spcPct val="115000"/>
                        </a:lnSpc>
                        <a:spcAft>
                          <a:spcPts val="0"/>
                        </a:spcAft>
                      </a:pPr>
                      <a:r>
                        <a:rPr lang="ru-RU" sz="900">
                          <a:effectLst/>
                          <a:latin typeface="Times New Roman" pitchFamily="18" charset="0"/>
                          <a:cs typeface="Times New Roman" pitchFamily="18" charset="0"/>
                        </a:rPr>
                        <a:t>Описание основных результатов реализации мероприятия</a:t>
                      </a:r>
                      <a:endParaRPr lang="ru-RU" sz="900">
                        <a:effectLst/>
                        <a:latin typeface="Times New Roman" pitchFamily="18" charset="0"/>
                        <a:ea typeface="Calibri"/>
                        <a:cs typeface="Times New Roman" pitchFamily="18" charset="0"/>
                      </a:endParaRPr>
                    </a:p>
                  </a:txBody>
                  <a:tcPr marL="25338" marR="25338" marT="0" marB="0"/>
                </a:tc>
                <a:tc>
                  <a:txBody>
                    <a:bodyPr/>
                    <a:lstStyle/>
                    <a:p>
                      <a:pPr algn="ctr">
                        <a:lnSpc>
                          <a:spcPct val="115000"/>
                        </a:lnSpc>
                        <a:spcAft>
                          <a:spcPts val="0"/>
                        </a:spcAft>
                      </a:pPr>
                      <a:r>
                        <a:rPr lang="ru-RU" sz="900">
                          <a:effectLst/>
                          <a:latin typeface="Times New Roman" pitchFamily="18" charset="0"/>
                          <a:cs typeface="Times New Roman" pitchFamily="18" charset="0"/>
                        </a:rPr>
                        <a:t>Результаты (продукты), полученные за отчетный период реализации проекта</a:t>
                      </a:r>
                      <a:endParaRPr lang="ru-RU" sz="900">
                        <a:effectLst/>
                        <a:latin typeface="Times New Roman" pitchFamily="18" charset="0"/>
                        <a:ea typeface="Calibri"/>
                        <a:cs typeface="Times New Roman" pitchFamily="18" charset="0"/>
                      </a:endParaRPr>
                    </a:p>
                  </a:txBody>
                  <a:tcPr marL="25338" marR="25338" marT="0" marB="0"/>
                </a:tc>
              </a:tr>
              <a:tr h="93152">
                <a:tc gridSpan="5">
                  <a:txBody>
                    <a:bodyPr/>
                    <a:lstStyle/>
                    <a:p>
                      <a:pPr algn="ctr">
                        <a:lnSpc>
                          <a:spcPct val="115000"/>
                        </a:lnSpc>
                        <a:spcAft>
                          <a:spcPts val="0"/>
                        </a:spcAft>
                      </a:pPr>
                      <a:endParaRPr lang="ru-RU" sz="900" dirty="0">
                        <a:effectLst/>
                        <a:latin typeface="Times New Roman" pitchFamily="18" charset="0"/>
                        <a:ea typeface="Calibri"/>
                        <a:cs typeface="Times New Roman" pitchFamily="18" charset="0"/>
                      </a:endParaRPr>
                    </a:p>
                  </a:txBody>
                  <a:tcPr marL="25338" marR="25338"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490450">
                <a:tc>
                  <a:txBody>
                    <a:bodyPr/>
                    <a:lstStyle/>
                    <a:p>
                      <a:pPr algn="ctr">
                        <a:lnSpc>
                          <a:spcPct val="115000"/>
                        </a:lnSpc>
                        <a:spcAft>
                          <a:spcPts val="0"/>
                        </a:spcAft>
                      </a:pPr>
                      <a:r>
                        <a:rPr lang="ru-RU" sz="900">
                          <a:effectLst/>
                          <a:latin typeface="Times New Roman" pitchFamily="18" charset="0"/>
                          <a:cs typeface="Times New Roman" pitchFamily="18" charset="0"/>
                        </a:rPr>
                        <a:t>1</a:t>
                      </a:r>
                      <a:endParaRPr lang="ru-RU" sz="900">
                        <a:effectLst/>
                        <a:latin typeface="Times New Roman" pitchFamily="18" charset="0"/>
                        <a:ea typeface="Calibri"/>
                        <a:cs typeface="Times New Roman" pitchFamily="18" charset="0"/>
                      </a:endParaRPr>
                    </a:p>
                  </a:txBody>
                  <a:tcPr marL="25338" marR="25338" marT="0" marB="0"/>
                </a:tc>
                <a:tc>
                  <a:txBody>
                    <a:bodyPr/>
                    <a:lstStyle/>
                    <a:p>
                      <a:pPr>
                        <a:lnSpc>
                          <a:spcPct val="115000"/>
                        </a:lnSpc>
                        <a:spcAft>
                          <a:spcPts val="0"/>
                        </a:spcAft>
                      </a:pPr>
                      <a:r>
                        <a:rPr lang="ru-RU" sz="900" dirty="0">
                          <a:effectLst/>
                          <a:latin typeface="Times New Roman" pitchFamily="18" charset="0"/>
                          <a:cs typeface="Times New Roman" pitchFamily="18" charset="0"/>
                        </a:rPr>
                        <a:t>Мониторинг степени эффективности инновационной деятельности по реализации проекта в рамках </a:t>
                      </a:r>
                      <a:r>
                        <a:rPr lang="ru-RU" sz="900" dirty="0" err="1">
                          <a:effectLst/>
                          <a:latin typeface="Times New Roman" pitchFamily="18" charset="0"/>
                          <a:cs typeface="Times New Roman" pitchFamily="18" charset="0"/>
                        </a:rPr>
                        <a:t>самообследования</a:t>
                      </a:r>
                      <a:r>
                        <a:rPr lang="ru-RU" sz="900" dirty="0">
                          <a:effectLst/>
                          <a:latin typeface="Times New Roman" pitchFamily="18" charset="0"/>
                          <a:cs typeface="Times New Roman" pitchFamily="18" charset="0"/>
                        </a:rPr>
                        <a:t> ДОО за 2022г.</a:t>
                      </a:r>
                      <a:endParaRPr lang="ru-RU" sz="900" dirty="0">
                        <a:effectLst/>
                        <a:latin typeface="Times New Roman" pitchFamily="18" charset="0"/>
                        <a:ea typeface="Calibri"/>
                        <a:cs typeface="Times New Roman" pitchFamily="18" charset="0"/>
                      </a:endParaRPr>
                    </a:p>
                  </a:txBody>
                  <a:tcPr marL="25338" marR="25338" marT="0" marB="0"/>
                </a:tc>
                <a:tc>
                  <a:txBody>
                    <a:bodyPr/>
                    <a:lstStyle/>
                    <a:p>
                      <a:pPr>
                        <a:lnSpc>
                          <a:spcPct val="115000"/>
                        </a:lnSpc>
                        <a:spcAft>
                          <a:spcPts val="0"/>
                        </a:spcAft>
                      </a:pPr>
                      <a:r>
                        <a:rPr lang="ru-RU" sz="900" dirty="0">
                          <a:effectLst/>
                          <a:latin typeface="Times New Roman" pitchFamily="18" charset="0"/>
                          <a:cs typeface="Times New Roman" pitchFamily="18" charset="0"/>
                        </a:rPr>
                        <a:t>Февраль-март</a:t>
                      </a:r>
                      <a:endParaRPr lang="ru-RU" sz="900" dirty="0">
                        <a:effectLst/>
                        <a:latin typeface="Times New Roman" pitchFamily="18" charset="0"/>
                        <a:ea typeface="Calibri"/>
                        <a:cs typeface="Times New Roman" pitchFamily="18" charset="0"/>
                      </a:endParaRPr>
                    </a:p>
                  </a:txBody>
                  <a:tcPr marL="25338" marR="25338" marT="0" marB="0"/>
                </a:tc>
                <a:tc>
                  <a:txBody>
                    <a:bodyPr/>
                    <a:lstStyle/>
                    <a:p>
                      <a:pPr>
                        <a:lnSpc>
                          <a:spcPct val="115000"/>
                        </a:lnSpc>
                        <a:spcAft>
                          <a:spcPts val="0"/>
                        </a:spcAft>
                      </a:pPr>
                      <a:r>
                        <a:rPr lang="ru-RU" sz="900" dirty="0">
                          <a:effectLst/>
                          <a:latin typeface="Times New Roman" pitchFamily="18" charset="0"/>
                          <a:cs typeface="Times New Roman" pitchFamily="18" charset="0"/>
                        </a:rPr>
                        <a:t>В результате активной просветительской деятельности в рамках Родительского университета, мы отмечаем:</a:t>
                      </a:r>
                    </a:p>
                    <a:p>
                      <a:pPr>
                        <a:lnSpc>
                          <a:spcPct val="115000"/>
                        </a:lnSpc>
                        <a:spcAft>
                          <a:spcPts val="0"/>
                        </a:spcAft>
                      </a:pPr>
                      <a:r>
                        <a:rPr lang="ru-RU" sz="900" dirty="0">
                          <a:effectLst/>
                          <a:latin typeface="Times New Roman" pitchFamily="18" charset="0"/>
                          <a:cs typeface="Times New Roman" pitchFamily="18" charset="0"/>
                        </a:rPr>
                        <a:t>- осознание родителями особенностей подготовительного периода детей к школе; </a:t>
                      </a:r>
                    </a:p>
                    <a:p>
                      <a:pPr>
                        <a:lnSpc>
                          <a:spcPct val="115000"/>
                        </a:lnSpc>
                        <a:spcAft>
                          <a:spcPts val="0"/>
                        </a:spcAft>
                      </a:pPr>
                      <a:r>
                        <a:rPr lang="ru-RU" sz="900" dirty="0">
                          <a:effectLst/>
                          <a:latin typeface="Times New Roman" pitchFamily="18" charset="0"/>
                          <a:cs typeface="Times New Roman" pitchFamily="18" charset="0"/>
                        </a:rPr>
                        <a:t>- повышение уровня педагогического просвещения у родителей; </a:t>
                      </a:r>
                    </a:p>
                    <a:p>
                      <a:pPr>
                        <a:lnSpc>
                          <a:spcPct val="115000"/>
                        </a:lnSpc>
                        <a:spcAft>
                          <a:spcPts val="0"/>
                        </a:spcAft>
                      </a:pPr>
                      <a:r>
                        <a:rPr lang="ru-RU" sz="900" dirty="0">
                          <a:effectLst/>
                          <a:latin typeface="Times New Roman" pitchFamily="18" charset="0"/>
                          <a:cs typeface="Times New Roman" pitchFamily="18" charset="0"/>
                        </a:rPr>
                        <a:t>- формирование навыка у родителей самостоятельной педагогической работы с детьми в период подготовке к школе.</a:t>
                      </a:r>
                      <a:endParaRPr lang="ru-RU" sz="900" dirty="0">
                        <a:effectLst/>
                        <a:latin typeface="Times New Roman" pitchFamily="18" charset="0"/>
                        <a:ea typeface="Calibri"/>
                        <a:cs typeface="Times New Roman" pitchFamily="18" charset="0"/>
                      </a:endParaRPr>
                    </a:p>
                  </a:txBody>
                  <a:tcPr marL="25338" marR="25338" marT="0" marB="0"/>
                </a:tc>
                <a:tc>
                  <a:txBody>
                    <a:bodyPr/>
                    <a:lstStyle/>
                    <a:p>
                      <a:pPr>
                        <a:lnSpc>
                          <a:spcPct val="115000"/>
                        </a:lnSpc>
                        <a:spcAft>
                          <a:spcPts val="0"/>
                        </a:spcAft>
                      </a:pPr>
                      <a:r>
                        <a:rPr lang="ru-RU" sz="900">
                          <a:effectLst/>
                          <a:latin typeface="Times New Roman" pitchFamily="18" charset="0"/>
                          <a:cs typeface="Times New Roman" pitchFamily="18" charset="0"/>
                        </a:rPr>
                        <a:t>Отчёт о результатах самообследования.</a:t>
                      </a:r>
                    </a:p>
                    <a:p>
                      <a:pPr>
                        <a:lnSpc>
                          <a:spcPct val="115000"/>
                        </a:lnSpc>
                        <a:spcAft>
                          <a:spcPts val="0"/>
                        </a:spcAft>
                      </a:pPr>
                      <a:r>
                        <a:rPr lang="ru-RU" sz="900">
                          <a:effectLst/>
                          <a:latin typeface="Times New Roman" pitchFamily="18" charset="0"/>
                          <a:cs typeface="Times New Roman" pitchFamily="18" charset="0"/>
                        </a:rPr>
                        <a:t>Аналитическая справка. </a:t>
                      </a:r>
                      <a:endParaRPr lang="ru-RU" sz="900">
                        <a:effectLst/>
                        <a:latin typeface="Times New Roman" pitchFamily="18" charset="0"/>
                        <a:ea typeface="Calibri"/>
                        <a:cs typeface="Times New Roman" pitchFamily="18" charset="0"/>
                      </a:endParaRPr>
                    </a:p>
                  </a:txBody>
                  <a:tcPr marL="25338" marR="25338" marT="0" marB="0"/>
                </a:tc>
              </a:tr>
              <a:tr h="838379">
                <a:tc>
                  <a:txBody>
                    <a:bodyPr/>
                    <a:lstStyle/>
                    <a:p>
                      <a:pPr algn="ctr">
                        <a:lnSpc>
                          <a:spcPct val="115000"/>
                        </a:lnSpc>
                        <a:spcAft>
                          <a:spcPts val="0"/>
                        </a:spcAft>
                      </a:pPr>
                      <a:r>
                        <a:rPr lang="ru-RU" sz="900">
                          <a:effectLst/>
                          <a:latin typeface="Times New Roman" pitchFamily="18" charset="0"/>
                          <a:cs typeface="Times New Roman" pitchFamily="18" charset="0"/>
                        </a:rPr>
                        <a:t>2</a:t>
                      </a:r>
                      <a:endParaRPr lang="ru-RU" sz="900">
                        <a:effectLst/>
                        <a:latin typeface="Times New Roman" pitchFamily="18" charset="0"/>
                        <a:ea typeface="Calibri"/>
                        <a:cs typeface="Times New Roman" pitchFamily="18" charset="0"/>
                      </a:endParaRPr>
                    </a:p>
                  </a:txBody>
                  <a:tcPr marL="25338" marR="25338" marT="0" marB="0"/>
                </a:tc>
                <a:tc>
                  <a:txBody>
                    <a:bodyPr/>
                    <a:lstStyle/>
                    <a:p>
                      <a:pPr>
                        <a:lnSpc>
                          <a:spcPct val="115000"/>
                        </a:lnSpc>
                        <a:spcAft>
                          <a:spcPts val="0"/>
                        </a:spcAft>
                      </a:pPr>
                      <a:r>
                        <a:rPr lang="ru-RU" sz="900">
                          <a:effectLst/>
                          <a:latin typeface="Times New Roman" pitchFamily="18" charset="0"/>
                          <a:cs typeface="Times New Roman" pitchFamily="18" charset="0"/>
                        </a:rPr>
                        <a:t>Мониторинг успешности выпускников детского сада  в школе. Оценка  реализованной  Модели выпускника детского сада.</a:t>
                      </a:r>
                      <a:endParaRPr lang="ru-RU" sz="900">
                        <a:effectLst/>
                        <a:latin typeface="Times New Roman" pitchFamily="18" charset="0"/>
                        <a:ea typeface="Calibri"/>
                        <a:cs typeface="Times New Roman" pitchFamily="18" charset="0"/>
                      </a:endParaRPr>
                    </a:p>
                  </a:txBody>
                  <a:tcPr marL="25338" marR="25338" marT="0" marB="0"/>
                </a:tc>
                <a:tc>
                  <a:txBody>
                    <a:bodyPr/>
                    <a:lstStyle/>
                    <a:p>
                      <a:pPr>
                        <a:lnSpc>
                          <a:spcPct val="115000"/>
                        </a:lnSpc>
                        <a:spcAft>
                          <a:spcPts val="0"/>
                        </a:spcAft>
                      </a:pPr>
                      <a:r>
                        <a:rPr lang="ru-RU" sz="900">
                          <a:effectLst/>
                          <a:latin typeface="Times New Roman" pitchFamily="18" charset="0"/>
                          <a:cs typeface="Times New Roman" pitchFamily="18" charset="0"/>
                        </a:rPr>
                        <a:t>Май – октябрь 2023г.</a:t>
                      </a:r>
                      <a:endParaRPr lang="ru-RU" sz="900">
                        <a:effectLst/>
                        <a:latin typeface="Times New Roman" pitchFamily="18" charset="0"/>
                        <a:ea typeface="Calibri"/>
                        <a:cs typeface="Times New Roman" pitchFamily="18" charset="0"/>
                      </a:endParaRPr>
                    </a:p>
                  </a:txBody>
                  <a:tcPr marL="25338" marR="25338" marT="0" marB="0"/>
                </a:tc>
                <a:tc>
                  <a:txBody>
                    <a:bodyPr/>
                    <a:lstStyle/>
                    <a:p>
                      <a:pPr>
                        <a:lnSpc>
                          <a:spcPct val="115000"/>
                        </a:lnSpc>
                        <a:spcAft>
                          <a:spcPts val="0"/>
                        </a:spcAft>
                      </a:pPr>
                      <a:r>
                        <a:rPr lang="ru-RU" sz="900">
                          <a:effectLst/>
                          <a:latin typeface="Times New Roman" pitchFamily="18" charset="0"/>
                          <a:cs typeface="Times New Roman" pitchFamily="18" charset="0"/>
                        </a:rPr>
                        <a:t>Выявлена положительная  динамика в развитии познавательных процессов, в формировании мотивационной, личностной готовности выпускников детского сада.   </a:t>
                      </a:r>
                    </a:p>
                    <a:p>
                      <a:pPr>
                        <a:lnSpc>
                          <a:spcPct val="115000"/>
                        </a:lnSpc>
                        <a:spcAft>
                          <a:spcPts val="0"/>
                        </a:spcAft>
                      </a:pPr>
                      <a:r>
                        <a:rPr lang="ru-RU" sz="900">
                          <a:effectLst/>
                          <a:latin typeface="Times New Roman" pitchFamily="18" charset="0"/>
                          <a:cs typeface="Times New Roman" pitchFamily="18" charset="0"/>
                        </a:rPr>
                        <a:t>Модель выпускника МДАОУ «ЦРР-детский сад №2 успешно реализуется</a:t>
                      </a:r>
                      <a:endParaRPr lang="ru-RU" sz="900">
                        <a:effectLst/>
                        <a:latin typeface="Times New Roman" pitchFamily="18" charset="0"/>
                        <a:ea typeface="Calibri"/>
                        <a:cs typeface="Times New Roman" pitchFamily="18" charset="0"/>
                      </a:endParaRPr>
                    </a:p>
                  </a:txBody>
                  <a:tcPr marL="25338" marR="25338" marT="0" marB="0"/>
                </a:tc>
                <a:tc>
                  <a:txBody>
                    <a:bodyPr/>
                    <a:lstStyle/>
                    <a:p>
                      <a:pPr>
                        <a:lnSpc>
                          <a:spcPct val="115000"/>
                        </a:lnSpc>
                        <a:spcAft>
                          <a:spcPts val="0"/>
                        </a:spcAft>
                      </a:pPr>
                      <a:r>
                        <a:rPr lang="ru-RU" sz="900" dirty="0">
                          <a:effectLst/>
                          <a:latin typeface="Times New Roman" pitchFamily="18" charset="0"/>
                          <a:cs typeface="Times New Roman" pitchFamily="18" charset="0"/>
                        </a:rPr>
                        <a:t>Аналитический отчёт педагога-психолога </a:t>
                      </a:r>
                      <a:r>
                        <a:rPr lang="ru-RU" sz="900" dirty="0" err="1">
                          <a:effectLst/>
                          <a:latin typeface="Times New Roman" pitchFamily="18" charset="0"/>
                          <a:cs typeface="Times New Roman" pitchFamily="18" charset="0"/>
                        </a:rPr>
                        <a:t>Голощаповой</a:t>
                      </a:r>
                      <a:r>
                        <a:rPr lang="ru-RU" sz="900" dirty="0">
                          <a:effectLst/>
                          <a:latin typeface="Times New Roman" pitchFamily="18" charset="0"/>
                          <a:cs typeface="Times New Roman" pitchFamily="18" charset="0"/>
                        </a:rPr>
                        <a:t> Т.В.</a:t>
                      </a:r>
                      <a:endParaRPr lang="ru-RU" sz="900" dirty="0">
                        <a:effectLst/>
                        <a:latin typeface="Times New Roman" pitchFamily="18" charset="0"/>
                        <a:ea typeface="Calibri"/>
                        <a:cs typeface="Times New Roman" pitchFamily="18" charset="0"/>
                      </a:endParaRPr>
                    </a:p>
                  </a:txBody>
                  <a:tcPr marL="25338" marR="25338" marT="0" marB="0"/>
                </a:tc>
              </a:tr>
              <a:tr h="2328829">
                <a:tc>
                  <a:txBody>
                    <a:bodyPr/>
                    <a:lstStyle/>
                    <a:p>
                      <a:pPr algn="ctr">
                        <a:lnSpc>
                          <a:spcPct val="115000"/>
                        </a:lnSpc>
                        <a:spcAft>
                          <a:spcPts val="0"/>
                        </a:spcAft>
                      </a:pPr>
                      <a:r>
                        <a:rPr lang="ru-RU" sz="900">
                          <a:effectLst/>
                          <a:latin typeface="Times New Roman" pitchFamily="18" charset="0"/>
                          <a:cs typeface="Times New Roman" pitchFamily="18" charset="0"/>
                        </a:rPr>
                        <a:t>3</a:t>
                      </a:r>
                      <a:endParaRPr lang="ru-RU" sz="900">
                        <a:effectLst/>
                        <a:latin typeface="Times New Roman" pitchFamily="18" charset="0"/>
                        <a:ea typeface="Calibri"/>
                        <a:cs typeface="Times New Roman" pitchFamily="18" charset="0"/>
                      </a:endParaRPr>
                    </a:p>
                  </a:txBody>
                  <a:tcPr marL="25338" marR="25338" marT="0" marB="0"/>
                </a:tc>
                <a:tc>
                  <a:txBody>
                    <a:bodyPr/>
                    <a:lstStyle/>
                    <a:p>
                      <a:pPr>
                        <a:lnSpc>
                          <a:spcPct val="115000"/>
                        </a:lnSpc>
                        <a:spcAft>
                          <a:spcPts val="0"/>
                        </a:spcAft>
                      </a:pPr>
                      <a:r>
                        <a:rPr lang="ru-RU" sz="900">
                          <a:effectLst/>
                          <a:latin typeface="Times New Roman" pitchFamily="18" charset="0"/>
                          <a:cs typeface="Times New Roman" pitchFamily="18" charset="0"/>
                        </a:rPr>
                        <a:t>Мониторинг внешней активности ДОО.</a:t>
                      </a:r>
                      <a:endParaRPr lang="ru-RU" sz="900">
                        <a:effectLst/>
                        <a:latin typeface="Times New Roman" pitchFamily="18" charset="0"/>
                        <a:ea typeface="Calibri"/>
                        <a:cs typeface="Times New Roman" pitchFamily="18" charset="0"/>
                      </a:endParaRPr>
                    </a:p>
                  </a:txBody>
                  <a:tcPr marL="25338" marR="25338" marT="0" marB="0"/>
                </a:tc>
                <a:tc>
                  <a:txBody>
                    <a:bodyPr/>
                    <a:lstStyle/>
                    <a:p>
                      <a:pPr>
                        <a:lnSpc>
                          <a:spcPct val="115000"/>
                        </a:lnSpc>
                        <a:spcAft>
                          <a:spcPts val="0"/>
                        </a:spcAft>
                      </a:pPr>
                      <a:r>
                        <a:rPr lang="ru-RU" sz="900">
                          <a:effectLst/>
                          <a:latin typeface="Times New Roman" pitchFamily="18" charset="0"/>
                          <a:cs typeface="Times New Roman" pitchFamily="18" charset="0"/>
                        </a:rPr>
                        <a:t>ноябрь</a:t>
                      </a:r>
                      <a:endParaRPr lang="ru-RU" sz="900">
                        <a:effectLst/>
                        <a:latin typeface="Times New Roman" pitchFamily="18" charset="0"/>
                        <a:ea typeface="Calibri"/>
                        <a:cs typeface="Times New Roman" pitchFamily="18" charset="0"/>
                      </a:endParaRPr>
                    </a:p>
                  </a:txBody>
                  <a:tcPr marL="25338" marR="25338" marT="0" marB="0"/>
                </a:tc>
                <a:tc>
                  <a:txBody>
                    <a:bodyPr/>
                    <a:lstStyle/>
                    <a:p>
                      <a:pPr>
                        <a:lnSpc>
                          <a:spcPct val="115000"/>
                        </a:lnSpc>
                        <a:spcAft>
                          <a:spcPts val="0"/>
                        </a:spcAft>
                      </a:pPr>
                      <a:r>
                        <a:rPr lang="ru-RU" sz="900" kern="1200">
                          <a:effectLst/>
                          <a:latin typeface="Times New Roman" pitchFamily="18" charset="0"/>
                          <a:cs typeface="Times New Roman" pitchFamily="18" charset="0"/>
                        </a:rPr>
                        <a:t>Заключены соглашения о сетевом взаимодействии и сотрудничестве с </a:t>
                      </a:r>
                      <a:r>
                        <a:rPr lang="ru-RU" sz="900">
                          <a:effectLst/>
                          <a:latin typeface="Times New Roman" pitchFamily="18" charset="0"/>
                          <a:cs typeface="Times New Roman" pitchFamily="18" charset="0"/>
                        </a:rPr>
                        <a:t> 57 образовательными организациями 25 районов Краснодарского края.</a:t>
                      </a:r>
                    </a:p>
                    <a:p>
                      <a:pPr>
                        <a:lnSpc>
                          <a:spcPct val="115000"/>
                        </a:lnSpc>
                        <a:spcAft>
                          <a:spcPts val="0"/>
                        </a:spcAft>
                      </a:pPr>
                      <a:r>
                        <a:rPr lang="ru-RU" sz="900">
                          <a:effectLst/>
                          <a:latin typeface="Times New Roman" pitchFamily="18" charset="0"/>
                          <a:cs typeface="Times New Roman" pitchFamily="18" charset="0"/>
                        </a:rPr>
                        <a:t>В апреле 2023г. проведён мастер-класс «Тревожность родителей будущих первоклассников: их страхи, опасения и пути решения проблемных ситуаций» для слушателей ДППК ИРО по теме «Особенности организации работы консультационного центра»</a:t>
                      </a:r>
                    </a:p>
                    <a:p>
                      <a:pPr>
                        <a:lnSpc>
                          <a:spcPct val="115000"/>
                        </a:lnSpc>
                        <a:spcAft>
                          <a:spcPts val="0"/>
                        </a:spcAft>
                      </a:pPr>
                      <a:r>
                        <a:rPr lang="ru-RU" sz="900">
                          <a:effectLst/>
                          <a:latin typeface="Times New Roman" pitchFamily="18" charset="0"/>
                          <a:cs typeface="Times New Roman" pitchFamily="18" charset="0"/>
                        </a:rPr>
                        <a:t>В мае 2023г. Проведена </a:t>
                      </a:r>
                      <a:r>
                        <a:rPr lang="ru-RU" sz="900" kern="1800">
                          <a:effectLst/>
                          <a:latin typeface="Times New Roman" pitchFamily="18" charset="0"/>
                          <a:cs typeface="Times New Roman" pitchFamily="18" charset="0"/>
                        </a:rPr>
                        <a:t>стажировка для педагогов края: "Координация взаимодействия между детским садом, школой и родителями воспитанников как гарантия эффективной преемственности дошкольного и начального общего образования"</a:t>
                      </a:r>
                      <a:endParaRPr lang="ru-RU" sz="900">
                        <a:effectLst/>
                        <a:latin typeface="Times New Roman" pitchFamily="18" charset="0"/>
                        <a:cs typeface="Times New Roman" pitchFamily="18" charset="0"/>
                      </a:endParaRPr>
                    </a:p>
                  </a:txBody>
                  <a:tcPr marL="25338" marR="25338" marT="0" marB="0"/>
                </a:tc>
                <a:tc>
                  <a:txBody>
                    <a:bodyPr/>
                    <a:lstStyle/>
                    <a:p>
                      <a:pPr>
                        <a:lnSpc>
                          <a:spcPct val="115000"/>
                        </a:lnSpc>
                        <a:spcAft>
                          <a:spcPts val="0"/>
                        </a:spcAft>
                      </a:pPr>
                      <a:r>
                        <a:rPr lang="ru-RU" sz="900" dirty="0">
                          <a:effectLst/>
                          <a:latin typeface="Times New Roman" pitchFamily="18" charset="0"/>
                          <a:cs typeface="Times New Roman" pitchFamily="18" charset="0"/>
                        </a:rPr>
                        <a:t>Соглашения о сотрудничестве с ДОО </a:t>
                      </a:r>
                      <a:r>
                        <a:rPr lang="ru-RU" sz="900" u="sng" dirty="0">
                          <a:effectLst/>
                          <a:latin typeface="Times New Roman" pitchFamily="18" charset="0"/>
                          <a:cs typeface="Times New Roman" pitchFamily="18" charset="0"/>
                          <a:hlinkClick r:id="rId2"/>
                        </a:rPr>
                        <a:t>https://mdou2krsm.ru/item/1305578</a:t>
                      </a:r>
                      <a:r>
                        <a:rPr lang="ru-RU" sz="900" dirty="0">
                          <a:effectLst/>
                          <a:latin typeface="Times New Roman" pitchFamily="18" charset="0"/>
                          <a:cs typeface="Times New Roman" pitchFamily="18" charset="0"/>
                        </a:rPr>
                        <a:t> </a:t>
                      </a:r>
                    </a:p>
                    <a:p>
                      <a:pPr>
                        <a:lnSpc>
                          <a:spcPct val="115000"/>
                        </a:lnSpc>
                        <a:spcAft>
                          <a:spcPts val="0"/>
                        </a:spcAft>
                      </a:pPr>
                      <a:r>
                        <a:rPr lang="ru-RU" sz="900" dirty="0">
                          <a:effectLst/>
                          <a:latin typeface="Times New Roman" pitchFamily="18" charset="0"/>
                          <a:cs typeface="Times New Roman" pitchFamily="18" charset="0"/>
                        </a:rPr>
                        <a:t> </a:t>
                      </a:r>
                    </a:p>
                    <a:p>
                      <a:pPr>
                        <a:lnSpc>
                          <a:spcPct val="115000"/>
                        </a:lnSpc>
                        <a:spcAft>
                          <a:spcPts val="0"/>
                        </a:spcAft>
                      </a:pPr>
                      <a:r>
                        <a:rPr lang="ru-RU" sz="900" dirty="0">
                          <a:effectLst/>
                          <a:latin typeface="Times New Roman" pitchFamily="18" charset="0"/>
                          <a:cs typeface="Times New Roman" pitchFamily="18" charset="0"/>
                        </a:rPr>
                        <a:t>Информация и практические материалы  на </a:t>
                      </a:r>
                      <a:r>
                        <a:rPr lang="ru-RU" sz="900" u="sng" dirty="0">
                          <a:effectLst/>
                          <a:latin typeface="Times New Roman" pitchFamily="18" charset="0"/>
                          <a:cs typeface="Times New Roman" pitchFamily="18" charset="0"/>
                          <a:hlinkClick r:id="rId3"/>
                        </a:rPr>
                        <a:t>https://mdou2krsm.ru/item/1037275</a:t>
                      </a:r>
                      <a:endParaRPr lang="ru-RU" sz="900" dirty="0">
                        <a:effectLst/>
                        <a:latin typeface="Times New Roman" pitchFamily="18" charset="0"/>
                        <a:cs typeface="Times New Roman" pitchFamily="18" charset="0"/>
                      </a:endParaRPr>
                    </a:p>
                    <a:p>
                      <a:pPr>
                        <a:lnSpc>
                          <a:spcPct val="115000"/>
                        </a:lnSpc>
                        <a:spcAft>
                          <a:spcPts val="0"/>
                        </a:spcAft>
                      </a:pPr>
                      <a:r>
                        <a:rPr lang="ru-RU" sz="900" dirty="0">
                          <a:effectLst/>
                          <a:latin typeface="Times New Roman" pitchFamily="18" charset="0"/>
                          <a:cs typeface="Times New Roman" pitchFamily="18" charset="0"/>
                        </a:rPr>
                        <a:t>сайте ДОО. </a:t>
                      </a:r>
                    </a:p>
                    <a:p>
                      <a:pPr>
                        <a:lnSpc>
                          <a:spcPct val="115000"/>
                        </a:lnSpc>
                        <a:spcAft>
                          <a:spcPts val="0"/>
                        </a:spcAft>
                      </a:pPr>
                      <a:r>
                        <a:rPr lang="ru-RU" sz="900" dirty="0">
                          <a:effectLst/>
                          <a:latin typeface="Times New Roman" pitchFamily="18" charset="0"/>
                          <a:cs typeface="Times New Roman" pitchFamily="18" charset="0"/>
                        </a:rPr>
                        <a:t>Сертификаты ГБОУ ИРО Краснодарского края от 28.04.2023г.</a:t>
                      </a:r>
                    </a:p>
                    <a:p>
                      <a:pPr>
                        <a:lnSpc>
                          <a:spcPct val="115000"/>
                        </a:lnSpc>
                        <a:spcAft>
                          <a:spcPts val="0"/>
                        </a:spcAft>
                      </a:pPr>
                      <a:r>
                        <a:rPr lang="ru-RU" sz="900" u="sng" dirty="0">
                          <a:effectLst/>
                          <a:latin typeface="Times New Roman" pitchFamily="18" charset="0"/>
                          <a:cs typeface="Times New Roman" pitchFamily="18" charset="0"/>
                          <a:hlinkClick r:id="rId4"/>
                        </a:rPr>
                        <a:t>https://mdou2krsm.ru/item/1558848</a:t>
                      </a:r>
                      <a:r>
                        <a:rPr lang="ru-RU" sz="900" dirty="0">
                          <a:effectLst/>
                          <a:latin typeface="Times New Roman" pitchFamily="18" charset="0"/>
                          <a:cs typeface="Times New Roman" pitchFamily="18" charset="0"/>
                        </a:rPr>
                        <a:t> </a:t>
                      </a:r>
                    </a:p>
                    <a:p>
                      <a:pPr>
                        <a:lnSpc>
                          <a:spcPct val="115000"/>
                        </a:lnSpc>
                        <a:spcAft>
                          <a:spcPts val="0"/>
                        </a:spcAft>
                      </a:pPr>
                      <a:r>
                        <a:rPr lang="ru-RU" sz="900" dirty="0">
                          <a:effectLst/>
                          <a:latin typeface="Times New Roman" pitchFamily="18" charset="0"/>
                          <a:cs typeface="Times New Roman" pitchFamily="18" charset="0"/>
                        </a:rPr>
                        <a:t> </a:t>
                      </a:r>
                    </a:p>
                    <a:p>
                      <a:pPr>
                        <a:lnSpc>
                          <a:spcPct val="115000"/>
                        </a:lnSpc>
                        <a:spcAft>
                          <a:spcPts val="0"/>
                        </a:spcAft>
                      </a:pPr>
                      <a:r>
                        <a:rPr lang="ru-RU" sz="900" dirty="0">
                          <a:effectLst/>
                          <a:latin typeface="Times New Roman" pitchFamily="18" charset="0"/>
                          <a:cs typeface="Times New Roman" pitchFamily="18" charset="0"/>
                        </a:rPr>
                        <a:t> </a:t>
                      </a:r>
                      <a:endParaRPr lang="ru-RU" sz="900" dirty="0">
                        <a:effectLst/>
                        <a:latin typeface="Times New Roman" pitchFamily="18" charset="0"/>
                        <a:ea typeface="Calibri"/>
                        <a:cs typeface="Times New Roman" pitchFamily="18" charset="0"/>
                      </a:endParaRPr>
                    </a:p>
                  </a:txBody>
                  <a:tcPr marL="25338" marR="25338" marT="0" marB="0"/>
                </a:tc>
              </a:tr>
            </a:tbl>
          </a:graphicData>
        </a:graphic>
      </p:graphicFrame>
    </p:spTree>
    <p:extLst>
      <p:ext uri="{BB962C8B-B14F-4D97-AF65-F5344CB8AC3E}">
        <p14:creationId xmlns:p14="http://schemas.microsoft.com/office/powerpoint/2010/main" val="2012986633"/>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0" y="205199"/>
            <a:ext cx="6017096" cy="859809"/>
          </a:xfrm>
          <a:prstGeom prst="roundRect">
            <a:avLst/>
          </a:prstGeom>
          <a:solidFill>
            <a:srgbClr val="99CC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ru-RU" sz="800" b="1" dirty="0" smtClean="0">
              <a:solidFill>
                <a:schemeClr val="bg2">
                  <a:lumMod val="10000"/>
                </a:schemeClr>
              </a:solidFill>
              <a:latin typeface="Times New Roman" pitchFamily="18" charset="0"/>
              <a:cs typeface="Times New Roman" pitchFamily="18" charset="0"/>
            </a:endParaRPr>
          </a:p>
          <a:p>
            <a:pPr algn="ctr">
              <a:lnSpc>
                <a:spcPct val="150000"/>
              </a:lnSpc>
            </a:pPr>
            <a:endParaRPr lang="ru-RU" sz="300" b="1" dirty="0" smtClean="0">
              <a:solidFill>
                <a:schemeClr val="bg2">
                  <a:lumMod val="10000"/>
                </a:schemeClr>
              </a:solidFill>
              <a:latin typeface="Times New Roman" pitchFamily="18" charset="0"/>
              <a:cs typeface="Times New Roman" pitchFamily="18" charset="0"/>
            </a:endParaRPr>
          </a:p>
          <a:p>
            <a:pPr algn="ctr">
              <a:lnSpc>
                <a:spcPct val="150000"/>
              </a:lnSpc>
            </a:pPr>
            <a:endParaRPr lang="ru-RU" sz="300" b="1" dirty="0">
              <a:solidFill>
                <a:schemeClr val="bg2">
                  <a:lumMod val="10000"/>
                </a:schemeClr>
              </a:solidFill>
              <a:latin typeface="Times New Roman" pitchFamily="18" charset="0"/>
              <a:cs typeface="Times New Roman" pitchFamily="18" charset="0"/>
            </a:endParaRPr>
          </a:p>
          <a:p>
            <a:pPr algn="ctr">
              <a:lnSpc>
                <a:spcPct val="150000"/>
              </a:lnSpc>
            </a:pPr>
            <a:r>
              <a:rPr lang="ru-RU" sz="2800" b="1" dirty="0" smtClean="0">
                <a:solidFill>
                  <a:schemeClr val="bg2">
                    <a:lumMod val="10000"/>
                  </a:schemeClr>
                </a:solidFill>
                <a:latin typeface="Times New Roman" pitchFamily="18" charset="0"/>
                <a:cs typeface="Times New Roman" pitchFamily="18" charset="0"/>
              </a:rPr>
              <a:t>Практическая</a:t>
            </a:r>
            <a:r>
              <a:rPr lang="ru-RU" sz="3200" b="1" dirty="0" smtClean="0">
                <a:solidFill>
                  <a:schemeClr val="bg2">
                    <a:lumMod val="10000"/>
                  </a:schemeClr>
                </a:solidFill>
                <a:latin typeface="Times New Roman" pitchFamily="18" charset="0"/>
                <a:cs typeface="Times New Roman" pitchFamily="18" charset="0"/>
              </a:rPr>
              <a:t>  </a:t>
            </a:r>
            <a:r>
              <a:rPr lang="ru-RU" sz="3200" b="1" dirty="0">
                <a:solidFill>
                  <a:schemeClr val="bg2">
                    <a:lumMod val="10000"/>
                  </a:schemeClr>
                </a:solidFill>
                <a:latin typeface="Times New Roman" pitchFamily="18" charset="0"/>
                <a:cs typeface="Times New Roman" pitchFamily="18" charset="0"/>
              </a:rPr>
              <a:t>деятельность</a:t>
            </a:r>
          </a:p>
          <a:p>
            <a:pPr algn="ctr"/>
            <a:endParaRPr lang="ru-RU" sz="3200" b="1" dirty="0">
              <a:solidFill>
                <a:schemeClr val="bg2">
                  <a:lumMod val="10000"/>
                </a:schemeClr>
              </a:solidFill>
              <a:latin typeface="Times New Roman" pitchFamily="18" charset="0"/>
              <a:cs typeface="Times New Roman"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464829768"/>
              </p:ext>
            </p:extLst>
          </p:nvPr>
        </p:nvGraphicFramePr>
        <p:xfrm>
          <a:off x="209860" y="1289155"/>
          <a:ext cx="8679306" cy="5584038"/>
        </p:xfrm>
        <a:graphic>
          <a:graphicData uri="http://schemas.openxmlformats.org/drawingml/2006/table">
            <a:tbl>
              <a:tblPr firstRow="1" firstCol="1" bandRow="1">
                <a:tableStyleId>{5C22544A-7EE6-4342-B048-85BDC9FD1C3A}</a:tableStyleId>
              </a:tblPr>
              <a:tblGrid>
                <a:gridCol w="584391"/>
                <a:gridCol w="1960961"/>
                <a:gridCol w="1104716"/>
                <a:gridCol w="3068277"/>
                <a:gridCol w="1960961"/>
              </a:tblGrid>
              <a:tr h="338379">
                <a:tc>
                  <a:txBody>
                    <a:bodyPr/>
                    <a:lstStyle/>
                    <a:p>
                      <a:pPr algn="ctr">
                        <a:lnSpc>
                          <a:spcPct val="115000"/>
                        </a:lnSpc>
                        <a:spcAft>
                          <a:spcPts val="0"/>
                        </a:spcAft>
                      </a:pPr>
                      <a:r>
                        <a:rPr lang="ru-RU" sz="800">
                          <a:effectLst/>
                          <a:latin typeface="Times New Roman" pitchFamily="18" charset="0"/>
                          <a:cs typeface="Times New Roman" pitchFamily="18" charset="0"/>
                        </a:rPr>
                        <a:t>№ п/п</a:t>
                      </a:r>
                      <a:endParaRPr lang="ru-RU" sz="800">
                        <a:effectLst/>
                        <a:latin typeface="Times New Roman" pitchFamily="18" charset="0"/>
                        <a:ea typeface="Calibri"/>
                        <a:cs typeface="Times New Roman" pitchFamily="18" charset="0"/>
                      </a:endParaRPr>
                    </a:p>
                  </a:txBody>
                  <a:tcPr marL="16309" marR="16309" marT="0" marB="0"/>
                </a:tc>
                <a:tc>
                  <a:txBody>
                    <a:bodyPr/>
                    <a:lstStyle/>
                    <a:p>
                      <a:pPr algn="ctr">
                        <a:lnSpc>
                          <a:spcPct val="115000"/>
                        </a:lnSpc>
                        <a:spcAft>
                          <a:spcPts val="0"/>
                        </a:spcAft>
                      </a:pPr>
                      <a:r>
                        <a:rPr lang="ru-RU" sz="800">
                          <a:effectLst/>
                          <a:latin typeface="Times New Roman" pitchFamily="18" charset="0"/>
                          <a:cs typeface="Times New Roman" pitchFamily="18" charset="0"/>
                        </a:rPr>
                        <a:t>Перечень мероприятий в соответствии с календарным планом-графиком</a:t>
                      </a:r>
                      <a:endParaRPr lang="ru-RU" sz="800">
                        <a:effectLst/>
                        <a:latin typeface="Times New Roman" pitchFamily="18" charset="0"/>
                        <a:ea typeface="Calibri"/>
                        <a:cs typeface="Times New Roman" pitchFamily="18" charset="0"/>
                      </a:endParaRPr>
                    </a:p>
                  </a:txBody>
                  <a:tcPr marL="16309" marR="16309" marT="0" marB="0"/>
                </a:tc>
                <a:tc>
                  <a:txBody>
                    <a:bodyPr/>
                    <a:lstStyle/>
                    <a:p>
                      <a:pPr algn="ctr">
                        <a:lnSpc>
                          <a:spcPct val="115000"/>
                        </a:lnSpc>
                        <a:spcAft>
                          <a:spcPts val="0"/>
                        </a:spcAft>
                      </a:pPr>
                      <a:r>
                        <a:rPr lang="ru-RU" sz="800">
                          <a:effectLst/>
                          <a:latin typeface="Times New Roman" pitchFamily="18" charset="0"/>
                          <a:cs typeface="Times New Roman" pitchFamily="18" charset="0"/>
                        </a:rPr>
                        <a:t>Срок</a:t>
                      </a:r>
                    </a:p>
                    <a:p>
                      <a:pPr algn="ctr">
                        <a:lnSpc>
                          <a:spcPct val="115000"/>
                        </a:lnSpc>
                        <a:spcAft>
                          <a:spcPts val="0"/>
                        </a:spcAft>
                      </a:pPr>
                      <a:r>
                        <a:rPr lang="ru-RU" sz="800">
                          <a:effectLst/>
                          <a:latin typeface="Times New Roman" pitchFamily="18" charset="0"/>
                          <a:cs typeface="Times New Roman" pitchFamily="18" charset="0"/>
                        </a:rPr>
                        <a:t>(период выполнения)</a:t>
                      </a:r>
                      <a:endParaRPr lang="ru-RU" sz="800">
                        <a:effectLst/>
                        <a:latin typeface="Times New Roman" pitchFamily="18" charset="0"/>
                        <a:ea typeface="Calibri"/>
                        <a:cs typeface="Times New Roman" pitchFamily="18" charset="0"/>
                      </a:endParaRPr>
                    </a:p>
                  </a:txBody>
                  <a:tcPr marL="16309" marR="16309" marT="0" marB="0"/>
                </a:tc>
                <a:tc>
                  <a:txBody>
                    <a:bodyPr/>
                    <a:lstStyle/>
                    <a:p>
                      <a:pPr algn="ctr">
                        <a:lnSpc>
                          <a:spcPct val="115000"/>
                        </a:lnSpc>
                        <a:spcAft>
                          <a:spcPts val="0"/>
                        </a:spcAft>
                      </a:pPr>
                      <a:r>
                        <a:rPr lang="ru-RU" sz="800">
                          <a:effectLst/>
                          <a:latin typeface="Times New Roman" pitchFamily="18" charset="0"/>
                          <a:cs typeface="Times New Roman" pitchFamily="18" charset="0"/>
                        </a:rPr>
                        <a:t>Описание основных результатов реализации мероприятия</a:t>
                      </a:r>
                      <a:endParaRPr lang="ru-RU" sz="800">
                        <a:effectLst/>
                        <a:latin typeface="Times New Roman" pitchFamily="18" charset="0"/>
                        <a:ea typeface="Calibri"/>
                        <a:cs typeface="Times New Roman" pitchFamily="18" charset="0"/>
                      </a:endParaRPr>
                    </a:p>
                  </a:txBody>
                  <a:tcPr marL="16309" marR="16309" marT="0" marB="0"/>
                </a:tc>
                <a:tc>
                  <a:txBody>
                    <a:bodyPr/>
                    <a:lstStyle/>
                    <a:p>
                      <a:pPr algn="ctr">
                        <a:lnSpc>
                          <a:spcPct val="115000"/>
                        </a:lnSpc>
                        <a:spcAft>
                          <a:spcPts val="0"/>
                        </a:spcAft>
                      </a:pPr>
                      <a:r>
                        <a:rPr lang="ru-RU" sz="800">
                          <a:effectLst/>
                          <a:latin typeface="Times New Roman" pitchFamily="18" charset="0"/>
                          <a:cs typeface="Times New Roman" pitchFamily="18" charset="0"/>
                        </a:rPr>
                        <a:t>Результаты (продукты), полученные за отчетный период реализации проекта</a:t>
                      </a:r>
                      <a:endParaRPr lang="ru-RU" sz="800">
                        <a:effectLst/>
                        <a:latin typeface="Times New Roman" pitchFamily="18" charset="0"/>
                        <a:ea typeface="Calibri"/>
                        <a:cs typeface="Times New Roman" pitchFamily="18" charset="0"/>
                      </a:endParaRPr>
                    </a:p>
                  </a:txBody>
                  <a:tcPr marL="16309" marR="16309" marT="0" marB="0"/>
                </a:tc>
              </a:tr>
              <a:tr h="964921">
                <a:tc>
                  <a:txBody>
                    <a:bodyPr/>
                    <a:lstStyle/>
                    <a:p>
                      <a:pPr algn="r">
                        <a:lnSpc>
                          <a:spcPct val="115000"/>
                        </a:lnSpc>
                        <a:spcAft>
                          <a:spcPts val="0"/>
                        </a:spcAft>
                      </a:pPr>
                      <a:r>
                        <a:rPr lang="ru-RU" sz="800">
                          <a:effectLst/>
                          <a:latin typeface="Times New Roman" pitchFamily="18" charset="0"/>
                          <a:cs typeface="Times New Roman" pitchFamily="18" charset="0"/>
                        </a:rPr>
                        <a:t>1</a:t>
                      </a:r>
                      <a:endParaRPr lang="ru-RU" sz="800">
                        <a:effectLst/>
                        <a:latin typeface="Times New Roman" pitchFamily="18" charset="0"/>
                        <a:ea typeface="Calibri"/>
                        <a:cs typeface="Times New Roman" pitchFamily="18" charset="0"/>
                      </a:endParaRPr>
                    </a:p>
                  </a:txBody>
                  <a:tcPr marL="16309" marR="16309" marT="0" marB="0"/>
                </a:tc>
                <a:tc>
                  <a:txBody>
                    <a:bodyPr/>
                    <a:lstStyle/>
                    <a:p>
                      <a:pPr>
                        <a:lnSpc>
                          <a:spcPct val="115000"/>
                        </a:lnSpc>
                        <a:spcAft>
                          <a:spcPts val="0"/>
                        </a:spcAft>
                      </a:pPr>
                      <a:r>
                        <a:rPr lang="ru-RU" sz="800">
                          <a:effectLst/>
                          <a:latin typeface="Times New Roman" pitchFamily="18" charset="0"/>
                          <a:cs typeface="Times New Roman" pitchFamily="18" charset="0"/>
                        </a:rPr>
                        <a:t>Составление нормативных документов, регулирующих функционирование учреждения в инновационном режиме на 2023 год</a:t>
                      </a:r>
                      <a:endParaRPr lang="ru-RU" sz="800">
                        <a:effectLst/>
                        <a:latin typeface="Times New Roman" pitchFamily="18" charset="0"/>
                        <a:ea typeface="Calibri"/>
                        <a:cs typeface="Times New Roman" pitchFamily="18" charset="0"/>
                      </a:endParaRPr>
                    </a:p>
                  </a:txBody>
                  <a:tcPr marL="16309" marR="16309" marT="0" marB="0"/>
                </a:tc>
                <a:tc>
                  <a:txBody>
                    <a:bodyPr/>
                    <a:lstStyle/>
                    <a:p>
                      <a:pPr>
                        <a:lnSpc>
                          <a:spcPct val="115000"/>
                        </a:lnSpc>
                        <a:spcAft>
                          <a:spcPts val="0"/>
                        </a:spcAft>
                      </a:pPr>
                      <a:r>
                        <a:rPr lang="ru-RU" sz="800">
                          <a:effectLst/>
                          <a:latin typeface="Times New Roman" pitchFamily="18" charset="0"/>
                          <a:cs typeface="Times New Roman" pitchFamily="18" charset="0"/>
                        </a:rPr>
                        <a:t>Январь-март</a:t>
                      </a:r>
                      <a:endParaRPr lang="ru-RU" sz="800">
                        <a:effectLst/>
                        <a:latin typeface="Times New Roman" pitchFamily="18" charset="0"/>
                        <a:ea typeface="Calibri"/>
                        <a:cs typeface="Times New Roman" pitchFamily="18" charset="0"/>
                      </a:endParaRPr>
                    </a:p>
                  </a:txBody>
                  <a:tcPr marL="16309" marR="16309" marT="0" marB="0"/>
                </a:tc>
                <a:tc>
                  <a:txBody>
                    <a:bodyPr/>
                    <a:lstStyle/>
                    <a:p>
                      <a:pPr>
                        <a:lnSpc>
                          <a:spcPct val="115000"/>
                        </a:lnSpc>
                        <a:spcAft>
                          <a:spcPts val="0"/>
                        </a:spcAft>
                      </a:pPr>
                      <a:r>
                        <a:rPr lang="ru-RU" sz="800">
                          <a:effectLst/>
                          <a:latin typeface="Times New Roman" pitchFamily="18" charset="0"/>
                          <a:cs typeface="Times New Roman" pitchFamily="18" charset="0"/>
                        </a:rPr>
                        <a:t>Приказ от 09.01.2023г. №14/1 «Об утверждении рабочей группы по организации деятельности краевой инновационной площадки по теме: «Родительский университет, как средство реализации преемственности дошкольного и начального общего образования»</a:t>
                      </a:r>
                    </a:p>
                    <a:p>
                      <a:pPr>
                        <a:lnSpc>
                          <a:spcPct val="115000"/>
                        </a:lnSpc>
                        <a:spcAft>
                          <a:spcPts val="0"/>
                        </a:spcAft>
                      </a:pPr>
                      <a:r>
                        <a:rPr lang="ru-RU" sz="800" kern="1200">
                          <a:effectLst/>
                          <a:latin typeface="Times New Roman" pitchFamily="18" charset="0"/>
                          <a:cs typeface="Times New Roman" pitchFamily="18" charset="0"/>
                        </a:rPr>
                        <a:t>План работы краевой инновационной площадки на 2023г.</a:t>
                      </a:r>
                      <a:endParaRPr lang="ru-RU" sz="800">
                        <a:effectLst/>
                        <a:latin typeface="Times New Roman" pitchFamily="18" charset="0"/>
                        <a:cs typeface="Times New Roman" pitchFamily="18" charset="0"/>
                      </a:endParaRPr>
                    </a:p>
                    <a:p>
                      <a:pPr>
                        <a:lnSpc>
                          <a:spcPct val="115000"/>
                        </a:lnSpc>
                        <a:spcAft>
                          <a:spcPts val="0"/>
                        </a:spcAft>
                      </a:pPr>
                      <a:r>
                        <a:rPr lang="ru-RU" sz="800" kern="1200">
                          <a:effectLst/>
                          <a:latin typeface="Times New Roman" pitchFamily="18" charset="0"/>
                          <a:cs typeface="Times New Roman" pitchFamily="18" charset="0"/>
                        </a:rPr>
                        <a:t>План взаимодействия КИП МДАОУ «ЦРР-детский сад №2» с ГБОУ ИРО Краснодарского края в 2023г.</a:t>
                      </a:r>
                      <a:endParaRPr lang="ru-RU" sz="800">
                        <a:effectLst/>
                        <a:latin typeface="Times New Roman" pitchFamily="18" charset="0"/>
                        <a:cs typeface="Times New Roman" pitchFamily="18" charset="0"/>
                      </a:endParaRPr>
                    </a:p>
                  </a:txBody>
                  <a:tcPr marL="16309" marR="16309" marT="0" marB="0"/>
                </a:tc>
                <a:tc>
                  <a:txBody>
                    <a:bodyPr/>
                    <a:lstStyle/>
                    <a:p>
                      <a:pPr>
                        <a:lnSpc>
                          <a:spcPct val="115000"/>
                        </a:lnSpc>
                        <a:spcAft>
                          <a:spcPts val="0"/>
                        </a:spcAft>
                      </a:pPr>
                      <a:r>
                        <a:rPr lang="ru-RU" sz="800">
                          <a:effectLst/>
                          <a:latin typeface="Times New Roman" pitchFamily="18" charset="0"/>
                          <a:cs typeface="Times New Roman" pitchFamily="18" charset="0"/>
                        </a:rPr>
                        <a:t>Локальные акты об инновационной деятельности  на 2023 год</a:t>
                      </a:r>
                    </a:p>
                    <a:p>
                      <a:pPr>
                        <a:lnSpc>
                          <a:spcPct val="115000"/>
                        </a:lnSpc>
                        <a:spcAft>
                          <a:spcPts val="0"/>
                        </a:spcAft>
                      </a:pPr>
                      <a:r>
                        <a:rPr lang="ru-RU" sz="800" u="sng">
                          <a:effectLst/>
                          <a:latin typeface="Times New Roman" pitchFamily="18" charset="0"/>
                          <a:cs typeface="Times New Roman" pitchFamily="18" charset="0"/>
                          <a:hlinkClick r:id="rId2"/>
                        </a:rPr>
                        <a:t>https://mdou2krsm.ru/item/1037074</a:t>
                      </a:r>
                      <a:r>
                        <a:rPr lang="ru-RU" sz="800">
                          <a:effectLst/>
                          <a:latin typeface="Times New Roman" pitchFamily="18" charset="0"/>
                          <a:cs typeface="Times New Roman" pitchFamily="18" charset="0"/>
                        </a:rPr>
                        <a:t> </a:t>
                      </a:r>
                      <a:endParaRPr lang="ru-RU" sz="800">
                        <a:effectLst/>
                        <a:latin typeface="Times New Roman" pitchFamily="18" charset="0"/>
                        <a:ea typeface="Calibri"/>
                        <a:cs typeface="Times New Roman" pitchFamily="18" charset="0"/>
                      </a:endParaRPr>
                    </a:p>
                  </a:txBody>
                  <a:tcPr marL="16309" marR="16309" marT="0" marB="0"/>
                </a:tc>
              </a:tr>
              <a:tr h="794047">
                <a:tc>
                  <a:txBody>
                    <a:bodyPr/>
                    <a:lstStyle/>
                    <a:p>
                      <a:pPr algn="r">
                        <a:lnSpc>
                          <a:spcPct val="115000"/>
                        </a:lnSpc>
                        <a:spcAft>
                          <a:spcPts val="0"/>
                        </a:spcAft>
                      </a:pPr>
                      <a:r>
                        <a:rPr lang="ru-RU" sz="800">
                          <a:effectLst/>
                          <a:latin typeface="Times New Roman" pitchFamily="18" charset="0"/>
                          <a:cs typeface="Times New Roman" pitchFamily="18" charset="0"/>
                        </a:rPr>
                        <a:t>2</a:t>
                      </a:r>
                      <a:endParaRPr lang="ru-RU" sz="800">
                        <a:effectLst/>
                        <a:latin typeface="Times New Roman" pitchFamily="18" charset="0"/>
                        <a:ea typeface="Calibri"/>
                        <a:cs typeface="Times New Roman" pitchFamily="18" charset="0"/>
                      </a:endParaRPr>
                    </a:p>
                  </a:txBody>
                  <a:tcPr marL="16309" marR="16309" marT="0" marB="0"/>
                </a:tc>
                <a:tc>
                  <a:txBody>
                    <a:bodyPr/>
                    <a:lstStyle/>
                    <a:p>
                      <a:pPr>
                        <a:lnSpc>
                          <a:spcPct val="115000"/>
                        </a:lnSpc>
                        <a:spcAft>
                          <a:spcPts val="0"/>
                        </a:spcAft>
                      </a:pPr>
                      <a:r>
                        <a:rPr lang="ru-RU" sz="800">
                          <a:effectLst/>
                          <a:latin typeface="Times New Roman" pitchFamily="18" charset="0"/>
                          <a:cs typeface="Times New Roman" pitchFamily="18" charset="0"/>
                        </a:rPr>
                        <a:t>Продолжить работу в виртуальном «Родительском университете» - дополнение материала  сайт ДОО.</a:t>
                      </a:r>
                    </a:p>
                    <a:p>
                      <a:pPr>
                        <a:lnSpc>
                          <a:spcPct val="115000"/>
                        </a:lnSpc>
                        <a:spcAft>
                          <a:spcPts val="0"/>
                        </a:spcAft>
                      </a:pPr>
                      <a:r>
                        <a:rPr lang="ru-RU" sz="800">
                          <a:effectLst/>
                          <a:latin typeface="Times New Roman" pitchFamily="18" charset="0"/>
                          <a:cs typeface="Times New Roman" pitchFamily="18" charset="0"/>
                        </a:rPr>
                        <a:t>Сайт: </a:t>
                      </a:r>
                      <a:r>
                        <a:rPr lang="ru-RU" sz="800" u="sng">
                          <a:effectLst/>
                          <a:latin typeface="Times New Roman" pitchFamily="18" charset="0"/>
                          <a:cs typeface="Times New Roman" pitchFamily="18" charset="0"/>
                          <a:hlinkClick r:id="rId3"/>
                        </a:rPr>
                        <a:t>https://mdou2krsm.ru</a:t>
                      </a:r>
                      <a:endParaRPr lang="ru-RU" sz="800">
                        <a:effectLst/>
                        <a:latin typeface="Times New Roman" pitchFamily="18" charset="0"/>
                        <a:ea typeface="Calibri"/>
                        <a:cs typeface="Times New Roman" pitchFamily="18" charset="0"/>
                      </a:endParaRPr>
                    </a:p>
                  </a:txBody>
                  <a:tcPr marL="16309" marR="16309" marT="0" marB="0"/>
                </a:tc>
                <a:tc>
                  <a:txBody>
                    <a:bodyPr/>
                    <a:lstStyle/>
                    <a:p>
                      <a:pPr>
                        <a:lnSpc>
                          <a:spcPct val="115000"/>
                        </a:lnSpc>
                        <a:spcAft>
                          <a:spcPts val="0"/>
                        </a:spcAft>
                      </a:pPr>
                      <a:r>
                        <a:rPr lang="ru-RU" sz="800">
                          <a:effectLst/>
                          <a:latin typeface="Times New Roman" pitchFamily="18" charset="0"/>
                          <a:cs typeface="Times New Roman" pitchFamily="18" charset="0"/>
                        </a:rPr>
                        <a:t>в течение текущего образовательного периода</a:t>
                      </a:r>
                      <a:endParaRPr lang="ru-RU" sz="800">
                        <a:effectLst/>
                        <a:latin typeface="Times New Roman" pitchFamily="18" charset="0"/>
                        <a:ea typeface="Calibri"/>
                        <a:cs typeface="Times New Roman" pitchFamily="18" charset="0"/>
                      </a:endParaRPr>
                    </a:p>
                  </a:txBody>
                  <a:tcPr marL="16309" marR="16309" marT="0" marB="0"/>
                </a:tc>
                <a:tc>
                  <a:txBody>
                    <a:bodyPr/>
                    <a:lstStyle/>
                    <a:p>
                      <a:pPr>
                        <a:lnSpc>
                          <a:spcPct val="115000"/>
                        </a:lnSpc>
                        <a:spcAft>
                          <a:spcPts val="0"/>
                        </a:spcAft>
                      </a:pPr>
                      <a:r>
                        <a:rPr lang="ru-RU" sz="800" kern="1200">
                          <a:effectLst/>
                          <a:latin typeface="Times New Roman" pitchFamily="18" charset="0"/>
                          <a:cs typeface="Times New Roman" pitchFamily="18" charset="0"/>
                        </a:rPr>
                        <a:t>Созданный на сайте ДОО виртуальный «Родительский университет» </a:t>
                      </a:r>
                      <a:r>
                        <a:rPr lang="ru-RU" sz="800">
                          <a:effectLst/>
                          <a:latin typeface="Times New Roman" pitchFamily="18" charset="0"/>
                          <a:cs typeface="Times New Roman" pitchFamily="18" charset="0"/>
                        </a:rPr>
                        <a:t>систематически пополняется,  посетители сайта всегда могут найти интересный практический материал: игровые площадки-виртуальные вкладки, презентации, памятки, консультации, методические конспекты, практический материал, могут познакомиться с газетой ДОО «Радуга детства» и др.</a:t>
                      </a:r>
                    </a:p>
                  </a:txBody>
                  <a:tcPr marL="16309" marR="16309" marT="0" marB="0"/>
                </a:tc>
                <a:tc>
                  <a:txBody>
                    <a:bodyPr/>
                    <a:lstStyle/>
                    <a:p>
                      <a:pPr>
                        <a:lnSpc>
                          <a:spcPct val="115000"/>
                        </a:lnSpc>
                        <a:spcAft>
                          <a:spcPts val="0"/>
                        </a:spcAft>
                      </a:pPr>
                      <a:r>
                        <a:rPr lang="ru-RU" sz="800" u="sng">
                          <a:effectLst/>
                          <a:latin typeface="Times New Roman" pitchFamily="18" charset="0"/>
                          <a:cs typeface="Times New Roman" pitchFamily="18" charset="0"/>
                          <a:hlinkClick r:id="rId4"/>
                        </a:rPr>
                        <a:t>https://mdou2krsm.ru/item/1006252</a:t>
                      </a:r>
                      <a:r>
                        <a:rPr lang="ru-RU" sz="800">
                          <a:effectLst/>
                          <a:latin typeface="Times New Roman" pitchFamily="18" charset="0"/>
                          <a:cs typeface="Times New Roman" pitchFamily="18" charset="0"/>
                        </a:rPr>
                        <a:t> </a:t>
                      </a:r>
                      <a:endParaRPr lang="ru-RU" sz="800">
                        <a:effectLst/>
                        <a:latin typeface="Times New Roman" pitchFamily="18" charset="0"/>
                        <a:ea typeface="Calibri"/>
                        <a:cs typeface="Times New Roman" pitchFamily="18" charset="0"/>
                      </a:endParaRPr>
                    </a:p>
                  </a:txBody>
                  <a:tcPr marL="16309" marR="16309" marT="0" marB="0"/>
                </a:tc>
              </a:tr>
              <a:tr h="623171">
                <a:tc>
                  <a:txBody>
                    <a:bodyPr/>
                    <a:lstStyle/>
                    <a:p>
                      <a:pPr algn="r">
                        <a:lnSpc>
                          <a:spcPct val="115000"/>
                        </a:lnSpc>
                        <a:spcAft>
                          <a:spcPts val="0"/>
                        </a:spcAft>
                      </a:pPr>
                      <a:r>
                        <a:rPr lang="ru-RU" sz="800">
                          <a:effectLst/>
                          <a:latin typeface="Times New Roman" pitchFamily="18" charset="0"/>
                          <a:cs typeface="Times New Roman" pitchFamily="18" charset="0"/>
                        </a:rPr>
                        <a:t>3</a:t>
                      </a:r>
                      <a:endParaRPr lang="ru-RU" sz="800">
                        <a:effectLst/>
                        <a:latin typeface="Times New Roman" pitchFamily="18" charset="0"/>
                        <a:ea typeface="Calibri"/>
                        <a:cs typeface="Times New Roman" pitchFamily="18" charset="0"/>
                      </a:endParaRPr>
                    </a:p>
                  </a:txBody>
                  <a:tcPr marL="16309" marR="16309" marT="0" marB="0"/>
                </a:tc>
                <a:tc>
                  <a:txBody>
                    <a:bodyPr/>
                    <a:lstStyle/>
                    <a:p>
                      <a:pPr>
                        <a:lnSpc>
                          <a:spcPct val="115000"/>
                        </a:lnSpc>
                        <a:spcAft>
                          <a:spcPts val="0"/>
                        </a:spcAft>
                      </a:pPr>
                      <a:r>
                        <a:rPr lang="ru-RU" sz="800">
                          <a:effectLst/>
                          <a:latin typeface="Times New Roman" pitchFamily="18" charset="0"/>
                          <a:cs typeface="Times New Roman" pitchFamily="18" charset="0"/>
                        </a:rPr>
                        <a:t>Продолжить работу по заключению соглашений о сотрудничестве с ОО в рамках сетевого взаимодействия</a:t>
                      </a:r>
                      <a:endParaRPr lang="ru-RU" sz="800">
                        <a:effectLst/>
                        <a:latin typeface="Times New Roman" pitchFamily="18" charset="0"/>
                        <a:ea typeface="Calibri"/>
                        <a:cs typeface="Times New Roman" pitchFamily="18" charset="0"/>
                      </a:endParaRPr>
                    </a:p>
                  </a:txBody>
                  <a:tcPr marL="16309" marR="16309" marT="0" marB="0"/>
                </a:tc>
                <a:tc>
                  <a:txBody>
                    <a:bodyPr/>
                    <a:lstStyle/>
                    <a:p>
                      <a:pPr>
                        <a:lnSpc>
                          <a:spcPct val="115000"/>
                        </a:lnSpc>
                        <a:spcAft>
                          <a:spcPts val="0"/>
                        </a:spcAft>
                      </a:pPr>
                      <a:r>
                        <a:rPr lang="ru-RU" sz="800">
                          <a:effectLst/>
                          <a:latin typeface="Times New Roman" pitchFamily="18" charset="0"/>
                          <a:cs typeface="Times New Roman" pitchFamily="18" charset="0"/>
                        </a:rPr>
                        <a:t>в течение текущего образовательного периода</a:t>
                      </a:r>
                      <a:endParaRPr lang="ru-RU" sz="800">
                        <a:effectLst/>
                        <a:latin typeface="Times New Roman" pitchFamily="18" charset="0"/>
                        <a:ea typeface="Calibri"/>
                        <a:cs typeface="Times New Roman" pitchFamily="18" charset="0"/>
                      </a:endParaRPr>
                    </a:p>
                  </a:txBody>
                  <a:tcPr marL="16309" marR="16309" marT="0" marB="0"/>
                </a:tc>
                <a:tc>
                  <a:txBody>
                    <a:bodyPr/>
                    <a:lstStyle/>
                    <a:p>
                      <a:pPr>
                        <a:lnSpc>
                          <a:spcPct val="115000"/>
                        </a:lnSpc>
                        <a:spcAft>
                          <a:spcPts val="0"/>
                        </a:spcAft>
                      </a:pPr>
                      <a:r>
                        <a:rPr lang="ru-RU" sz="800">
                          <a:effectLst/>
                          <a:latin typeface="Times New Roman" pitchFamily="18" charset="0"/>
                          <a:cs typeface="Times New Roman" pitchFamily="18" charset="0"/>
                        </a:rPr>
                        <a:t>В рамках расширения образовательного пространства детей осуществлялось сотрудничество с «Эколого-биологическим центром», музеем Истории ст. Полтавской, детской библиотекой, Полтавским культурным центром, МБОУ СОШ ст. Полтавской, ДОО края</a:t>
                      </a:r>
                      <a:endParaRPr lang="ru-RU" sz="800">
                        <a:effectLst/>
                        <a:latin typeface="Times New Roman" pitchFamily="18" charset="0"/>
                        <a:ea typeface="Calibri"/>
                        <a:cs typeface="Times New Roman" pitchFamily="18" charset="0"/>
                      </a:endParaRPr>
                    </a:p>
                  </a:txBody>
                  <a:tcPr marL="16309" marR="16309" marT="0" marB="0"/>
                </a:tc>
                <a:tc>
                  <a:txBody>
                    <a:bodyPr/>
                    <a:lstStyle/>
                    <a:p>
                      <a:pPr>
                        <a:lnSpc>
                          <a:spcPct val="115000"/>
                        </a:lnSpc>
                        <a:spcAft>
                          <a:spcPts val="0"/>
                        </a:spcAft>
                      </a:pPr>
                      <a:r>
                        <a:rPr lang="ru-RU" sz="800" kern="1200">
                          <a:effectLst/>
                          <a:latin typeface="Times New Roman" pitchFamily="18" charset="0"/>
                          <a:cs typeface="Times New Roman" pitchFamily="18" charset="0"/>
                        </a:rPr>
                        <a:t>Заключены Договора о сотрудничестве с этими организациями</a:t>
                      </a:r>
                      <a:endParaRPr lang="ru-RU" sz="800">
                        <a:effectLst/>
                        <a:latin typeface="Times New Roman" pitchFamily="18" charset="0"/>
                        <a:cs typeface="Times New Roman" pitchFamily="18" charset="0"/>
                      </a:endParaRPr>
                    </a:p>
                    <a:p>
                      <a:pPr>
                        <a:lnSpc>
                          <a:spcPct val="115000"/>
                        </a:lnSpc>
                        <a:spcAft>
                          <a:spcPts val="0"/>
                        </a:spcAft>
                      </a:pPr>
                      <a:r>
                        <a:rPr lang="ru-RU" sz="800" u="sng">
                          <a:effectLst/>
                          <a:latin typeface="Times New Roman" pitchFamily="18" charset="0"/>
                          <a:cs typeface="Times New Roman" pitchFamily="18" charset="0"/>
                          <a:hlinkClick r:id="rId5"/>
                        </a:rPr>
                        <a:t>https://mdou2krsm.ru/item/1305578</a:t>
                      </a:r>
                      <a:r>
                        <a:rPr lang="ru-RU" sz="800">
                          <a:effectLst/>
                          <a:latin typeface="Times New Roman" pitchFamily="18" charset="0"/>
                          <a:cs typeface="Times New Roman" pitchFamily="18" charset="0"/>
                        </a:rPr>
                        <a:t> </a:t>
                      </a:r>
                      <a:endParaRPr lang="ru-RU" sz="800">
                        <a:effectLst/>
                        <a:latin typeface="Times New Roman" pitchFamily="18" charset="0"/>
                        <a:ea typeface="Calibri"/>
                        <a:cs typeface="Times New Roman" pitchFamily="18" charset="0"/>
                      </a:endParaRPr>
                    </a:p>
                  </a:txBody>
                  <a:tcPr marL="16309" marR="16309" marT="0" marB="0"/>
                </a:tc>
              </a:tr>
              <a:tr h="737089">
                <a:tc>
                  <a:txBody>
                    <a:bodyPr/>
                    <a:lstStyle/>
                    <a:p>
                      <a:pPr algn="r">
                        <a:lnSpc>
                          <a:spcPct val="115000"/>
                        </a:lnSpc>
                        <a:spcAft>
                          <a:spcPts val="0"/>
                        </a:spcAft>
                      </a:pPr>
                      <a:r>
                        <a:rPr lang="ru-RU" sz="800">
                          <a:effectLst/>
                          <a:latin typeface="Times New Roman" pitchFamily="18" charset="0"/>
                          <a:cs typeface="Times New Roman" pitchFamily="18" charset="0"/>
                        </a:rPr>
                        <a:t>4</a:t>
                      </a:r>
                      <a:endParaRPr lang="ru-RU" sz="800">
                        <a:effectLst/>
                        <a:latin typeface="Times New Roman" pitchFamily="18" charset="0"/>
                        <a:ea typeface="Calibri"/>
                        <a:cs typeface="Times New Roman" pitchFamily="18" charset="0"/>
                      </a:endParaRPr>
                    </a:p>
                  </a:txBody>
                  <a:tcPr marL="16309" marR="16309" marT="0" marB="0"/>
                </a:tc>
                <a:tc>
                  <a:txBody>
                    <a:bodyPr/>
                    <a:lstStyle/>
                    <a:p>
                      <a:pPr>
                        <a:lnSpc>
                          <a:spcPct val="115000"/>
                        </a:lnSpc>
                        <a:spcAft>
                          <a:spcPts val="0"/>
                        </a:spcAft>
                      </a:pPr>
                      <a:r>
                        <a:rPr lang="ru-RU" sz="800">
                          <a:effectLst/>
                          <a:latin typeface="Times New Roman" pitchFamily="18" charset="0"/>
                          <a:cs typeface="Times New Roman" pitchFamily="18" charset="0"/>
                        </a:rPr>
                        <a:t>Презентация итогов работы по внедрению технологий</a:t>
                      </a:r>
                      <a:endParaRPr lang="ru-RU" sz="800">
                        <a:effectLst/>
                        <a:latin typeface="Times New Roman" pitchFamily="18" charset="0"/>
                        <a:ea typeface="Calibri"/>
                        <a:cs typeface="Times New Roman" pitchFamily="18" charset="0"/>
                      </a:endParaRPr>
                    </a:p>
                  </a:txBody>
                  <a:tcPr marL="16309" marR="16309" marT="0" marB="0"/>
                </a:tc>
                <a:tc>
                  <a:txBody>
                    <a:bodyPr/>
                    <a:lstStyle/>
                    <a:p>
                      <a:pPr>
                        <a:lnSpc>
                          <a:spcPct val="115000"/>
                        </a:lnSpc>
                        <a:spcAft>
                          <a:spcPts val="0"/>
                        </a:spcAft>
                      </a:pPr>
                      <a:r>
                        <a:rPr lang="ru-RU" sz="800">
                          <a:effectLst/>
                          <a:latin typeface="Times New Roman" pitchFamily="18" charset="0"/>
                          <a:cs typeface="Times New Roman" pitchFamily="18" charset="0"/>
                        </a:rPr>
                        <a:t>в течение текущего образовательного периода</a:t>
                      </a:r>
                      <a:endParaRPr lang="ru-RU" sz="800">
                        <a:effectLst/>
                        <a:latin typeface="Times New Roman" pitchFamily="18" charset="0"/>
                        <a:ea typeface="Calibri"/>
                        <a:cs typeface="Times New Roman" pitchFamily="18" charset="0"/>
                      </a:endParaRPr>
                    </a:p>
                  </a:txBody>
                  <a:tcPr marL="16309" marR="16309" marT="0" marB="0"/>
                </a:tc>
                <a:tc>
                  <a:txBody>
                    <a:bodyPr/>
                    <a:lstStyle/>
                    <a:p>
                      <a:pPr>
                        <a:lnSpc>
                          <a:spcPct val="115000"/>
                        </a:lnSpc>
                        <a:spcAft>
                          <a:spcPts val="0"/>
                        </a:spcAft>
                      </a:pPr>
                      <a:r>
                        <a:rPr lang="ru-RU" sz="800">
                          <a:effectLst/>
                          <a:latin typeface="Times New Roman" pitchFamily="18" charset="0"/>
                          <a:cs typeface="Times New Roman" pitchFamily="18" charset="0"/>
                        </a:rPr>
                        <a:t>Презентация  заведующего МДАОУ «ЦРР-детский сад №2» Заковинько Л.П. для слушателей ДППК ИРО в апреле 2023г. по теме «Родительский университет, как средство реализации преемственности дошкольного и начального общего образования»</a:t>
                      </a:r>
                    </a:p>
                    <a:p>
                      <a:pPr fontAlgn="base">
                        <a:lnSpc>
                          <a:spcPct val="115000"/>
                        </a:lnSpc>
                        <a:spcAft>
                          <a:spcPts val="0"/>
                        </a:spcAft>
                      </a:pPr>
                      <a:r>
                        <a:rPr lang="ru-RU" sz="800">
                          <a:effectLst/>
                          <a:latin typeface="Times New Roman" pitchFamily="18" charset="0"/>
                          <a:cs typeface="Times New Roman" pitchFamily="18" charset="0"/>
                        </a:rPr>
                        <a:t>Презентация педагогов КИП на стажировочной площадке в мае 2023г.:</a:t>
                      </a:r>
                      <a:endParaRPr lang="ru-RU" sz="800">
                        <a:effectLst/>
                        <a:latin typeface="Times New Roman" pitchFamily="18" charset="0"/>
                        <a:ea typeface="Calibri"/>
                        <a:cs typeface="Times New Roman" pitchFamily="18" charset="0"/>
                      </a:endParaRPr>
                    </a:p>
                  </a:txBody>
                  <a:tcPr marL="16309" marR="16309" marT="0" marB="0"/>
                </a:tc>
                <a:tc>
                  <a:txBody>
                    <a:bodyPr/>
                    <a:lstStyle/>
                    <a:p>
                      <a:pPr fontAlgn="base">
                        <a:lnSpc>
                          <a:spcPct val="115000"/>
                        </a:lnSpc>
                        <a:spcAft>
                          <a:spcPts val="0"/>
                        </a:spcAft>
                      </a:pPr>
                      <a:r>
                        <a:rPr lang="ru-RU" sz="800">
                          <a:effectLst/>
                          <a:latin typeface="Times New Roman" pitchFamily="18" charset="0"/>
                          <a:cs typeface="Times New Roman" pitchFamily="18" charset="0"/>
                        </a:rPr>
                        <a:t>На сайте ДОО представлены видеопрезентации</a:t>
                      </a:r>
                    </a:p>
                    <a:p>
                      <a:pPr fontAlgn="base">
                        <a:lnSpc>
                          <a:spcPct val="115000"/>
                        </a:lnSpc>
                        <a:spcAft>
                          <a:spcPts val="0"/>
                        </a:spcAft>
                      </a:pPr>
                      <a:r>
                        <a:rPr lang="ru-RU" sz="800" u="sng" kern="1200">
                          <a:effectLst/>
                          <a:latin typeface="Times New Roman" pitchFamily="18" charset="0"/>
                          <a:cs typeface="Times New Roman" pitchFamily="18" charset="0"/>
                          <a:hlinkClick r:id="rId6"/>
                        </a:rPr>
                        <a:t>https://mdou2krsm.ru/item/1564453</a:t>
                      </a:r>
                      <a:r>
                        <a:rPr lang="ru-RU" sz="800" kern="1200">
                          <a:effectLst/>
                          <a:latin typeface="Times New Roman" pitchFamily="18" charset="0"/>
                          <a:cs typeface="Times New Roman" pitchFamily="18" charset="0"/>
                        </a:rPr>
                        <a:t> </a:t>
                      </a:r>
                      <a:endParaRPr lang="ru-RU" sz="800">
                        <a:effectLst/>
                        <a:latin typeface="Times New Roman" pitchFamily="18" charset="0"/>
                        <a:ea typeface="Calibri"/>
                        <a:cs typeface="Times New Roman" pitchFamily="18" charset="0"/>
                      </a:endParaRPr>
                    </a:p>
                  </a:txBody>
                  <a:tcPr marL="16309" marR="16309" marT="0" marB="0"/>
                </a:tc>
              </a:tr>
              <a:tr h="1420589">
                <a:tc>
                  <a:txBody>
                    <a:bodyPr/>
                    <a:lstStyle/>
                    <a:p>
                      <a:pPr algn="r">
                        <a:lnSpc>
                          <a:spcPct val="115000"/>
                        </a:lnSpc>
                        <a:spcAft>
                          <a:spcPts val="0"/>
                        </a:spcAft>
                      </a:pPr>
                      <a:r>
                        <a:rPr lang="ru-RU" sz="800">
                          <a:effectLst/>
                          <a:latin typeface="Times New Roman" pitchFamily="18" charset="0"/>
                          <a:cs typeface="Times New Roman" pitchFamily="18" charset="0"/>
                        </a:rPr>
                        <a:t>5</a:t>
                      </a:r>
                      <a:endParaRPr lang="ru-RU" sz="800">
                        <a:effectLst/>
                        <a:latin typeface="Times New Roman" pitchFamily="18" charset="0"/>
                        <a:ea typeface="Calibri"/>
                        <a:cs typeface="Times New Roman" pitchFamily="18" charset="0"/>
                      </a:endParaRPr>
                    </a:p>
                  </a:txBody>
                  <a:tcPr marL="16309" marR="16309" marT="0" marB="0"/>
                </a:tc>
                <a:tc>
                  <a:txBody>
                    <a:bodyPr/>
                    <a:lstStyle/>
                    <a:p>
                      <a:pPr>
                        <a:lnSpc>
                          <a:spcPct val="115000"/>
                        </a:lnSpc>
                        <a:spcAft>
                          <a:spcPts val="0"/>
                        </a:spcAft>
                      </a:pPr>
                      <a:r>
                        <a:rPr lang="ru-RU" sz="800">
                          <a:effectLst/>
                          <a:latin typeface="Times New Roman" pitchFamily="18" charset="0"/>
                          <a:cs typeface="Times New Roman" pitchFamily="18" charset="0"/>
                        </a:rPr>
                        <a:t>Стажировка на базе КИП по теме:</a:t>
                      </a:r>
                      <a:r>
                        <a:rPr lang="ru-RU" sz="800" kern="1800">
                          <a:effectLst/>
                          <a:latin typeface="Times New Roman" pitchFamily="18" charset="0"/>
                          <a:cs typeface="Times New Roman" pitchFamily="18" charset="0"/>
                        </a:rPr>
                        <a:t> Координация взаимодействия между детским садом, школой и родителями воспитанников как гарантия эффективной преемственности дошкольного и начального общего образования»</a:t>
                      </a:r>
                      <a:endParaRPr lang="ru-RU" sz="800">
                        <a:effectLst/>
                        <a:latin typeface="Times New Roman" pitchFamily="18" charset="0"/>
                        <a:ea typeface="Calibri"/>
                        <a:cs typeface="Times New Roman" pitchFamily="18" charset="0"/>
                      </a:endParaRPr>
                    </a:p>
                  </a:txBody>
                  <a:tcPr marL="16309" marR="16309" marT="0" marB="0"/>
                </a:tc>
                <a:tc>
                  <a:txBody>
                    <a:bodyPr/>
                    <a:lstStyle/>
                    <a:p>
                      <a:pPr>
                        <a:lnSpc>
                          <a:spcPct val="115000"/>
                        </a:lnSpc>
                        <a:spcAft>
                          <a:spcPts val="0"/>
                        </a:spcAft>
                      </a:pPr>
                      <a:r>
                        <a:rPr lang="ru-RU" sz="800">
                          <a:effectLst/>
                          <a:latin typeface="Times New Roman" pitchFamily="18" charset="0"/>
                          <a:cs typeface="Times New Roman" pitchFamily="18" charset="0"/>
                        </a:rPr>
                        <a:t>май</a:t>
                      </a:r>
                      <a:endParaRPr lang="ru-RU" sz="800">
                        <a:effectLst/>
                        <a:latin typeface="Times New Roman" pitchFamily="18" charset="0"/>
                        <a:ea typeface="Calibri"/>
                        <a:cs typeface="Times New Roman" pitchFamily="18" charset="0"/>
                      </a:endParaRPr>
                    </a:p>
                  </a:txBody>
                  <a:tcPr marL="16309" marR="16309" marT="0" marB="0"/>
                </a:tc>
                <a:tc>
                  <a:txBody>
                    <a:bodyPr/>
                    <a:lstStyle/>
                    <a:p>
                      <a:pPr fontAlgn="base">
                        <a:lnSpc>
                          <a:spcPct val="115000"/>
                        </a:lnSpc>
                        <a:spcAft>
                          <a:spcPts val="0"/>
                        </a:spcAft>
                      </a:pPr>
                      <a:r>
                        <a:rPr lang="ru-RU" sz="800">
                          <a:effectLst/>
                          <a:latin typeface="Times New Roman" pitchFamily="18" charset="0"/>
                          <a:cs typeface="Times New Roman" pitchFamily="18" charset="0"/>
                        </a:rPr>
                        <a:t>16 мая 2023г. проведена стажировка по теме:</a:t>
                      </a:r>
                      <a:r>
                        <a:rPr lang="ru-RU" sz="800" kern="1800">
                          <a:effectLst/>
                          <a:latin typeface="Times New Roman" pitchFamily="18" charset="0"/>
                          <a:cs typeface="Times New Roman" pitchFamily="18" charset="0"/>
                        </a:rPr>
                        <a:t> Координация взаимодействия между детским садом, школой и родителями воспитанников как гарантия эффективной преемственности дошкольного и начального общего образования», в которой участвовали 64 педагога из Красноармейского, Динского, Калининского, Курганинского, Лабинского, Тимашевского, Славянского районов. Работа стажировочной площадки была организована по кафедрам Родительского Университета, где педагоги КИП, школы, других образовательных организаций представили инновационные проекты, методы и приёмы в работе с родителями, провели мастер-классы.</a:t>
                      </a:r>
                      <a:endParaRPr lang="ru-RU" sz="800">
                        <a:effectLst/>
                        <a:latin typeface="Times New Roman" pitchFamily="18" charset="0"/>
                        <a:ea typeface="Calibri"/>
                        <a:cs typeface="Times New Roman" pitchFamily="18" charset="0"/>
                      </a:endParaRPr>
                    </a:p>
                  </a:txBody>
                  <a:tcPr marL="16309" marR="16309" marT="0" marB="0"/>
                </a:tc>
                <a:tc>
                  <a:txBody>
                    <a:bodyPr/>
                    <a:lstStyle/>
                    <a:p>
                      <a:pPr>
                        <a:lnSpc>
                          <a:spcPct val="115000"/>
                        </a:lnSpc>
                        <a:spcAft>
                          <a:spcPts val="0"/>
                        </a:spcAft>
                      </a:pPr>
                      <a:r>
                        <a:rPr lang="ru-RU" sz="800" kern="1200" dirty="0">
                          <a:effectLst/>
                          <a:latin typeface="Times New Roman" pitchFamily="18" charset="0"/>
                          <a:cs typeface="Times New Roman" pitchFamily="18" charset="0"/>
                        </a:rPr>
                        <a:t>Комплекс методических материалов стажировочной площадки: конспекты мастер-классов, проекты, консультации, памятки, </a:t>
                      </a:r>
                      <a:r>
                        <a:rPr lang="ru-RU" sz="800" kern="1200" dirty="0" err="1">
                          <a:effectLst/>
                          <a:latin typeface="Times New Roman" pitchFamily="18" charset="0"/>
                          <a:cs typeface="Times New Roman" pitchFamily="18" charset="0"/>
                        </a:rPr>
                        <a:t>видеопрезентации</a:t>
                      </a:r>
                      <a:r>
                        <a:rPr lang="ru-RU" sz="800" kern="1200" dirty="0">
                          <a:effectLst/>
                          <a:latin typeface="Times New Roman" pitchFamily="18" charset="0"/>
                          <a:cs typeface="Times New Roman" pitchFamily="18" charset="0"/>
                        </a:rPr>
                        <a:t>.</a:t>
                      </a:r>
                      <a:endParaRPr lang="ru-RU" sz="800" dirty="0">
                        <a:effectLst/>
                        <a:latin typeface="Times New Roman" pitchFamily="18" charset="0"/>
                        <a:cs typeface="Times New Roman" pitchFamily="18" charset="0"/>
                      </a:endParaRPr>
                    </a:p>
                    <a:p>
                      <a:pPr>
                        <a:lnSpc>
                          <a:spcPct val="115000"/>
                        </a:lnSpc>
                        <a:spcAft>
                          <a:spcPts val="0"/>
                        </a:spcAft>
                      </a:pPr>
                      <a:r>
                        <a:rPr lang="ru-RU" sz="800" kern="1200" dirty="0">
                          <a:effectLst/>
                          <a:latin typeface="Times New Roman" pitchFamily="18" charset="0"/>
                          <a:cs typeface="Times New Roman" pitchFamily="18" charset="0"/>
                        </a:rPr>
                        <a:t>Информация на сайте ДОО</a:t>
                      </a:r>
                      <a:endParaRPr lang="ru-RU" sz="800" dirty="0">
                        <a:effectLst/>
                        <a:latin typeface="Times New Roman" pitchFamily="18" charset="0"/>
                        <a:cs typeface="Times New Roman" pitchFamily="18" charset="0"/>
                      </a:endParaRPr>
                    </a:p>
                    <a:p>
                      <a:pPr>
                        <a:lnSpc>
                          <a:spcPct val="115000"/>
                        </a:lnSpc>
                        <a:spcAft>
                          <a:spcPts val="0"/>
                        </a:spcAft>
                      </a:pPr>
                      <a:r>
                        <a:rPr lang="ru-RU" sz="800" u="sng" kern="1200" dirty="0">
                          <a:effectLst/>
                          <a:latin typeface="Times New Roman" pitchFamily="18" charset="0"/>
                          <a:cs typeface="Times New Roman" pitchFamily="18" charset="0"/>
                          <a:hlinkClick r:id="rId6"/>
                        </a:rPr>
                        <a:t>https://mdou2krsm.ru/item/1564453</a:t>
                      </a:r>
                      <a:r>
                        <a:rPr lang="ru-RU" sz="800" kern="1200" dirty="0">
                          <a:effectLst/>
                          <a:latin typeface="Times New Roman" pitchFamily="18" charset="0"/>
                          <a:cs typeface="Times New Roman" pitchFamily="18" charset="0"/>
                        </a:rPr>
                        <a:t> </a:t>
                      </a:r>
                      <a:endParaRPr lang="ru-RU" sz="800" dirty="0">
                        <a:effectLst/>
                        <a:latin typeface="Times New Roman" pitchFamily="18" charset="0"/>
                        <a:ea typeface="Calibri"/>
                        <a:cs typeface="Times New Roman" pitchFamily="18" charset="0"/>
                      </a:endParaRPr>
                    </a:p>
                  </a:txBody>
                  <a:tcPr marL="16309" marR="16309" marT="0" marB="0"/>
                </a:tc>
              </a:tr>
              <a:tr h="338379">
                <a:tc>
                  <a:txBody>
                    <a:bodyPr/>
                    <a:lstStyle/>
                    <a:p>
                      <a:pPr algn="r">
                        <a:lnSpc>
                          <a:spcPct val="115000"/>
                        </a:lnSpc>
                        <a:spcAft>
                          <a:spcPts val="0"/>
                        </a:spcAft>
                      </a:pPr>
                      <a:r>
                        <a:rPr lang="ru-RU" sz="800">
                          <a:effectLst/>
                          <a:latin typeface="Times New Roman" pitchFamily="18" charset="0"/>
                          <a:cs typeface="Times New Roman" pitchFamily="18" charset="0"/>
                        </a:rPr>
                        <a:t>6</a:t>
                      </a:r>
                      <a:endParaRPr lang="ru-RU" sz="800">
                        <a:effectLst/>
                        <a:latin typeface="Times New Roman" pitchFamily="18" charset="0"/>
                        <a:ea typeface="Calibri"/>
                        <a:cs typeface="Times New Roman" pitchFamily="18" charset="0"/>
                      </a:endParaRPr>
                    </a:p>
                  </a:txBody>
                  <a:tcPr marL="16309" marR="16309" marT="0" marB="0"/>
                </a:tc>
                <a:tc>
                  <a:txBody>
                    <a:bodyPr/>
                    <a:lstStyle/>
                    <a:p>
                      <a:pPr>
                        <a:lnSpc>
                          <a:spcPct val="115000"/>
                        </a:lnSpc>
                        <a:spcAft>
                          <a:spcPts val="0"/>
                        </a:spcAft>
                      </a:pPr>
                      <a:r>
                        <a:rPr lang="ru-RU" sz="800">
                          <a:effectLst/>
                          <a:latin typeface="Times New Roman" pitchFamily="18" charset="0"/>
                          <a:cs typeface="Times New Roman" pitchFamily="18" charset="0"/>
                        </a:rPr>
                        <a:t>Сбор информации, анализ, оформление результатов проекта.</a:t>
                      </a:r>
                      <a:endParaRPr lang="ru-RU" sz="800">
                        <a:effectLst/>
                        <a:latin typeface="Times New Roman" pitchFamily="18" charset="0"/>
                        <a:ea typeface="Calibri"/>
                        <a:cs typeface="Times New Roman" pitchFamily="18" charset="0"/>
                      </a:endParaRPr>
                    </a:p>
                  </a:txBody>
                  <a:tcPr marL="16309" marR="16309" marT="0" marB="0"/>
                </a:tc>
                <a:tc>
                  <a:txBody>
                    <a:bodyPr/>
                    <a:lstStyle/>
                    <a:p>
                      <a:pPr algn="ctr">
                        <a:lnSpc>
                          <a:spcPct val="115000"/>
                        </a:lnSpc>
                        <a:spcAft>
                          <a:spcPts val="0"/>
                        </a:spcAft>
                      </a:pPr>
                      <a:r>
                        <a:rPr lang="ru-RU" sz="800">
                          <a:effectLst/>
                          <a:latin typeface="Times New Roman" pitchFamily="18" charset="0"/>
                          <a:cs typeface="Times New Roman" pitchFamily="18" charset="0"/>
                        </a:rPr>
                        <a:t> </a:t>
                      </a:r>
                      <a:endParaRPr lang="ru-RU" sz="800">
                        <a:effectLst/>
                        <a:latin typeface="Times New Roman" pitchFamily="18" charset="0"/>
                        <a:ea typeface="Calibri"/>
                        <a:cs typeface="Times New Roman" pitchFamily="18" charset="0"/>
                      </a:endParaRPr>
                    </a:p>
                  </a:txBody>
                  <a:tcPr marL="16309" marR="16309" marT="0" marB="0"/>
                </a:tc>
                <a:tc>
                  <a:txBody>
                    <a:bodyPr/>
                    <a:lstStyle/>
                    <a:p>
                      <a:pPr algn="just">
                        <a:lnSpc>
                          <a:spcPct val="115000"/>
                        </a:lnSpc>
                        <a:spcAft>
                          <a:spcPts val="0"/>
                        </a:spcAft>
                      </a:pPr>
                      <a:r>
                        <a:rPr lang="ru-RU" sz="800">
                          <a:effectLst/>
                          <a:latin typeface="Times New Roman" pitchFamily="18" charset="0"/>
                          <a:cs typeface="Times New Roman" pitchFamily="18" charset="0"/>
                        </a:rPr>
                        <a:t>Проведены мониторинговые исследования, анкетирование, тестирование.</a:t>
                      </a:r>
                      <a:endParaRPr lang="ru-RU" sz="800">
                        <a:effectLst/>
                        <a:latin typeface="Times New Roman" pitchFamily="18" charset="0"/>
                        <a:ea typeface="Calibri"/>
                        <a:cs typeface="Times New Roman" pitchFamily="18" charset="0"/>
                      </a:endParaRPr>
                    </a:p>
                  </a:txBody>
                  <a:tcPr marL="16309" marR="16309" marT="0" marB="0"/>
                </a:tc>
                <a:tc>
                  <a:txBody>
                    <a:bodyPr/>
                    <a:lstStyle/>
                    <a:p>
                      <a:pPr>
                        <a:lnSpc>
                          <a:spcPct val="115000"/>
                        </a:lnSpc>
                        <a:spcAft>
                          <a:spcPts val="0"/>
                        </a:spcAft>
                      </a:pPr>
                      <a:r>
                        <a:rPr lang="ru-RU" sz="800" kern="1200" dirty="0">
                          <a:effectLst/>
                          <a:latin typeface="Times New Roman" pitchFamily="18" charset="0"/>
                          <a:cs typeface="Times New Roman" pitchFamily="18" charset="0"/>
                        </a:rPr>
                        <a:t>Аналитические справки, отчёты</a:t>
                      </a:r>
                      <a:endParaRPr lang="ru-RU" sz="800" dirty="0">
                        <a:effectLst/>
                        <a:latin typeface="Times New Roman" pitchFamily="18" charset="0"/>
                        <a:ea typeface="Calibri"/>
                        <a:cs typeface="Times New Roman" pitchFamily="18" charset="0"/>
                      </a:endParaRPr>
                    </a:p>
                  </a:txBody>
                  <a:tcPr marL="16309" marR="16309" marT="0" marB="0"/>
                </a:tc>
              </a:tr>
            </a:tbl>
          </a:graphicData>
        </a:graphic>
      </p:graphicFrame>
    </p:spTree>
    <p:extLst>
      <p:ext uri="{BB962C8B-B14F-4D97-AF65-F5344CB8AC3E}">
        <p14:creationId xmlns:p14="http://schemas.microsoft.com/office/powerpoint/2010/main" val="1919644099"/>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0" y="205199"/>
            <a:ext cx="6017096" cy="859809"/>
          </a:xfrm>
          <a:prstGeom prst="roundRect">
            <a:avLst/>
          </a:prstGeom>
          <a:solidFill>
            <a:srgbClr val="99CC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ru-RU" sz="800" b="1" dirty="0" smtClean="0">
              <a:solidFill>
                <a:schemeClr val="bg2">
                  <a:lumMod val="10000"/>
                </a:schemeClr>
              </a:solidFill>
              <a:latin typeface="Times New Roman" pitchFamily="18" charset="0"/>
              <a:cs typeface="Times New Roman" pitchFamily="18" charset="0"/>
            </a:endParaRPr>
          </a:p>
          <a:p>
            <a:pPr algn="ctr">
              <a:lnSpc>
                <a:spcPct val="150000"/>
              </a:lnSpc>
            </a:pPr>
            <a:endParaRPr lang="ru-RU" sz="300" b="1" dirty="0" smtClean="0">
              <a:solidFill>
                <a:schemeClr val="bg2">
                  <a:lumMod val="10000"/>
                </a:schemeClr>
              </a:solidFill>
              <a:latin typeface="Times New Roman" pitchFamily="18" charset="0"/>
              <a:cs typeface="Times New Roman" pitchFamily="18" charset="0"/>
            </a:endParaRPr>
          </a:p>
          <a:p>
            <a:pPr algn="ctr">
              <a:lnSpc>
                <a:spcPct val="150000"/>
              </a:lnSpc>
            </a:pPr>
            <a:endParaRPr lang="ru-RU" sz="300" b="1" dirty="0">
              <a:solidFill>
                <a:schemeClr val="bg2">
                  <a:lumMod val="10000"/>
                </a:schemeClr>
              </a:solidFill>
              <a:latin typeface="Times New Roman" pitchFamily="18" charset="0"/>
              <a:cs typeface="Times New Roman" pitchFamily="18" charset="0"/>
            </a:endParaRPr>
          </a:p>
          <a:p>
            <a:pPr algn="ctr">
              <a:lnSpc>
                <a:spcPct val="150000"/>
              </a:lnSpc>
            </a:pPr>
            <a:r>
              <a:rPr lang="ru-RU" sz="2800" b="1" dirty="0" smtClean="0">
                <a:solidFill>
                  <a:schemeClr val="bg2">
                    <a:lumMod val="10000"/>
                  </a:schemeClr>
                </a:solidFill>
                <a:latin typeface="Times New Roman" pitchFamily="18" charset="0"/>
                <a:cs typeface="Times New Roman" pitchFamily="18" charset="0"/>
              </a:rPr>
              <a:t>Методическая </a:t>
            </a:r>
            <a:r>
              <a:rPr lang="ru-RU" sz="3200" b="1" dirty="0" smtClean="0">
                <a:solidFill>
                  <a:schemeClr val="bg2">
                    <a:lumMod val="10000"/>
                  </a:schemeClr>
                </a:solidFill>
                <a:latin typeface="Times New Roman" pitchFamily="18" charset="0"/>
                <a:cs typeface="Times New Roman" pitchFamily="18" charset="0"/>
              </a:rPr>
              <a:t>деятельность</a:t>
            </a:r>
            <a:endParaRPr lang="ru-RU" sz="3200" b="1" dirty="0">
              <a:solidFill>
                <a:schemeClr val="bg2">
                  <a:lumMod val="10000"/>
                </a:schemeClr>
              </a:solidFill>
              <a:latin typeface="Times New Roman" pitchFamily="18" charset="0"/>
              <a:cs typeface="Times New Roman" pitchFamily="18" charset="0"/>
            </a:endParaRPr>
          </a:p>
          <a:p>
            <a:pPr algn="ctr"/>
            <a:endParaRPr lang="ru-RU" sz="3200" b="1" dirty="0">
              <a:solidFill>
                <a:schemeClr val="bg2">
                  <a:lumMod val="10000"/>
                </a:schemeClr>
              </a:solidFill>
              <a:latin typeface="Times New Roman" pitchFamily="18" charset="0"/>
              <a:cs typeface="Times New Roman"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843097858"/>
              </p:ext>
            </p:extLst>
          </p:nvPr>
        </p:nvGraphicFramePr>
        <p:xfrm>
          <a:off x="254832" y="1244184"/>
          <a:ext cx="8649324" cy="5398393"/>
        </p:xfrm>
        <a:graphic>
          <a:graphicData uri="http://schemas.openxmlformats.org/drawingml/2006/table">
            <a:tbl>
              <a:tblPr firstRow="1" firstCol="1" bandRow="1">
                <a:tableStyleId>{5C22544A-7EE6-4342-B048-85BDC9FD1C3A}</a:tableStyleId>
              </a:tblPr>
              <a:tblGrid>
                <a:gridCol w="582373"/>
                <a:gridCol w="1954187"/>
                <a:gridCol w="1100900"/>
                <a:gridCol w="3057677"/>
                <a:gridCol w="1954187"/>
              </a:tblGrid>
              <a:tr h="973114">
                <a:tc>
                  <a:txBody>
                    <a:bodyPr/>
                    <a:lstStyle/>
                    <a:p>
                      <a:pPr algn="ctr">
                        <a:lnSpc>
                          <a:spcPct val="115000"/>
                        </a:lnSpc>
                        <a:spcAft>
                          <a:spcPts val="0"/>
                        </a:spcAft>
                      </a:pPr>
                      <a:r>
                        <a:rPr lang="ru-RU" sz="1200">
                          <a:effectLst/>
                          <a:latin typeface="Times New Roman" pitchFamily="18" charset="0"/>
                          <a:cs typeface="Times New Roman" pitchFamily="18" charset="0"/>
                        </a:rPr>
                        <a:t>№ п/п</a:t>
                      </a:r>
                      <a:endParaRPr lang="ru-RU" sz="1200">
                        <a:effectLst/>
                        <a:latin typeface="Times New Roman" pitchFamily="18" charset="0"/>
                        <a:ea typeface="Calibri"/>
                        <a:cs typeface="Times New Roman" pitchFamily="18" charset="0"/>
                      </a:endParaRPr>
                    </a:p>
                  </a:txBody>
                  <a:tcPr marL="44341" marR="44341" marT="0" marB="0"/>
                </a:tc>
                <a:tc>
                  <a:txBody>
                    <a:bodyPr/>
                    <a:lstStyle/>
                    <a:p>
                      <a:pPr algn="ctr">
                        <a:lnSpc>
                          <a:spcPct val="115000"/>
                        </a:lnSpc>
                        <a:spcAft>
                          <a:spcPts val="0"/>
                        </a:spcAft>
                      </a:pPr>
                      <a:r>
                        <a:rPr lang="ru-RU" sz="1200">
                          <a:effectLst/>
                          <a:latin typeface="Times New Roman" pitchFamily="18" charset="0"/>
                          <a:cs typeface="Times New Roman" pitchFamily="18" charset="0"/>
                        </a:rPr>
                        <a:t>Перечень мероприятий в соответствии с календарным планом-графиком</a:t>
                      </a:r>
                      <a:endParaRPr lang="ru-RU" sz="1200">
                        <a:effectLst/>
                        <a:latin typeface="Times New Roman" pitchFamily="18" charset="0"/>
                        <a:ea typeface="Calibri"/>
                        <a:cs typeface="Times New Roman" pitchFamily="18" charset="0"/>
                      </a:endParaRPr>
                    </a:p>
                  </a:txBody>
                  <a:tcPr marL="44341" marR="44341" marT="0" marB="0"/>
                </a:tc>
                <a:tc>
                  <a:txBody>
                    <a:bodyPr/>
                    <a:lstStyle/>
                    <a:p>
                      <a:pPr algn="ctr">
                        <a:lnSpc>
                          <a:spcPct val="115000"/>
                        </a:lnSpc>
                        <a:spcAft>
                          <a:spcPts val="0"/>
                        </a:spcAft>
                      </a:pPr>
                      <a:r>
                        <a:rPr lang="ru-RU" sz="1200">
                          <a:effectLst/>
                          <a:latin typeface="Times New Roman" pitchFamily="18" charset="0"/>
                          <a:cs typeface="Times New Roman" pitchFamily="18" charset="0"/>
                        </a:rPr>
                        <a:t>Срок</a:t>
                      </a:r>
                    </a:p>
                    <a:p>
                      <a:pPr algn="ctr">
                        <a:lnSpc>
                          <a:spcPct val="115000"/>
                        </a:lnSpc>
                        <a:spcAft>
                          <a:spcPts val="0"/>
                        </a:spcAft>
                      </a:pPr>
                      <a:r>
                        <a:rPr lang="ru-RU" sz="1200">
                          <a:effectLst/>
                          <a:latin typeface="Times New Roman" pitchFamily="18" charset="0"/>
                          <a:cs typeface="Times New Roman" pitchFamily="18" charset="0"/>
                        </a:rPr>
                        <a:t>(период выполнения)</a:t>
                      </a:r>
                      <a:endParaRPr lang="ru-RU" sz="1200">
                        <a:effectLst/>
                        <a:latin typeface="Times New Roman" pitchFamily="18" charset="0"/>
                        <a:ea typeface="Calibri"/>
                        <a:cs typeface="Times New Roman" pitchFamily="18" charset="0"/>
                      </a:endParaRPr>
                    </a:p>
                  </a:txBody>
                  <a:tcPr marL="44341" marR="44341" marT="0" marB="0"/>
                </a:tc>
                <a:tc>
                  <a:txBody>
                    <a:bodyPr/>
                    <a:lstStyle/>
                    <a:p>
                      <a:pPr algn="ctr">
                        <a:lnSpc>
                          <a:spcPct val="115000"/>
                        </a:lnSpc>
                        <a:spcAft>
                          <a:spcPts val="0"/>
                        </a:spcAft>
                      </a:pPr>
                      <a:r>
                        <a:rPr lang="ru-RU" sz="1200">
                          <a:effectLst/>
                          <a:latin typeface="Times New Roman" pitchFamily="18" charset="0"/>
                          <a:cs typeface="Times New Roman" pitchFamily="18" charset="0"/>
                        </a:rPr>
                        <a:t>Описание основных результатов реализации мероприятия</a:t>
                      </a:r>
                      <a:endParaRPr lang="ru-RU" sz="1200">
                        <a:effectLst/>
                        <a:latin typeface="Times New Roman" pitchFamily="18" charset="0"/>
                        <a:ea typeface="Calibri"/>
                        <a:cs typeface="Times New Roman" pitchFamily="18" charset="0"/>
                      </a:endParaRPr>
                    </a:p>
                  </a:txBody>
                  <a:tcPr marL="44341" marR="44341" marT="0" marB="0"/>
                </a:tc>
                <a:tc>
                  <a:txBody>
                    <a:bodyPr/>
                    <a:lstStyle/>
                    <a:p>
                      <a:pPr algn="ctr">
                        <a:lnSpc>
                          <a:spcPct val="115000"/>
                        </a:lnSpc>
                        <a:spcAft>
                          <a:spcPts val="0"/>
                        </a:spcAft>
                      </a:pPr>
                      <a:r>
                        <a:rPr lang="ru-RU" sz="1200">
                          <a:effectLst/>
                          <a:latin typeface="Times New Roman" pitchFamily="18" charset="0"/>
                          <a:cs typeface="Times New Roman" pitchFamily="18" charset="0"/>
                        </a:rPr>
                        <a:t>Результаты (продукты), полученные за отчетный период реализации проекта</a:t>
                      </a:r>
                      <a:endParaRPr lang="ru-RU" sz="1200">
                        <a:effectLst/>
                        <a:latin typeface="Times New Roman" pitchFamily="18" charset="0"/>
                        <a:ea typeface="Calibri"/>
                        <a:cs typeface="Times New Roman" pitchFamily="18" charset="0"/>
                      </a:endParaRPr>
                    </a:p>
                  </a:txBody>
                  <a:tcPr marL="44341" marR="44341" marT="0" marB="0"/>
                </a:tc>
              </a:tr>
              <a:tr h="1628235">
                <a:tc>
                  <a:txBody>
                    <a:bodyPr/>
                    <a:lstStyle/>
                    <a:p>
                      <a:pPr algn="r">
                        <a:lnSpc>
                          <a:spcPct val="115000"/>
                        </a:lnSpc>
                        <a:spcAft>
                          <a:spcPts val="0"/>
                        </a:spcAft>
                      </a:pPr>
                      <a:r>
                        <a:rPr lang="ru-RU" sz="1200">
                          <a:effectLst/>
                          <a:latin typeface="Times New Roman" pitchFamily="18" charset="0"/>
                          <a:cs typeface="Times New Roman" pitchFamily="18" charset="0"/>
                        </a:rPr>
                        <a:t>1</a:t>
                      </a:r>
                      <a:endParaRPr lang="ru-RU" sz="1200">
                        <a:effectLst/>
                        <a:latin typeface="Times New Roman" pitchFamily="18" charset="0"/>
                        <a:ea typeface="Calibri"/>
                        <a:cs typeface="Times New Roman" pitchFamily="18" charset="0"/>
                      </a:endParaRPr>
                    </a:p>
                  </a:txBody>
                  <a:tcPr marL="44341" marR="44341" marT="0" marB="0"/>
                </a:tc>
                <a:tc>
                  <a:txBody>
                    <a:bodyPr/>
                    <a:lstStyle/>
                    <a:p>
                      <a:pPr>
                        <a:lnSpc>
                          <a:spcPct val="115000"/>
                        </a:lnSpc>
                        <a:spcAft>
                          <a:spcPts val="0"/>
                        </a:spcAft>
                      </a:pPr>
                      <a:r>
                        <a:rPr lang="ru-RU" sz="1200">
                          <a:effectLst/>
                          <a:latin typeface="Times New Roman" pitchFamily="18" charset="0"/>
                          <a:cs typeface="Times New Roman" pitchFamily="18" charset="0"/>
                        </a:rPr>
                        <a:t>Проведение интерактивных педагогических гостиных, семинаров-практикумов, мастер-классов в рамках инновационной деятельности</a:t>
                      </a:r>
                      <a:endParaRPr lang="ru-RU" sz="1200">
                        <a:effectLst/>
                        <a:latin typeface="Times New Roman" pitchFamily="18" charset="0"/>
                        <a:ea typeface="Calibri"/>
                        <a:cs typeface="Times New Roman" pitchFamily="18" charset="0"/>
                      </a:endParaRPr>
                    </a:p>
                  </a:txBody>
                  <a:tcPr marL="44341" marR="44341" marT="0" marB="0"/>
                </a:tc>
                <a:tc>
                  <a:txBody>
                    <a:bodyPr/>
                    <a:lstStyle/>
                    <a:p>
                      <a:pPr>
                        <a:lnSpc>
                          <a:spcPct val="115000"/>
                        </a:lnSpc>
                        <a:spcAft>
                          <a:spcPts val="0"/>
                        </a:spcAft>
                      </a:pPr>
                      <a:r>
                        <a:rPr lang="ru-RU" sz="1200">
                          <a:effectLst/>
                          <a:latin typeface="Times New Roman" pitchFamily="18" charset="0"/>
                          <a:cs typeface="Times New Roman" pitchFamily="18" charset="0"/>
                        </a:rPr>
                        <a:t>в течение текущего образовательного периода</a:t>
                      </a:r>
                      <a:endParaRPr lang="ru-RU" sz="1200">
                        <a:effectLst/>
                        <a:latin typeface="Times New Roman" pitchFamily="18" charset="0"/>
                        <a:ea typeface="Calibri"/>
                        <a:cs typeface="Times New Roman" pitchFamily="18" charset="0"/>
                      </a:endParaRPr>
                    </a:p>
                  </a:txBody>
                  <a:tcPr marL="44341" marR="44341" marT="0" marB="0"/>
                </a:tc>
                <a:tc>
                  <a:txBody>
                    <a:bodyPr/>
                    <a:lstStyle/>
                    <a:p>
                      <a:pPr>
                        <a:lnSpc>
                          <a:spcPct val="115000"/>
                        </a:lnSpc>
                        <a:spcAft>
                          <a:spcPts val="0"/>
                        </a:spcAft>
                      </a:pPr>
                      <a:r>
                        <a:rPr lang="ru-RU" sz="1200">
                          <a:effectLst/>
                          <a:latin typeface="Times New Roman" pitchFamily="18" charset="0"/>
                          <a:cs typeface="Times New Roman" pitchFamily="18" charset="0"/>
                        </a:rPr>
                        <a:t> Разработаны планы мероприятий, подобраны методические материалы к практическим и виртуальным занятиям.</a:t>
                      </a:r>
                      <a:endParaRPr lang="ru-RU" sz="1200">
                        <a:effectLst/>
                        <a:latin typeface="Times New Roman" pitchFamily="18" charset="0"/>
                        <a:ea typeface="Calibri"/>
                        <a:cs typeface="Times New Roman" pitchFamily="18" charset="0"/>
                      </a:endParaRPr>
                    </a:p>
                  </a:txBody>
                  <a:tcPr marL="44341" marR="44341" marT="0" marB="0"/>
                </a:tc>
                <a:tc>
                  <a:txBody>
                    <a:bodyPr/>
                    <a:lstStyle/>
                    <a:p>
                      <a:pPr>
                        <a:lnSpc>
                          <a:spcPct val="115000"/>
                        </a:lnSpc>
                        <a:spcAft>
                          <a:spcPts val="0"/>
                        </a:spcAft>
                      </a:pPr>
                      <a:r>
                        <a:rPr lang="ru-RU" sz="1200" kern="1200">
                          <a:effectLst/>
                          <a:latin typeface="Times New Roman" pitchFamily="18" charset="0"/>
                          <a:cs typeface="Times New Roman" pitchFamily="18" charset="0"/>
                        </a:rPr>
                        <a:t>Методические материалы созданы в печатном виде и размещены на сайте ДОО</a:t>
                      </a:r>
                      <a:endParaRPr lang="ru-RU" sz="1200">
                        <a:effectLst/>
                        <a:latin typeface="Times New Roman" pitchFamily="18" charset="0"/>
                        <a:cs typeface="Times New Roman" pitchFamily="18" charset="0"/>
                      </a:endParaRPr>
                    </a:p>
                    <a:p>
                      <a:pPr>
                        <a:lnSpc>
                          <a:spcPct val="115000"/>
                        </a:lnSpc>
                        <a:spcAft>
                          <a:spcPts val="0"/>
                        </a:spcAft>
                      </a:pPr>
                      <a:r>
                        <a:rPr lang="ru-RU" sz="1200" u="sng" kern="1200">
                          <a:effectLst/>
                          <a:latin typeface="Times New Roman" pitchFamily="18" charset="0"/>
                          <a:cs typeface="Times New Roman" pitchFamily="18" charset="0"/>
                          <a:hlinkClick r:id="rId2"/>
                        </a:rPr>
                        <a:t>https://mdou2krsm.ru/item/1007539</a:t>
                      </a:r>
                      <a:r>
                        <a:rPr lang="ru-RU" sz="1200" kern="1200">
                          <a:effectLst/>
                          <a:latin typeface="Times New Roman" pitchFamily="18" charset="0"/>
                          <a:cs typeface="Times New Roman" pitchFamily="18" charset="0"/>
                        </a:rPr>
                        <a:t> </a:t>
                      </a:r>
                      <a:endParaRPr lang="ru-RU" sz="1200">
                        <a:effectLst/>
                        <a:latin typeface="Times New Roman" pitchFamily="18" charset="0"/>
                        <a:ea typeface="Calibri"/>
                        <a:cs typeface="Times New Roman" pitchFamily="18" charset="0"/>
                      </a:endParaRPr>
                    </a:p>
                  </a:txBody>
                  <a:tcPr marL="44341" marR="44341" marT="0" marB="0"/>
                </a:tc>
              </a:tr>
              <a:tr h="809333">
                <a:tc>
                  <a:txBody>
                    <a:bodyPr/>
                    <a:lstStyle/>
                    <a:p>
                      <a:pPr algn="r">
                        <a:lnSpc>
                          <a:spcPct val="115000"/>
                        </a:lnSpc>
                        <a:spcAft>
                          <a:spcPts val="0"/>
                        </a:spcAft>
                      </a:pPr>
                      <a:r>
                        <a:rPr lang="ru-RU" sz="1200">
                          <a:effectLst/>
                          <a:latin typeface="Times New Roman" pitchFamily="18" charset="0"/>
                          <a:cs typeface="Times New Roman" pitchFamily="18" charset="0"/>
                        </a:rPr>
                        <a:t>2</a:t>
                      </a:r>
                      <a:endParaRPr lang="ru-RU" sz="1200">
                        <a:effectLst/>
                        <a:latin typeface="Times New Roman" pitchFamily="18" charset="0"/>
                        <a:ea typeface="Calibri"/>
                        <a:cs typeface="Times New Roman" pitchFamily="18" charset="0"/>
                      </a:endParaRPr>
                    </a:p>
                  </a:txBody>
                  <a:tcPr marL="44341" marR="44341" marT="0" marB="0"/>
                </a:tc>
                <a:tc>
                  <a:txBody>
                    <a:bodyPr/>
                    <a:lstStyle/>
                    <a:p>
                      <a:pPr>
                        <a:lnSpc>
                          <a:spcPct val="115000"/>
                        </a:lnSpc>
                        <a:spcAft>
                          <a:spcPts val="0"/>
                        </a:spcAft>
                      </a:pPr>
                      <a:r>
                        <a:rPr lang="ru-RU" sz="1200">
                          <a:effectLst/>
                          <a:latin typeface="Times New Roman" pitchFamily="18" charset="0"/>
                          <a:cs typeface="Times New Roman" pitchFamily="18" charset="0"/>
                        </a:rPr>
                        <a:t>Издание сборника методических материалов для педагогов и родителей.</a:t>
                      </a:r>
                      <a:endParaRPr lang="ru-RU" sz="1200">
                        <a:effectLst/>
                        <a:latin typeface="Times New Roman" pitchFamily="18" charset="0"/>
                        <a:ea typeface="Calibri"/>
                        <a:cs typeface="Times New Roman" pitchFamily="18" charset="0"/>
                      </a:endParaRPr>
                    </a:p>
                  </a:txBody>
                  <a:tcPr marL="44341" marR="44341" marT="0" marB="0"/>
                </a:tc>
                <a:tc>
                  <a:txBody>
                    <a:bodyPr/>
                    <a:lstStyle/>
                    <a:p>
                      <a:pPr>
                        <a:lnSpc>
                          <a:spcPct val="115000"/>
                        </a:lnSpc>
                        <a:spcAft>
                          <a:spcPts val="0"/>
                        </a:spcAft>
                      </a:pPr>
                      <a:r>
                        <a:rPr lang="ru-RU" sz="1200">
                          <a:effectLst/>
                          <a:latin typeface="Times New Roman" pitchFamily="18" charset="0"/>
                          <a:cs typeface="Times New Roman" pitchFamily="18" charset="0"/>
                        </a:rPr>
                        <a:t>в течение текущего образовательного периода</a:t>
                      </a:r>
                      <a:endParaRPr lang="ru-RU" sz="1200">
                        <a:effectLst/>
                        <a:latin typeface="Times New Roman" pitchFamily="18" charset="0"/>
                        <a:ea typeface="Calibri"/>
                        <a:cs typeface="Times New Roman" pitchFamily="18" charset="0"/>
                      </a:endParaRPr>
                    </a:p>
                  </a:txBody>
                  <a:tcPr marL="44341" marR="44341" marT="0" marB="0"/>
                </a:tc>
                <a:tc>
                  <a:txBody>
                    <a:bodyPr/>
                    <a:lstStyle/>
                    <a:p>
                      <a:pPr>
                        <a:lnSpc>
                          <a:spcPct val="115000"/>
                        </a:lnSpc>
                        <a:spcAft>
                          <a:spcPts val="0"/>
                        </a:spcAft>
                      </a:pPr>
                      <a:r>
                        <a:rPr lang="ru-RU" sz="1200">
                          <a:effectLst/>
                          <a:latin typeface="Times New Roman" pitchFamily="18" charset="0"/>
                          <a:cs typeface="Times New Roman" pitchFamily="18" charset="0"/>
                        </a:rPr>
                        <a:t>Создан сборник дидактических материалов для родителей воспитанников «Мой ребёнок на пути к школе»</a:t>
                      </a:r>
                      <a:endParaRPr lang="ru-RU" sz="1200">
                        <a:effectLst/>
                        <a:latin typeface="Times New Roman" pitchFamily="18" charset="0"/>
                        <a:ea typeface="Calibri"/>
                        <a:cs typeface="Times New Roman" pitchFamily="18" charset="0"/>
                      </a:endParaRPr>
                    </a:p>
                  </a:txBody>
                  <a:tcPr marL="44341" marR="44341" marT="0" marB="0"/>
                </a:tc>
                <a:tc>
                  <a:txBody>
                    <a:bodyPr/>
                    <a:lstStyle/>
                    <a:p>
                      <a:pPr>
                        <a:lnSpc>
                          <a:spcPct val="115000"/>
                        </a:lnSpc>
                        <a:spcAft>
                          <a:spcPts val="0"/>
                        </a:spcAft>
                      </a:pPr>
                      <a:r>
                        <a:rPr lang="ru-RU" sz="1200" u="sng" kern="1200">
                          <a:effectLst/>
                          <a:latin typeface="Times New Roman" pitchFamily="18" charset="0"/>
                          <a:cs typeface="Times New Roman" pitchFamily="18" charset="0"/>
                          <a:hlinkClick r:id="rId3"/>
                        </a:rPr>
                        <a:t>https://mdou2krsm.ru/item/1639330</a:t>
                      </a:r>
                      <a:r>
                        <a:rPr lang="ru-RU" sz="1200" kern="1200">
                          <a:effectLst/>
                          <a:latin typeface="Times New Roman" pitchFamily="18" charset="0"/>
                          <a:cs typeface="Times New Roman" pitchFamily="18" charset="0"/>
                        </a:rPr>
                        <a:t> </a:t>
                      </a:r>
                      <a:endParaRPr lang="ru-RU" sz="1200">
                        <a:effectLst/>
                        <a:latin typeface="Times New Roman" pitchFamily="18" charset="0"/>
                        <a:ea typeface="Calibri"/>
                        <a:cs typeface="Times New Roman" pitchFamily="18" charset="0"/>
                      </a:endParaRPr>
                    </a:p>
                  </a:txBody>
                  <a:tcPr marL="44341" marR="44341" marT="0" marB="0"/>
                </a:tc>
              </a:tr>
              <a:tr h="1955796">
                <a:tc>
                  <a:txBody>
                    <a:bodyPr/>
                    <a:lstStyle/>
                    <a:p>
                      <a:pPr algn="r">
                        <a:lnSpc>
                          <a:spcPct val="115000"/>
                        </a:lnSpc>
                        <a:spcAft>
                          <a:spcPts val="0"/>
                        </a:spcAft>
                      </a:pPr>
                      <a:r>
                        <a:rPr lang="ru-RU" sz="1200">
                          <a:effectLst/>
                          <a:latin typeface="Times New Roman" pitchFamily="18" charset="0"/>
                          <a:cs typeface="Times New Roman" pitchFamily="18" charset="0"/>
                        </a:rPr>
                        <a:t>3</a:t>
                      </a:r>
                      <a:endParaRPr lang="ru-RU" sz="1200">
                        <a:effectLst/>
                        <a:latin typeface="Times New Roman" pitchFamily="18" charset="0"/>
                        <a:ea typeface="Calibri"/>
                        <a:cs typeface="Times New Roman" pitchFamily="18" charset="0"/>
                      </a:endParaRPr>
                    </a:p>
                  </a:txBody>
                  <a:tcPr marL="44341" marR="44341" marT="0" marB="0"/>
                </a:tc>
                <a:tc>
                  <a:txBody>
                    <a:bodyPr/>
                    <a:lstStyle/>
                    <a:p>
                      <a:pPr algn="just">
                        <a:lnSpc>
                          <a:spcPct val="115000"/>
                        </a:lnSpc>
                        <a:spcAft>
                          <a:spcPts val="0"/>
                        </a:spcAft>
                      </a:pPr>
                      <a:r>
                        <a:rPr lang="ru-RU" sz="1200">
                          <a:effectLst/>
                          <a:latin typeface="Times New Roman" pitchFamily="18" charset="0"/>
                          <a:cs typeface="Times New Roman" pitchFamily="18" charset="0"/>
                        </a:rPr>
                        <a:t>Проведение итоговой оценки качества инновационной деятельности. </a:t>
                      </a:r>
                    </a:p>
                    <a:p>
                      <a:pPr>
                        <a:lnSpc>
                          <a:spcPct val="115000"/>
                        </a:lnSpc>
                        <a:spcAft>
                          <a:spcPts val="0"/>
                        </a:spcAft>
                      </a:pPr>
                      <a:r>
                        <a:rPr lang="ru-RU" sz="1200">
                          <a:effectLst/>
                          <a:latin typeface="Times New Roman" pitchFamily="18" charset="0"/>
                          <a:cs typeface="Times New Roman" pitchFamily="18" charset="0"/>
                        </a:rPr>
                        <a:t> </a:t>
                      </a:r>
                      <a:endParaRPr lang="ru-RU" sz="1200">
                        <a:effectLst/>
                        <a:latin typeface="Times New Roman" pitchFamily="18" charset="0"/>
                        <a:ea typeface="Calibri"/>
                        <a:cs typeface="Times New Roman" pitchFamily="18" charset="0"/>
                      </a:endParaRPr>
                    </a:p>
                  </a:txBody>
                  <a:tcPr marL="44341" marR="44341" marT="0" marB="0"/>
                </a:tc>
                <a:tc>
                  <a:txBody>
                    <a:bodyPr/>
                    <a:lstStyle/>
                    <a:p>
                      <a:pPr>
                        <a:lnSpc>
                          <a:spcPct val="115000"/>
                        </a:lnSpc>
                        <a:spcAft>
                          <a:spcPts val="0"/>
                        </a:spcAft>
                      </a:pPr>
                      <a:r>
                        <a:rPr lang="ru-RU" sz="1200">
                          <a:effectLst/>
                          <a:latin typeface="Times New Roman" pitchFamily="18" charset="0"/>
                          <a:cs typeface="Times New Roman" pitchFamily="18" charset="0"/>
                        </a:rPr>
                        <a:t>Ноябрь</a:t>
                      </a:r>
                      <a:endParaRPr lang="ru-RU" sz="1200">
                        <a:effectLst/>
                        <a:latin typeface="Times New Roman" pitchFamily="18" charset="0"/>
                        <a:ea typeface="Calibri"/>
                        <a:cs typeface="Times New Roman" pitchFamily="18" charset="0"/>
                      </a:endParaRPr>
                    </a:p>
                  </a:txBody>
                  <a:tcPr marL="44341" marR="44341" marT="0" marB="0"/>
                </a:tc>
                <a:tc>
                  <a:txBody>
                    <a:bodyPr/>
                    <a:lstStyle/>
                    <a:p>
                      <a:pPr>
                        <a:lnSpc>
                          <a:spcPct val="115000"/>
                        </a:lnSpc>
                        <a:spcAft>
                          <a:spcPts val="0"/>
                        </a:spcAft>
                      </a:pPr>
                      <a:r>
                        <a:rPr lang="ru-RU" sz="1200">
                          <a:effectLst/>
                          <a:latin typeface="Times New Roman" pitchFamily="18" charset="0"/>
                          <a:cs typeface="Times New Roman" pitchFamily="18" charset="0"/>
                        </a:rPr>
                        <a:t>Разработаны критерии анализа уровней готовности к самоорганизации родителей и педагогов в педагогическом сообществе;</a:t>
                      </a:r>
                    </a:p>
                    <a:p>
                      <a:pPr>
                        <a:lnSpc>
                          <a:spcPct val="115000"/>
                        </a:lnSpc>
                        <a:spcAft>
                          <a:spcPts val="0"/>
                        </a:spcAft>
                      </a:pPr>
                      <a:r>
                        <a:rPr lang="ru-RU" sz="1200">
                          <a:effectLst/>
                          <a:latin typeface="Times New Roman" pitchFamily="18" charset="0"/>
                          <a:cs typeface="Times New Roman" pitchFamily="18" charset="0"/>
                        </a:rPr>
                        <a:t>Продолжены мониторинговые исследования, анкетирование, тестирование успешности выпускников детского сада в школе.</a:t>
                      </a:r>
                    </a:p>
                    <a:p>
                      <a:pPr>
                        <a:lnSpc>
                          <a:spcPct val="115000"/>
                        </a:lnSpc>
                        <a:spcAft>
                          <a:spcPts val="0"/>
                        </a:spcAft>
                      </a:pPr>
                      <a:r>
                        <a:rPr lang="ru-RU" sz="1200">
                          <a:effectLst/>
                          <a:latin typeface="Times New Roman" pitchFamily="18" charset="0"/>
                          <a:cs typeface="Times New Roman" pitchFamily="18" charset="0"/>
                        </a:rPr>
                        <a:t>Оценена активность социальных партнёров.</a:t>
                      </a:r>
                      <a:endParaRPr lang="ru-RU" sz="1200">
                        <a:effectLst/>
                        <a:latin typeface="Times New Roman" pitchFamily="18" charset="0"/>
                        <a:ea typeface="Calibri"/>
                        <a:cs typeface="Times New Roman" pitchFamily="18" charset="0"/>
                      </a:endParaRPr>
                    </a:p>
                  </a:txBody>
                  <a:tcPr marL="44341" marR="44341" marT="0" marB="0"/>
                </a:tc>
                <a:tc>
                  <a:txBody>
                    <a:bodyPr/>
                    <a:lstStyle/>
                    <a:p>
                      <a:pPr algn="just">
                        <a:lnSpc>
                          <a:spcPct val="115000"/>
                        </a:lnSpc>
                        <a:spcAft>
                          <a:spcPts val="0"/>
                        </a:spcAft>
                      </a:pPr>
                      <a:r>
                        <a:rPr lang="ru-RU" sz="1200" kern="1200" dirty="0">
                          <a:effectLst/>
                          <a:latin typeface="Times New Roman" pitchFamily="18" charset="0"/>
                          <a:cs typeface="Times New Roman" pitchFamily="18" charset="0"/>
                        </a:rPr>
                        <a:t>Аналитические справки, отчёты</a:t>
                      </a:r>
                      <a:endParaRPr lang="ru-RU" sz="1200" dirty="0">
                        <a:effectLst/>
                        <a:latin typeface="Times New Roman" pitchFamily="18" charset="0"/>
                        <a:ea typeface="Calibri"/>
                        <a:cs typeface="Times New Roman" pitchFamily="18" charset="0"/>
                      </a:endParaRPr>
                    </a:p>
                  </a:txBody>
                  <a:tcPr marL="44341" marR="44341" marT="0" marB="0"/>
                </a:tc>
              </a:tr>
            </a:tbl>
          </a:graphicData>
        </a:graphic>
      </p:graphicFrame>
    </p:spTree>
    <p:extLst>
      <p:ext uri="{BB962C8B-B14F-4D97-AF65-F5344CB8AC3E}">
        <p14:creationId xmlns:p14="http://schemas.microsoft.com/office/powerpoint/2010/main" val="2187186575"/>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99137" y="184571"/>
            <a:ext cx="8125138" cy="584775"/>
          </a:xfrm>
          <a:prstGeom prst="rect">
            <a:avLst/>
          </a:prstGeom>
        </p:spPr>
        <p:txBody>
          <a:bodyPr wrap="square">
            <a:spAutoFit/>
          </a:bodyPr>
          <a:lstStyle/>
          <a:p>
            <a:pPr algn="ctr"/>
            <a:r>
              <a:rPr lang="ru-RU" sz="3200" b="1" i="1" dirty="0" smtClean="0">
                <a:solidFill>
                  <a:schemeClr val="bg1"/>
                </a:solidFill>
                <a:latin typeface="Times New Roman" pitchFamily="18" charset="0"/>
                <a:cs typeface="Times New Roman" pitchFamily="18" charset="0"/>
              </a:rPr>
              <a:t>Методические материалы 2023</a:t>
            </a:r>
            <a:endParaRPr lang="ru-RU" sz="3200" b="1" i="1" dirty="0">
              <a:solidFill>
                <a:schemeClr val="bg1"/>
              </a:solidFill>
              <a:latin typeface="Times New Roman" pitchFamily="18" charset="0"/>
              <a:cs typeface="Times New Roman" pitchFamily="18" charset="0"/>
            </a:endParaRPr>
          </a:p>
        </p:txBody>
      </p:sp>
      <p:sp>
        <p:nvSpPr>
          <p:cNvPr id="5" name="Rectangle 5"/>
          <p:cNvSpPr>
            <a:spLocks noChangeArrowheads="1"/>
          </p:cNvSpPr>
          <p:nvPr/>
        </p:nvSpPr>
        <p:spPr bwMode="auto">
          <a:xfrm>
            <a:off x="89706"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9" name="Рисунок 8"/>
          <p:cNvPicPr/>
          <p:nvPr/>
        </p:nvPicPr>
        <p:blipFill rotWithShape="1">
          <a:blip r:embed="rId2"/>
          <a:srcRect l="24263" t="26316" r="52658" b="17106"/>
          <a:stretch/>
        </p:blipFill>
        <p:spPr bwMode="auto">
          <a:xfrm>
            <a:off x="419255" y="1013288"/>
            <a:ext cx="1612900" cy="2223135"/>
          </a:xfrm>
          <a:prstGeom prst="rect">
            <a:avLst/>
          </a:prstGeom>
          <a:ln>
            <a:solidFill>
              <a:srgbClr val="003300"/>
            </a:solidFill>
          </a:ln>
          <a:extLst>
            <a:ext uri="{53640926-AAD7-44D8-BBD7-CCE9431645EC}">
              <a14:shadowObscured xmlns:a14="http://schemas.microsoft.com/office/drawing/2010/main"/>
            </a:ext>
          </a:extLst>
        </p:spPr>
      </p:pic>
      <p:pic>
        <p:nvPicPr>
          <p:cNvPr id="10" name="Рисунок 9"/>
          <p:cNvPicPr/>
          <p:nvPr/>
        </p:nvPicPr>
        <p:blipFill rotWithShape="1">
          <a:blip r:embed="rId3"/>
          <a:srcRect l="25896" t="25948" r="51977" b="19533"/>
          <a:stretch/>
        </p:blipFill>
        <p:spPr bwMode="auto">
          <a:xfrm>
            <a:off x="2675079" y="1038688"/>
            <a:ext cx="1605280" cy="2223770"/>
          </a:xfrm>
          <a:prstGeom prst="rect">
            <a:avLst/>
          </a:prstGeom>
          <a:ln>
            <a:solidFill>
              <a:srgbClr val="003300"/>
            </a:solidFill>
          </a:ln>
          <a:extLst>
            <a:ext uri="{53640926-AAD7-44D8-BBD7-CCE9431645EC}">
              <a14:shadowObscured xmlns:a14="http://schemas.microsoft.com/office/drawing/2010/main"/>
            </a:ext>
          </a:extLst>
        </p:spPr>
      </p:pic>
      <p:pic>
        <p:nvPicPr>
          <p:cNvPr id="11" name="Рисунок 10"/>
          <p:cNvPicPr/>
          <p:nvPr/>
        </p:nvPicPr>
        <p:blipFill rotWithShape="1">
          <a:blip r:embed="rId4"/>
          <a:srcRect l="20815" t="25948" r="53616" b="10496"/>
          <a:stretch/>
        </p:blipFill>
        <p:spPr bwMode="auto">
          <a:xfrm>
            <a:off x="4921379" y="1013288"/>
            <a:ext cx="1609725" cy="2249170"/>
          </a:xfrm>
          <a:prstGeom prst="rect">
            <a:avLst/>
          </a:prstGeom>
          <a:ln>
            <a:solidFill>
              <a:srgbClr val="003300"/>
            </a:solidFill>
          </a:ln>
          <a:extLst>
            <a:ext uri="{53640926-AAD7-44D8-BBD7-CCE9431645EC}">
              <a14:shadowObscured xmlns:a14="http://schemas.microsoft.com/office/drawing/2010/main"/>
            </a:ext>
          </a:extLst>
        </p:spPr>
      </p:pic>
      <p:pic>
        <p:nvPicPr>
          <p:cNvPr id="12" name="Рисунок 11"/>
          <p:cNvPicPr/>
          <p:nvPr/>
        </p:nvPicPr>
        <p:blipFill rotWithShape="1">
          <a:blip r:embed="rId5"/>
          <a:srcRect l="6010" t="25390" r="71953" b="19376"/>
          <a:stretch/>
        </p:blipFill>
        <p:spPr bwMode="auto">
          <a:xfrm>
            <a:off x="7131060" y="1038688"/>
            <a:ext cx="1593215" cy="2244725"/>
          </a:xfrm>
          <a:prstGeom prst="rect">
            <a:avLst/>
          </a:prstGeom>
          <a:ln>
            <a:solidFill>
              <a:srgbClr val="003300"/>
            </a:solidFill>
          </a:ln>
          <a:extLst>
            <a:ext uri="{53640926-AAD7-44D8-BBD7-CCE9431645EC}">
              <a14:shadowObscured xmlns:a14="http://schemas.microsoft.com/office/drawing/2010/main"/>
            </a:ext>
          </a:extLst>
        </p:spPr>
      </p:pic>
      <p:pic>
        <p:nvPicPr>
          <p:cNvPr id="1026" name="Picture 2" descr="C:\Users\User\Desktop\3a1f3adf-9c34-4598-bc97-e8625aacae5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9255" y="3751851"/>
            <a:ext cx="2076726" cy="2935195"/>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355667" y="3751850"/>
            <a:ext cx="5368608" cy="2308324"/>
          </a:xfrm>
          <a:prstGeom prst="rect">
            <a:avLst/>
          </a:prstGeom>
        </p:spPr>
        <p:txBody>
          <a:bodyPr wrap="square">
            <a:spAutoFit/>
          </a:bodyPr>
          <a:lstStyle/>
          <a:p>
            <a:pPr algn="ctr"/>
            <a:r>
              <a:rPr lang="ru-RU" sz="2400" i="1" dirty="0">
                <a:solidFill>
                  <a:srgbClr val="002060"/>
                </a:solidFill>
                <a:latin typeface="Times New Roman" pitchFamily="18" charset="0"/>
                <a:cs typeface="Times New Roman" pitchFamily="18" charset="0"/>
              </a:rPr>
              <a:t>С полным перечнем учебно-методических разработок можно ознакомиться </a:t>
            </a:r>
            <a:r>
              <a:rPr lang="ru-RU" sz="2400" u="sng" dirty="0">
                <a:latin typeface="Times New Roman" pitchFamily="18" charset="0"/>
                <a:cs typeface="Times New Roman" pitchFamily="18" charset="0"/>
                <a:hlinkClick r:id="rId7"/>
              </a:rPr>
              <a:t>https://782329.selcdn.ru/leonardo/uploadsForSiteId/201293/content/dc0cac79-9cd4-4fcc-bdd8-23bdb85a675a.pdf</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2443388278"/>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0" y="133997"/>
            <a:ext cx="6017096" cy="859809"/>
          </a:xfrm>
          <a:prstGeom prst="roundRect">
            <a:avLst/>
          </a:prstGeom>
          <a:solidFill>
            <a:srgbClr val="99CC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 b="1" dirty="0" smtClean="0">
              <a:solidFill>
                <a:schemeClr val="bg2">
                  <a:lumMod val="10000"/>
                </a:schemeClr>
              </a:solidFill>
              <a:latin typeface="Times New Roman" pitchFamily="18" charset="0"/>
              <a:cs typeface="Times New Roman" pitchFamily="18" charset="0"/>
            </a:endParaRPr>
          </a:p>
          <a:p>
            <a:pPr algn="ctr"/>
            <a:endParaRPr lang="ru-RU" sz="300" b="1" dirty="0">
              <a:solidFill>
                <a:schemeClr val="bg2">
                  <a:lumMod val="10000"/>
                </a:schemeClr>
              </a:solidFill>
              <a:latin typeface="Times New Roman" pitchFamily="18" charset="0"/>
              <a:cs typeface="Times New Roman" pitchFamily="18" charset="0"/>
            </a:endParaRPr>
          </a:p>
          <a:p>
            <a:pPr algn="ctr"/>
            <a:endParaRPr lang="ru-RU" sz="300" b="1" dirty="0" smtClean="0">
              <a:solidFill>
                <a:schemeClr val="bg2">
                  <a:lumMod val="10000"/>
                </a:schemeClr>
              </a:solidFill>
              <a:latin typeface="Times New Roman" pitchFamily="18" charset="0"/>
              <a:cs typeface="Times New Roman" pitchFamily="18" charset="0"/>
            </a:endParaRPr>
          </a:p>
          <a:p>
            <a:pPr algn="ctr"/>
            <a:endParaRPr lang="ru-RU" sz="300" b="1" dirty="0">
              <a:solidFill>
                <a:schemeClr val="bg2">
                  <a:lumMod val="10000"/>
                </a:schemeClr>
              </a:solidFill>
              <a:latin typeface="Times New Roman" pitchFamily="18" charset="0"/>
              <a:cs typeface="Times New Roman" pitchFamily="18" charset="0"/>
            </a:endParaRPr>
          </a:p>
          <a:p>
            <a:pPr algn="ctr"/>
            <a:r>
              <a:rPr lang="ru-RU" sz="2800" b="1" dirty="0" smtClean="0">
                <a:solidFill>
                  <a:schemeClr val="bg2">
                    <a:lumMod val="10000"/>
                  </a:schemeClr>
                </a:solidFill>
                <a:latin typeface="Times New Roman" pitchFamily="18" charset="0"/>
                <a:cs typeface="Times New Roman" pitchFamily="18" charset="0"/>
              </a:rPr>
              <a:t>Трансляционная деятельность</a:t>
            </a:r>
            <a:endParaRPr lang="ru-RU" sz="2800" b="1" dirty="0">
              <a:solidFill>
                <a:schemeClr val="bg2">
                  <a:lumMod val="10000"/>
                </a:schemeClr>
              </a:solidFill>
              <a:latin typeface="Times New Roman" pitchFamily="18" charset="0"/>
              <a:cs typeface="Times New Roman" pitchFamily="18" charset="0"/>
            </a:endParaRPr>
          </a:p>
          <a:p>
            <a:pPr algn="just"/>
            <a:endParaRPr lang="ru-RU" sz="2800" b="1" dirty="0">
              <a:solidFill>
                <a:schemeClr val="bg2">
                  <a:lumMod val="10000"/>
                </a:schemeClr>
              </a:solidFill>
              <a:latin typeface="Times New Roman" pitchFamily="18" charset="0"/>
              <a:cs typeface="Times New Roman"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3265255063"/>
              </p:ext>
            </p:extLst>
          </p:nvPr>
        </p:nvGraphicFramePr>
        <p:xfrm>
          <a:off x="141335" y="1246088"/>
          <a:ext cx="8882743" cy="5503537"/>
        </p:xfrm>
        <a:graphic>
          <a:graphicData uri="http://schemas.openxmlformats.org/drawingml/2006/table">
            <a:tbl>
              <a:tblPr firstRow="1" firstCol="1" bandRow="1">
                <a:tableStyleId>{5C22544A-7EE6-4342-B048-85BDC9FD1C3A}</a:tableStyleId>
              </a:tblPr>
              <a:tblGrid>
                <a:gridCol w="598091"/>
                <a:gridCol w="2006924"/>
                <a:gridCol w="1130611"/>
                <a:gridCol w="3140193"/>
                <a:gridCol w="2006924"/>
              </a:tblGrid>
              <a:tr h="582729">
                <a:tc>
                  <a:txBody>
                    <a:bodyPr/>
                    <a:lstStyle/>
                    <a:p>
                      <a:pPr algn="ctr">
                        <a:lnSpc>
                          <a:spcPct val="115000"/>
                        </a:lnSpc>
                        <a:spcAft>
                          <a:spcPts val="0"/>
                        </a:spcAft>
                      </a:pPr>
                      <a:r>
                        <a:rPr lang="ru-RU" sz="1000">
                          <a:effectLst/>
                          <a:latin typeface="Times New Roman" pitchFamily="18" charset="0"/>
                          <a:cs typeface="Times New Roman" pitchFamily="18" charset="0"/>
                        </a:rPr>
                        <a:t>№ п/п</a:t>
                      </a:r>
                      <a:endParaRPr lang="ru-RU" sz="1000">
                        <a:effectLst/>
                        <a:latin typeface="Times New Roman" pitchFamily="18" charset="0"/>
                        <a:ea typeface="Calibri"/>
                        <a:cs typeface="Times New Roman" pitchFamily="18" charset="0"/>
                      </a:endParaRPr>
                    </a:p>
                  </a:txBody>
                  <a:tcPr marL="27287" marR="27287" marT="0" marB="0"/>
                </a:tc>
                <a:tc>
                  <a:txBody>
                    <a:bodyPr/>
                    <a:lstStyle/>
                    <a:p>
                      <a:pPr algn="ctr">
                        <a:lnSpc>
                          <a:spcPct val="115000"/>
                        </a:lnSpc>
                        <a:spcAft>
                          <a:spcPts val="0"/>
                        </a:spcAft>
                      </a:pPr>
                      <a:r>
                        <a:rPr lang="ru-RU" sz="1000">
                          <a:effectLst/>
                          <a:latin typeface="Times New Roman" pitchFamily="18" charset="0"/>
                          <a:cs typeface="Times New Roman" pitchFamily="18" charset="0"/>
                        </a:rPr>
                        <a:t>Перечень мероприятий в соответствии с календарным планом-графиком</a:t>
                      </a:r>
                      <a:endParaRPr lang="ru-RU" sz="1000">
                        <a:effectLst/>
                        <a:latin typeface="Times New Roman" pitchFamily="18" charset="0"/>
                        <a:ea typeface="Calibri"/>
                        <a:cs typeface="Times New Roman" pitchFamily="18" charset="0"/>
                      </a:endParaRPr>
                    </a:p>
                  </a:txBody>
                  <a:tcPr marL="27287" marR="27287" marT="0" marB="0"/>
                </a:tc>
                <a:tc>
                  <a:txBody>
                    <a:bodyPr/>
                    <a:lstStyle/>
                    <a:p>
                      <a:pPr algn="ctr">
                        <a:lnSpc>
                          <a:spcPct val="115000"/>
                        </a:lnSpc>
                        <a:spcAft>
                          <a:spcPts val="0"/>
                        </a:spcAft>
                      </a:pPr>
                      <a:r>
                        <a:rPr lang="ru-RU" sz="1000">
                          <a:effectLst/>
                          <a:latin typeface="Times New Roman" pitchFamily="18" charset="0"/>
                          <a:cs typeface="Times New Roman" pitchFamily="18" charset="0"/>
                        </a:rPr>
                        <a:t>Срок</a:t>
                      </a:r>
                    </a:p>
                    <a:p>
                      <a:pPr algn="ctr">
                        <a:lnSpc>
                          <a:spcPct val="115000"/>
                        </a:lnSpc>
                        <a:spcAft>
                          <a:spcPts val="0"/>
                        </a:spcAft>
                      </a:pPr>
                      <a:r>
                        <a:rPr lang="ru-RU" sz="1000">
                          <a:effectLst/>
                          <a:latin typeface="Times New Roman" pitchFamily="18" charset="0"/>
                          <a:cs typeface="Times New Roman" pitchFamily="18" charset="0"/>
                        </a:rPr>
                        <a:t>(период выполнения)</a:t>
                      </a:r>
                      <a:endParaRPr lang="ru-RU" sz="1000">
                        <a:effectLst/>
                        <a:latin typeface="Times New Roman" pitchFamily="18" charset="0"/>
                        <a:ea typeface="Calibri"/>
                        <a:cs typeface="Times New Roman" pitchFamily="18" charset="0"/>
                      </a:endParaRPr>
                    </a:p>
                  </a:txBody>
                  <a:tcPr marL="27287" marR="27287" marT="0" marB="0"/>
                </a:tc>
                <a:tc>
                  <a:txBody>
                    <a:bodyPr/>
                    <a:lstStyle/>
                    <a:p>
                      <a:pPr algn="ctr">
                        <a:lnSpc>
                          <a:spcPct val="115000"/>
                        </a:lnSpc>
                        <a:spcAft>
                          <a:spcPts val="0"/>
                        </a:spcAft>
                      </a:pPr>
                      <a:r>
                        <a:rPr lang="ru-RU" sz="1000">
                          <a:effectLst/>
                          <a:latin typeface="Times New Roman" pitchFamily="18" charset="0"/>
                          <a:cs typeface="Times New Roman" pitchFamily="18" charset="0"/>
                        </a:rPr>
                        <a:t>Описание основных результатов реализации мероприятия</a:t>
                      </a:r>
                      <a:endParaRPr lang="ru-RU" sz="1000">
                        <a:effectLst/>
                        <a:latin typeface="Times New Roman" pitchFamily="18" charset="0"/>
                        <a:ea typeface="Calibri"/>
                        <a:cs typeface="Times New Roman" pitchFamily="18" charset="0"/>
                      </a:endParaRPr>
                    </a:p>
                  </a:txBody>
                  <a:tcPr marL="27287" marR="27287" marT="0" marB="0"/>
                </a:tc>
                <a:tc>
                  <a:txBody>
                    <a:bodyPr/>
                    <a:lstStyle/>
                    <a:p>
                      <a:pPr algn="ctr">
                        <a:lnSpc>
                          <a:spcPct val="115000"/>
                        </a:lnSpc>
                        <a:spcAft>
                          <a:spcPts val="0"/>
                        </a:spcAft>
                      </a:pPr>
                      <a:r>
                        <a:rPr lang="ru-RU" sz="1000">
                          <a:effectLst/>
                          <a:latin typeface="Times New Roman" pitchFamily="18" charset="0"/>
                          <a:cs typeface="Times New Roman" pitchFamily="18" charset="0"/>
                        </a:rPr>
                        <a:t>Результаты (продукты), полученные за отчетный период реализации проекта</a:t>
                      </a:r>
                      <a:endParaRPr lang="ru-RU" sz="1000">
                        <a:effectLst/>
                        <a:latin typeface="Times New Roman" pitchFamily="18" charset="0"/>
                        <a:ea typeface="Calibri"/>
                        <a:cs typeface="Times New Roman" pitchFamily="18" charset="0"/>
                      </a:endParaRPr>
                    </a:p>
                  </a:txBody>
                  <a:tcPr marL="27287" marR="27287" marT="0" marB="0"/>
                </a:tc>
              </a:tr>
              <a:tr h="2642428">
                <a:tc>
                  <a:txBody>
                    <a:bodyPr/>
                    <a:lstStyle/>
                    <a:p>
                      <a:pPr algn="ctr">
                        <a:lnSpc>
                          <a:spcPct val="115000"/>
                        </a:lnSpc>
                        <a:spcAft>
                          <a:spcPts val="0"/>
                        </a:spcAft>
                      </a:pPr>
                      <a:r>
                        <a:rPr lang="ru-RU" sz="1000">
                          <a:effectLst/>
                          <a:latin typeface="Times New Roman" pitchFamily="18" charset="0"/>
                          <a:cs typeface="Times New Roman" pitchFamily="18" charset="0"/>
                        </a:rPr>
                        <a:t>1</a:t>
                      </a:r>
                      <a:endParaRPr lang="ru-RU" sz="1000">
                        <a:effectLst/>
                        <a:latin typeface="Times New Roman" pitchFamily="18" charset="0"/>
                        <a:ea typeface="Calibri"/>
                        <a:cs typeface="Times New Roman" pitchFamily="18" charset="0"/>
                      </a:endParaRPr>
                    </a:p>
                  </a:txBody>
                  <a:tcPr marL="27287" marR="27287" marT="0" marB="0"/>
                </a:tc>
                <a:tc>
                  <a:txBody>
                    <a:bodyPr/>
                    <a:lstStyle/>
                    <a:p>
                      <a:pPr>
                        <a:lnSpc>
                          <a:spcPct val="115000"/>
                        </a:lnSpc>
                        <a:spcAft>
                          <a:spcPts val="0"/>
                        </a:spcAft>
                      </a:pPr>
                      <a:r>
                        <a:rPr lang="ru-RU" sz="1000">
                          <a:effectLst/>
                          <a:latin typeface="Times New Roman" pitchFamily="18" charset="0"/>
                          <a:cs typeface="Times New Roman" pitchFamily="18" charset="0"/>
                        </a:rPr>
                        <a:t>Распространение эффективного опыта работы через публикации в научно-методических сборниках, СМИ, Газета ДОУ «Радуга детства», сайт ДОО, открытая практика педагогов.</a:t>
                      </a:r>
                      <a:endParaRPr lang="ru-RU" sz="1000">
                        <a:effectLst/>
                        <a:latin typeface="Times New Roman" pitchFamily="18" charset="0"/>
                        <a:ea typeface="Calibri"/>
                        <a:cs typeface="Times New Roman" pitchFamily="18" charset="0"/>
                      </a:endParaRPr>
                    </a:p>
                  </a:txBody>
                  <a:tcPr marL="27287" marR="27287" marT="0" marB="0"/>
                </a:tc>
                <a:tc>
                  <a:txBody>
                    <a:bodyPr/>
                    <a:lstStyle/>
                    <a:p>
                      <a:pPr>
                        <a:lnSpc>
                          <a:spcPct val="115000"/>
                        </a:lnSpc>
                        <a:spcAft>
                          <a:spcPts val="0"/>
                        </a:spcAft>
                      </a:pPr>
                      <a:r>
                        <a:rPr lang="ru-RU" sz="1000">
                          <a:effectLst/>
                          <a:latin typeface="Times New Roman" pitchFamily="18" charset="0"/>
                          <a:cs typeface="Times New Roman" pitchFamily="18" charset="0"/>
                        </a:rPr>
                        <a:t>в течение текущего образовательного периода</a:t>
                      </a:r>
                      <a:endParaRPr lang="ru-RU" sz="1000">
                        <a:effectLst/>
                        <a:latin typeface="Times New Roman" pitchFamily="18" charset="0"/>
                        <a:ea typeface="Calibri"/>
                        <a:cs typeface="Times New Roman" pitchFamily="18" charset="0"/>
                      </a:endParaRPr>
                    </a:p>
                  </a:txBody>
                  <a:tcPr marL="27287" marR="27287" marT="0" marB="0"/>
                </a:tc>
                <a:tc>
                  <a:txBody>
                    <a:bodyPr/>
                    <a:lstStyle/>
                    <a:p>
                      <a:pPr>
                        <a:lnSpc>
                          <a:spcPct val="115000"/>
                        </a:lnSpc>
                        <a:spcAft>
                          <a:spcPts val="0"/>
                        </a:spcAft>
                      </a:pPr>
                      <a:r>
                        <a:rPr lang="ru-RU" sz="1000" dirty="0">
                          <a:effectLst/>
                          <a:latin typeface="Times New Roman" pitchFamily="18" charset="0"/>
                          <a:cs typeface="Times New Roman" pitchFamily="18" charset="0"/>
                        </a:rPr>
                        <a:t>Трансляция лучших практик формирования партнерских отношений с семьями дошкольников в рамках проекта «Родительский университет»  на 5 Всероссийской </a:t>
                      </a:r>
                      <a:r>
                        <a:rPr lang="ru-RU" sz="1000" dirty="0" err="1">
                          <a:effectLst/>
                          <a:latin typeface="Times New Roman" pitchFamily="18" charset="0"/>
                          <a:cs typeface="Times New Roman" pitchFamily="18" charset="0"/>
                        </a:rPr>
                        <a:t>тьюторской</a:t>
                      </a:r>
                      <a:r>
                        <a:rPr lang="ru-RU" sz="1000" dirty="0">
                          <a:effectLst/>
                          <a:latin typeface="Times New Roman" pitchFamily="18" charset="0"/>
                          <a:cs typeface="Times New Roman" pitchFamily="18" charset="0"/>
                        </a:rPr>
                        <a:t> научно-практической конференции с международным участием «Реализация ФГОС как механизм развития профессиональной компетентности педагога: инновационные технологии, </a:t>
                      </a:r>
                      <a:r>
                        <a:rPr lang="ru-RU" sz="1000" dirty="0" err="1">
                          <a:effectLst/>
                          <a:latin typeface="Times New Roman" pitchFamily="18" charset="0"/>
                          <a:cs typeface="Times New Roman" pitchFamily="18" charset="0"/>
                        </a:rPr>
                        <a:t>тьюторские</a:t>
                      </a:r>
                      <a:r>
                        <a:rPr lang="ru-RU" sz="1000" dirty="0">
                          <a:effectLst/>
                          <a:latin typeface="Times New Roman" pitchFamily="18" charset="0"/>
                          <a:cs typeface="Times New Roman" pitchFamily="18" charset="0"/>
                        </a:rPr>
                        <a:t> образовательные практики», 28.04.2023г.</a:t>
                      </a:r>
                    </a:p>
                    <a:p>
                      <a:pPr>
                        <a:lnSpc>
                          <a:spcPct val="115000"/>
                        </a:lnSpc>
                        <a:spcAft>
                          <a:spcPts val="0"/>
                        </a:spcAft>
                      </a:pPr>
                      <a:r>
                        <a:rPr lang="ru-RU" sz="1000" dirty="0">
                          <a:effectLst/>
                          <a:latin typeface="Times New Roman" pitchFamily="18" charset="0"/>
                          <a:cs typeface="Times New Roman" pitchFamily="18" charset="0"/>
                        </a:rPr>
                        <a:t> </a:t>
                      </a:r>
                    </a:p>
                    <a:p>
                      <a:pPr>
                        <a:lnSpc>
                          <a:spcPct val="115000"/>
                        </a:lnSpc>
                        <a:spcAft>
                          <a:spcPts val="0"/>
                        </a:spcAft>
                      </a:pPr>
                      <a:r>
                        <a:rPr lang="ru-RU" sz="1000" dirty="0">
                          <a:effectLst/>
                          <a:latin typeface="Times New Roman" pitchFamily="18" charset="0"/>
                          <a:cs typeface="Times New Roman" pitchFamily="18" charset="0"/>
                        </a:rPr>
                        <a:t>Выступление на научно-практическом семинаре «Современные теоретические и практические подходы к проблеме педагогического и психологического сопровождения детей с особыми образовательными потребностями», 01.04.2023г.</a:t>
                      </a:r>
                      <a:endParaRPr lang="ru-RU" sz="1000" dirty="0">
                        <a:effectLst/>
                        <a:latin typeface="Times New Roman" pitchFamily="18" charset="0"/>
                        <a:ea typeface="Calibri"/>
                        <a:cs typeface="Times New Roman" pitchFamily="18" charset="0"/>
                      </a:endParaRPr>
                    </a:p>
                  </a:txBody>
                  <a:tcPr marL="27287" marR="27287" marT="0" marB="0"/>
                </a:tc>
                <a:tc>
                  <a:txBody>
                    <a:bodyPr/>
                    <a:lstStyle/>
                    <a:p>
                      <a:pPr algn="just">
                        <a:lnSpc>
                          <a:spcPct val="115000"/>
                        </a:lnSpc>
                        <a:spcAft>
                          <a:spcPts val="0"/>
                        </a:spcAft>
                      </a:pPr>
                      <a:r>
                        <a:rPr lang="ru-RU" sz="1000">
                          <a:effectLst/>
                          <a:latin typeface="Times New Roman" pitchFamily="18" charset="0"/>
                          <a:cs typeface="Times New Roman" pitchFamily="18" charset="0"/>
                        </a:rPr>
                        <a:t>Статьи, методические разработки,</a:t>
                      </a:r>
                    </a:p>
                    <a:p>
                      <a:pPr algn="just">
                        <a:lnSpc>
                          <a:spcPct val="115000"/>
                        </a:lnSpc>
                        <a:spcAft>
                          <a:spcPts val="0"/>
                        </a:spcAft>
                      </a:pPr>
                      <a:r>
                        <a:rPr lang="ru-RU" sz="1000">
                          <a:effectLst/>
                          <a:latin typeface="Times New Roman" pitchFamily="18" charset="0"/>
                          <a:cs typeface="Times New Roman" pitchFamily="18" charset="0"/>
                        </a:rPr>
                        <a:t>Сборники</a:t>
                      </a:r>
                    </a:p>
                    <a:p>
                      <a:pPr algn="just">
                        <a:lnSpc>
                          <a:spcPct val="115000"/>
                        </a:lnSpc>
                        <a:spcAft>
                          <a:spcPts val="0"/>
                        </a:spcAft>
                      </a:pPr>
                      <a:r>
                        <a:rPr lang="ru-RU" sz="1000" u="sng">
                          <a:effectLst/>
                          <a:latin typeface="Times New Roman" pitchFamily="18" charset="0"/>
                          <a:cs typeface="Times New Roman" pitchFamily="18" charset="0"/>
                          <a:hlinkClick r:id="rId2"/>
                        </a:rPr>
                        <a:t>https://mdou2krsm.ru/item/1007539</a:t>
                      </a:r>
                      <a:r>
                        <a:rPr lang="ru-RU" sz="1000">
                          <a:effectLst/>
                          <a:latin typeface="Times New Roman" pitchFamily="18" charset="0"/>
                          <a:cs typeface="Times New Roman" pitchFamily="18" charset="0"/>
                        </a:rPr>
                        <a:t> </a:t>
                      </a:r>
                    </a:p>
                    <a:p>
                      <a:pPr algn="just">
                        <a:lnSpc>
                          <a:spcPct val="115000"/>
                        </a:lnSpc>
                        <a:spcAft>
                          <a:spcPts val="0"/>
                        </a:spcAft>
                      </a:pPr>
                      <a:r>
                        <a:rPr lang="ru-RU" sz="1000">
                          <a:effectLst/>
                          <a:latin typeface="Times New Roman" pitchFamily="18" charset="0"/>
                          <a:cs typeface="Times New Roman" pitchFamily="18" charset="0"/>
                        </a:rPr>
                        <a:t>Материалы виртуального Родительского университета</a:t>
                      </a:r>
                    </a:p>
                    <a:p>
                      <a:pPr algn="just">
                        <a:lnSpc>
                          <a:spcPct val="115000"/>
                        </a:lnSpc>
                        <a:spcAft>
                          <a:spcPts val="0"/>
                        </a:spcAft>
                      </a:pPr>
                      <a:r>
                        <a:rPr lang="ru-RU" sz="1000" u="sng">
                          <a:effectLst/>
                          <a:latin typeface="Times New Roman" pitchFamily="18" charset="0"/>
                          <a:cs typeface="Times New Roman" pitchFamily="18" charset="0"/>
                          <a:hlinkClick r:id="rId3"/>
                        </a:rPr>
                        <a:t>https://mdou2krsm.ru/item/1006252</a:t>
                      </a:r>
                      <a:r>
                        <a:rPr lang="ru-RU" sz="1000">
                          <a:effectLst/>
                          <a:latin typeface="Times New Roman" pitchFamily="18" charset="0"/>
                          <a:cs typeface="Times New Roman" pitchFamily="18" charset="0"/>
                        </a:rPr>
                        <a:t> </a:t>
                      </a:r>
                    </a:p>
                    <a:p>
                      <a:pPr algn="just">
                        <a:lnSpc>
                          <a:spcPct val="115000"/>
                        </a:lnSpc>
                        <a:spcAft>
                          <a:spcPts val="0"/>
                        </a:spcAft>
                      </a:pPr>
                      <a:r>
                        <a:rPr lang="ru-RU" sz="1000">
                          <a:effectLst/>
                          <a:latin typeface="Times New Roman" pitchFamily="18" charset="0"/>
                          <a:cs typeface="Times New Roman" pitchFamily="18" charset="0"/>
                        </a:rPr>
                        <a:t>Сертификаты</a:t>
                      </a:r>
                    </a:p>
                    <a:p>
                      <a:pPr algn="just">
                        <a:lnSpc>
                          <a:spcPct val="115000"/>
                        </a:lnSpc>
                        <a:spcAft>
                          <a:spcPts val="0"/>
                        </a:spcAft>
                      </a:pPr>
                      <a:r>
                        <a:rPr lang="ru-RU" sz="1000" u="sng" kern="1200">
                          <a:effectLst/>
                          <a:latin typeface="Times New Roman" pitchFamily="18" charset="0"/>
                          <a:cs typeface="Times New Roman" pitchFamily="18" charset="0"/>
                          <a:hlinkClick r:id="rId4"/>
                        </a:rPr>
                        <a:t>https://mdou2krsm.ru/item/1037377</a:t>
                      </a:r>
                      <a:r>
                        <a:rPr lang="ru-RU" sz="1000" kern="1200">
                          <a:effectLst/>
                          <a:latin typeface="Times New Roman" pitchFamily="18" charset="0"/>
                          <a:cs typeface="Times New Roman" pitchFamily="18" charset="0"/>
                        </a:rPr>
                        <a:t> </a:t>
                      </a:r>
                      <a:endParaRPr lang="ru-RU" sz="1000">
                        <a:effectLst/>
                        <a:latin typeface="Times New Roman" pitchFamily="18" charset="0"/>
                        <a:ea typeface="Calibri"/>
                        <a:cs typeface="Times New Roman" pitchFamily="18" charset="0"/>
                      </a:endParaRPr>
                    </a:p>
                  </a:txBody>
                  <a:tcPr marL="27287" marR="27287" marT="0" marB="0"/>
                </a:tc>
              </a:tr>
              <a:tr h="1563538">
                <a:tc>
                  <a:txBody>
                    <a:bodyPr/>
                    <a:lstStyle/>
                    <a:p>
                      <a:pPr algn="r">
                        <a:lnSpc>
                          <a:spcPct val="115000"/>
                        </a:lnSpc>
                        <a:spcAft>
                          <a:spcPts val="0"/>
                        </a:spcAft>
                      </a:pPr>
                      <a:r>
                        <a:rPr lang="ru-RU" sz="1000">
                          <a:effectLst/>
                          <a:latin typeface="Times New Roman" pitchFamily="18" charset="0"/>
                          <a:cs typeface="Times New Roman" pitchFamily="18" charset="0"/>
                        </a:rPr>
                        <a:t>2</a:t>
                      </a:r>
                      <a:endParaRPr lang="ru-RU" sz="1000">
                        <a:effectLst/>
                        <a:latin typeface="Times New Roman" pitchFamily="18" charset="0"/>
                        <a:ea typeface="Calibri"/>
                        <a:cs typeface="Times New Roman" pitchFamily="18" charset="0"/>
                      </a:endParaRPr>
                    </a:p>
                  </a:txBody>
                  <a:tcPr marL="27287" marR="27287" marT="0" marB="0"/>
                </a:tc>
                <a:tc>
                  <a:txBody>
                    <a:bodyPr/>
                    <a:lstStyle/>
                    <a:p>
                      <a:pPr>
                        <a:lnSpc>
                          <a:spcPct val="115000"/>
                        </a:lnSpc>
                        <a:spcAft>
                          <a:spcPts val="0"/>
                        </a:spcAft>
                      </a:pPr>
                      <a:r>
                        <a:rPr lang="ru-RU" sz="1000">
                          <a:effectLst/>
                          <a:latin typeface="Times New Roman" pitchFamily="18" charset="0"/>
                          <a:cs typeface="Times New Roman" pitchFamily="18" charset="0"/>
                        </a:rPr>
                        <a:t>Участие в методических мероприятиях различного уровня с целью трансляции результатов КИП</a:t>
                      </a:r>
                      <a:endParaRPr lang="ru-RU" sz="1000">
                        <a:effectLst/>
                        <a:latin typeface="Times New Roman" pitchFamily="18" charset="0"/>
                        <a:ea typeface="Calibri"/>
                        <a:cs typeface="Times New Roman" pitchFamily="18" charset="0"/>
                      </a:endParaRPr>
                    </a:p>
                  </a:txBody>
                  <a:tcPr marL="27287" marR="27287" marT="0" marB="0"/>
                </a:tc>
                <a:tc>
                  <a:txBody>
                    <a:bodyPr/>
                    <a:lstStyle/>
                    <a:p>
                      <a:pPr>
                        <a:lnSpc>
                          <a:spcPct val="115000"/>
                        </a:lnSpc>
                        <a:spcAft>
                          <a:spcPts val="0"/>
                        </a:spcAft>
                      </a:pPr>
                      <a:r>
                        <a:rPr lang="ru-RU" sz="1000">
                          <a:effectLst/>
                          <a:latin typeface="Times New Roman" pitchFamily="18" charset="0"/>
                          <a:cs typeface="Times New Roman" pitchFamily="18" charset="0"/>
                        </a:rPr>
                        <a:t>В течение года</a:t>
                      </a:r>
                      <a:endParaRPr lang="ru-RU" sz="1000">
                        <a:effectLst/>
                        <a:latin typeface="Times New Roman" pitchFamily="18" charset="0"/>
                        <a:ea typeface="Calibri"/>
                        <a:cs typeface="Times New Roman" pitchFamily="18" charset="0"/>
                      </a:endParaRPr>
                    </a:p>
                  </a:txBody>
                  <a:tcPr marL="27287" marR="27287" marT="0" marB="0"/>
                </a:tc>
                <a:tc>
                  <a:txBody>
                    <a:bodyPr/>
                    <a:lstStyle/>
                    <a:p>
                      <a:pPr>
                        <a:lnSpc>
                          <a:spcPct val="115000"/>
                        </a:lnSpc>
                        <a:spcAft>
                          <a:spcPts val="0"/>
                        </a:spcAft>
                      </a:pPr>
                      <a:r>
                        <a:rPr lang="ru-RU" sz="1000">
                          <a:effectLst/>
                          <a:latin typeface="Times New Roman" pitchFamily="18" charset="0"/>
                          <a:cs typeface="Times New Roman" pitchFamily="18" charset="0"/>
                        </a:rPr>
                        <a:t>Стажировка по теме:</a:t>
                      </a:r>
                      <a:r>
                        <a:rPr lang="ru-RU" sz="1000" kern="1800">
                          <a:effectLst/>
                          <a:latin typeface="Times New Roman" pitchFamily="18" charset="0"/>
                          <a:cs typeface="Times New Roman" pitchFamily="18" charset="0"/>
                        </a:rPr>
                        <a:t> «Координация взаимодействия между детским садом, школой и родителями воспитанников как гарантия эффективной преемственности дошкольного и начального общего образования»,</a:t>
                      </a:r>
                      <a:endParaRPr lang="ru-RU" sz="1000">
                        <a:effectLst/>
                        <a:latin typeface="Times New Roman" pitchFamily="18" charset="0"/>
                        <a:cs typeface="Times New Roman" pitchFamily="18" charset="0"/>
                      </a:endParaRPr>
                    </a:p>
                    <a:p>
                      <a:pPr>
                        <a:lnSpc>
                          <a:spcPct val="115000"/>
                        </a:lnSpc>
                        <a:spcAft>
                          <a:spcPts val="0"/>
                        </a:spcAft>
                      </a:pPr>
                      <a:r>
                        <a:rPr lang="ru-RU" sz="1000">
                          <a:effectLst/>
                          <a:latin typeface="Times New Roman" pitchFamily="18" charset="0"/>
                          <a:cs typeface="Times New Roman" pitchFamily="18" charset="0"/>
                        </a:rPr>
                        <a:t>Семинар для слушателей ДППК ИРО в апреле 2023г. по теме «Родительский университет, как средство реализации преемственности дошкольного и начального общего образования»</a:t>
                      </a:r>
                      <a:endParaRPr lang="ru-RU" sz="1000">
                        <a:effectLst/>
                        <a:latin typeface="Times New Roman" pitchFamily="18" charset="0"/>
                        <a:ea typeface="Calibri"/>
                        <a:cs typeface="Times New Roman" pitchFamily="18" charset="0"/>
                      </a:endParaRPr>
                    </a:p>
                  </a:txBody>
                  <a:tcPr marL="27287" marR="27287" marT="0" marB="0"/>
                </a:tc>
                <a:tc>
                  <a:txBody>
                    <a:bodyPr/>
                    <a:lstStyle/>
                    <a:p>
                      <a:pPr algn="just">
                        <a:lnSpc>
                          <a:spcPct val="115000"/>
                        </a:lnSpc>
                        <a:spcAft>
                          <a:spcPts val="0"/>
                        </a:spcAft>
                      </a:pPr>
                      <a:r>
                        <a:rPr lang="ru-RU" sz="1000">
                          <a:effectLst/>
                          <a:latin typeface="Times New Roman" pitchFamily="18" charset="0"/>
                          <a:cs typeface="Times New Roman" pitchFamily="18" charset="0"/>
                        </a:rPr>
                        <a:t>Презентация материалов инновационной деятельности на сайте ДОО</a:t>
                      </a:r>
                    </a:p>
                    <a:p>
                      <a:pPr>
                        <a:lnSpc>
                          <a:spcPct val="115000"/>
                        </a:lnSpc>
                        <a:spcAft>
                          <a:spcPts val="0"/>
                        </a:spcAft>
                      </a:pPr>
                      <a:r>
                        <a:rPr lang="ru-RU" sz="1000" u="sng">
                          <a:effectLst/>
                          <a:latin typeface="Times New Roman" pitchFamily="18" charset="0"/>
                          <a:cs typeface="Times New Roman" pitchFamily="18" charset="0"/>
                          <a:hlinkClick r:id="rId3"/>
                        </a:rPr>
                        <a:t>https://mdou2krsm.ru/item/1006252</a:t>
                      </a:r>
                      <a:r>
                        <a:rPr lang="ru-RU" sz="1000">
                          <a:effectLst/>
                          <a:latin typeface="Times New Roman" pitchFamily="18" charset="0"/>
                          <a:cs typeface="Times New Roman" pitchFamily="18" charset="0"/>
                        </a:rPr>
                        <a:t> </a:t>
                      </a:r>
                    </a:p>
                    <a:p>
                      <a:pPr>
                        <a:lnSpc>
                          <a:spcPct val="115000"/>
                        </a:lnSpc>
                        <a:spcAft>
                          <a:spcPts val="0"/>
                        </a:spcAft>
                      </a:pPr>
                      <a:r>
                        <a:rPr lang="ru-RU" sz="1000">
                          <a:effectLst/>
                          <a:latin typeface="Times New Roman" pitchFamily="18" charset="0"/>
                          <a:cs typeface="Times New Roman" pitchFamily="18" charset="0"/>
                        </a:rPr>
                        <a:t> </a:t>
                      </a:r>
                    </a:p>
                    <a:p>
                      <a:pPr>
                        <a:lnSpc>
                          <a:spcPct val="115000"/>
                        </a:lnSpc>
                        <a:spcAft>
                          <a:spcPts val="0"/>
                        </a:spcAft>
                      </a:pPr>
                      <a:r>
                        <a:rPr lang="ru-RU" sz="1000">
                          <a:effectLst/>
                          <a:latin typeface="Times New Roman" pitchFamily="18" charset="0"/>
                          <a:cs typeface="Times New Roman" pitchFamily="18" charset="0"/>
                        </a:rPr>
                        <a:t> </a:t>
                      </a:r>
                    </a:p>
                    <a:p>
                      <a:pPr indent="449580">
                        <a:lnSpc>
                          <a:spcPct val="115000"/>
                        </a:lnSpc>
                        <a:spcAft>
                          <a:spcPts val="0"/>
                        </a:spcAft>
                      </a:pPr>
                      <a:r>
                        <a:rPr lang="ru-RU" sz="1000">
                          <a:effectLst/>
                          <a:latin typeface="Times New Roman" pitchFamily="18" charset="0"/>
                          <a:cs typeface="Times New Roman" pitchFamily="18" charset="0"/>
                        </a:rPr>
                        <a:t> </a:t>
                      </a:r>
                      <a:endParaRPr lang="ru-RU" sz="1000">
                        <a:effectLst/>
                        <a:latin typeface="Times New Roman" pitchFamily="18" charset="0"/>
                        <a:ea typeface="Calibri"/>
                        <a:cs typeface="Times New Roman" pitchFamily="18" charset="0"/>
                      </a:endParaRPr>
                    </a:p>
                  </a:txBody>
                  <a:tcPr marL="27287" marR="27287" marT="0" marB="0"/>
                </a:tc>
              </a:tr>
              <a:tr h="680810">
                <a:tc>
                  <a:txBody>
                    <a:bodyPr/>
                    <a:lstStyle/>
                    <a:p>
                      <a:pPr algn="r">
                        <a:lnSpc>
                          <a:spcPct val="115000"/>
                        </a:lnSpc>
                        <a:spcAft>
                          <a:spcPts val="0"/>
                        </a:spcAft>
                      </a:pPr>
                      <a:r>
                        <a:rPr lang="ru-RU" sz="1000">
                          <a:effectLst/>
                          <a:latin typeface="Times New Roman" pitchFamily="18" charset="0"/>
                          <a:cs typeface="Times New Roman" pitchFamily="18" charset="0"/>
                        </a:rPr>
                        <a:t>3</a:t>
                      </a:r>
                      <a:endParaRPr lang="ru-RU" sz="1000">
                        <a:effectLst/>
                        <a:latin typeface="Times New Roman" pitchFamily="18" charset="0"/>
                        <a:ea typeface="Calibri"/>
                        <a:cs typeface="Times New Roman" pitchFamily="18" charset="0"/>
                      </a:endParaRPr>
                    </a:p>
                  </a:txBody>
                  <a:tcPr marL="27287" marR="27287" marT="0" marB="0"/>
                </a:tc>
                <a:tc>
                  <a:txBody>
                    <a:bodyPr/>
                    <a:lstStyle/>
                    <a:p>
                      <a:pPr>
                        <a:lnSpc>
                          <a:spcPct val="115000"/>
                        </a:lnSpc>
                        <a:spcAft>
                          <a:spcPts val="0"/>
                        </a:spcAft>
                      </a:pPr>
                      <a:r>
                        <a:rPr lang="ru-RU" sz="1000">
                          <a:effectLst/>
                          <a:latin typeface="Times New Roman" pitchFamily="18" charset="0"/>
                          <a:cs typeface="Times New Roman" pitchFamily="18" charset="0"/>
                        </a:rPr>
                        <a:t>Выступления с анализом результатов инновационной деятельности на педагогических семинарах. </a:t>
                      </a:r>
                      <a:endParaRPr lang="ru-RU" sz="1000">
                        <a:effectLst/>
                        <a:latin typeface="Times New Roman" pitchFamily="18" charset="0"/>
                        <a:ea typeface="Calibri"/>
                        <a:cs typeface="Times New Roman" pitchFamily="18" charset="0"/>
                      </a:endParaRPr>
                    </a:p>
                  </a:txBody>
                  <a:tcPr marL="27287" marR="27287" marT="0" marB="0"/>
                </a:tc>
                <a:tc>
                  <a:txBody>
                    <a:bodyPr/>
                    <a:lstStyle/>
                    <a:p>
                      <a:pPr>
                        <a:lnSpc>
                          <a:spcPct val="115000"/>
                        </a:lnSpc>
                        <a:spcAft>
                          <a:spcPts val="0"/>
                        </a:spcAft>
                      </a:pPr>
                      <a:r>
                        <a:rPr lang="ru-RU" sz="1000">
                          <a:effectLst/>
                          <a:latin typeface="Times New Roman" pitchFamily="18" charset="0"/>
                          <a:cs typeface="Times New Roman" pitchFamily="18" charset="0"/>
                        </a:rPr>
                        <a:t>Сентябрь-ноябрь</a:t>
                      </a:r>
                      <a:endParaRPr lang="ru-RU" sz="1000">
                        <a:effectLst/>
                        <a:latin typeface="Times New Roman" pitchFamily="18" charset="0"/>
                        <a:ea typeface="Calibri"/>
                        <a:cs typeface="Times New Roman" pitchFamily="18" charset="0"/>
                      </a:endParaRPr>
                    </a:p>
                  </a:txBody>
                  <a:tcPr marL="27287" marR="27287" marT="0" marB="0"/>
                </a:tc>
                <a:tc>
                  <a:txBody>
                    <a:bodyPr/>
                    <a:lstStyle/>
                    <a:p>
                      <a:pPr>
                        <a:lnSpc>
                          <a:spcPct val="115000"/>
                        </a:lnSpc>
                        <a:spcAft>
                          <a:spcPts val="0"/>
                        </a:spcAft>
                      </a:pPr>
                      <a:r>
                        <a:rPr lang="ru-RU" sz="1000">
                          <a:effectLst/>
                          <a:latin typeface="Times New Roman" pitchFamily="18" charset="0"/>
                          <a:cs typeface="Times New Roman" pitchFamily="18" charset="0"/>
                        </a:rPr>
                        <a:t>Презентация деятельности КИП на 1 краевом фестивале образовательных инноваций «Инноватика. Образование. Мастерство»</a:t>
                      </a:r>
                    </a:p>
                    <a:p>
                      <a:pPr>
                        <a:lnSpc>
                          <a:spcPct val="115000"/>
                        </a:lnSpc>
                        <a:spcAft>
                          <a:spcPts val="0"/>
                        </a:spcAft>
                      </a:pPr>
                      <a:r>
                        <a:rPr lang="ru-RU" sz="1000">
                          <a:effectLst/>
                          <a:latin typeface="Times New Roman" pitchFamily="18" charset="0"/>
                          <a:cs typeface="Times New Roman" pitchFamily="18" charset="0"/>
                        </a:rPr>
                        <a:t> </a:t>
                      </a:r>
                      <a:endParaRPr lang="ru-RU" sz="1000">
                        <a:effectLst/>
                        <a:latin typeface="Times New Roman" pitchFamily="18" charset="0"/>
                        <a:ea typeface="Calibri"/>
                        <a:cs typeface="Times New Roman" pitchFamily="18" charset="0"/>
                      </a:endParaRPr>
                    </a:p>
                  </a:txBody>
                  <a:tcPr marL="27287" marR="27287" marT="0" marB="0"/>
                </a:tc>
                <a:tc>
                  <a:txBody>
                    <a:bodyPr/>
                    <a:lstStyle/>
                    <a:p>
                      <a:pPr algn="just">
                        <a:lnSpc>
                          <a:spcPct val="115000"/>
                        </a:lnSpc>
                        <a:spcAft>
                          <a:spcPts val="0"/>
                        </a:spcAft>
                      </a:pPr>
                      <a:r>
                        <a:rPr lang="ru-RU" sz="1000" dirty="0">
                          <a:effectLst/>
                          <a:latin typeface="Times New Roman" pitchFamily="18" charset="0"/>
                          <a:cs typeface="Times New Roman" pitchFamily="18" charset="0"/>
                        </a:rPr>
                        <a:t>Презентация материалов инновационной деятельности</a:t>
                      </a:r>
                      <a:endParaRPr lang="ru-RU" sz="1000" dirty="0">
                        <a:effectLst/>
                        <a:latin typeface="Times New Roman" pitchFamily="18" charset="0"/>
                        <a:ea typeface="Calibri"/>
                        <a:cs typeface="Times New Roman" pitchFamily="18" charset="0"/>
                      </a:endParaRPr>
                    </a:p>
                  </a:txBody>
                  <a:tcPr marL="27287" marR="27287" marT="0" marB="0"/>
                </a:tc>
              </a:tr>
            </a:tbl>
          </a:graphicData>
        </a:graphic>
      </p:graphicFrame>
    </p:spTree>
    <p:extLst>
      <p:ext uri="{BB962C8B-B14F-4D97-AF65-F5344CB8AC3E}">
        <p14:creationId xmlns:p14="http://schemas.microsoft.com/office/powerpoint/2010/main" val="3616018155"/>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4143</TotalTime>
  <Words>1894</Words>
  <Application>Microsoft Office PowerPoint</Application>
  <PresentationFormat>Экран (4:3)</PresentationFormat>
  <Paragraphs>304</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Ирина</dc:creator>
  <cp:lastModifiedBy>User</cp:lastModifiedBy>
  <cp:revision>138</cp:revision>
  <dcterms:created xsi:type="dcterms:W3CDTF">2020-11-03T11:40:17Z</dcterms:created>
  <dcterms:modified xsi:type="dcterms:W3CDTF">2023-09-08T12:24:42Z</dcterms:modified>
</cp:coreProperties>
</file>