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11" r:id="rId1"/>
  </p:sldMasterIdLst>
  <p:notesMasterIdLst>
    <p:notesMasterId r:id="rId28"/>
  </p:notesMasterIdLst>
  <p:handoutMasterIdLst>
    <p:handoutMasterId r:id="rId29"/>
  </p:handoutMasterIdLst>
  <p:sldIdLst>
    <p:sldId id="498" r:id="rId2"/>
    <p:sldId id="532" r:id="rId3"/>
    <p:sldId id="549" r:id="rId4"/>
    <p:sldId id="562" r:id="rId5"/>
    <p:sldId id="534" r:id="rId6"/>
    <p:sldId id="545" r:id="rId7"/>
    <p:sldId id="558" r:id="rId8"/>
    <p:sldId id="561" r:id="rId9"/>
    <p:sldId id="559" r:id="rId10"/>
    <p:sldId id="560" r:id="rId11"/>
    <p:sldId id="552" r:id="rId12"/>
    <p:sldId id="535" r:id="rId13"/>
    <p:sldId id="550" r:id="rId14"/>
    <p:sldId id="551" r:id="rId15"/>
    <p:sldId id="536" r:id="rId16"/>
    <p:sldId id="538" r:id="rId17"/>
    <p:sldId id="539" r:id="rId18"/>
    <p:sldId id="540" r:id="rId19"/>
    <p:sldId id="555" r:id="rId20"/>
    <p:sldId id="542" r:id="rId21"/>
    <p:sldId id="543" r:id="rId22"/>
    <p:sldId id="554" r:id="rId23"/>
    <p:sldId id="557" r:id="rId24"/>
    <p:sldId id="563" r:id="rId25"/>
    <p:sldId id="556" r:id="rId26"/>
    <p:sldId id="497" r:id="rId27"/>
  </p:sldIdLst>
  <p:sldSz cx="12192000" cy="6858000"/>
  <p:notesSz cx="6669088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74E40DB-8F05-413A-AD7B-5E4E901DDC15}">
          <p14:sldIdLst>
            <p14:sldId id="498"/>
            <p14:sldId id="532"/>
            <p14:sldId id="549"/>
            <p14:sldId id="562"/>
            <p14:sldId id="534"/>
            <p14:sldId id="545"/>
            <p14:sldId id="558"/>
            <p14:sldId id="561"/>
            <p14:sldId id="559"/>
            <p14:sldId id="560"/>
            <p14:sldId id="552"/>
            <p14:sldId id="535"/>
            <p14:sldId id="550"/>
            <p14:sldId id="551"/>
            <p14:sldId id="536"/>
            <p14:sldId id="538"/>
            <p14:sldId id="539"/>
            <p14:sldId id="540"/>
            <p14:sldId id="555"/>
            <p14:sldId id="542"/>
            <p14:sldId id="543"/>
            <p14:sldId id="554"/>
            <p14:sldId id="557"/>
            <p14:sldId id="563"/>
            <p14:sldId id="556"/>
            <p14:sldId id="4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3BA"/>
    <a:srgbClr val="97C2E9"/>
    <a:srgbClr val="8CC5EA"/>
    <a:srgbClr val="1C9048"/>
    <a:srgbClr val="1F4920"/>
    <a:srgbClr val="275B3C"/>
    <a:srgbClr val="2873B9"/>
    <a:srgbClr val="153316"/>
    <a:srgbClr val="A6D86E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9821" autoAdjust="0"/>
  </p:normalViewPr>
  <p:slideViewPr>
    <p:cSldViewPr snapToGrid="0">
      <p:cViewPr varScale="1">
        <p:scale>
          <a:sx n="46" d="100"/>
          <a:sy n="46" d="100"/>
        </p:scale>
        <p:origin x="798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62"/>
    </p:cViewPr>
  </p:sorterViewPr>
  <p:notesViewPr>
    <p:cSldViewPr snapToGrid="0">
      <p:cViewPr varScale="1">
        <p:scale>
          <a:sx n="79" d="100"/>
          <a:sy n="79" d="100"/>
        </p:scale>
        <p:origin x="-2502" y="-108"/>
      </p:cViewPr>
      <p:guideLst>
        <p:guide orient="horz" pos="312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472" cy="495936"/>
          </a:xfrm>
          <a:prstGeom prst="rect">
            <a:avLst/>
          </a:prstGeom>
        </p:spPr>
        <p:txBody>
          <a:bodyPr vert="horz" lIns="90818" tIns="45409" rIns="90818" bIns="4540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8062" y="1"/>
            <a:ext cx="2889472" cy="495936"/>
          </a:xfrm>
          <a:prstGeom prst="rect">
            <a:avLst/>
          </a:prstGeom>
        </p:spPr>
        <p:txBody>
          <a:bodyPr vert="horz" lIns="90818" tIns="45409" rIns="90818" bIns="45409" rtlCol="0"/>
          <a:lstStyle>
            <a:lvl1pPr algn="r">
              <a:defRPr sz="1200"/>
            </a:lvl1pPr>
          </a:lstStyle>
          <a:p>
            <a:fld id="{7255F2E6-57C5-4EDA-AFFD-9E7605338F8C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705"/>
            <a:ext cx="2889472" cy="495936"/>
          </a:xfrm>
          <a:prstGeom prst="rect">
            <a:avLst/>
          </a:prstGeom>
        </p:spPr>
        <p:txBody>
          <a:bodyPr vert="horz" lIns="90818" tIns="45409" rIns="90818" bIns="4540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8062" y="9430705"/>
            <a:ext cx="2889472" cy="495936"/>
          </a:xfrm>
          <a:prstGeom prst="rect">
            <a:avLst/>
          </a:prstGeom>
        </p:spPr>
        <p:txBody>
          <a:bodyPr vert="horz" lIns="90818" tIns="45409" rIns="90818" bIns="45409" rtlCol="0" anchor="b"/>
          <a:lstStyle>
            <a:lvl1pPr algn="r">
              <a:defRPr sz="1200"/>
            </a:lvl1pPr>
          </a:lstStyle>
          <a:p>
            <a:fld id="{B2C64245-3AEC-451F-B36C-2E5DB8DD67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241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136"/>
          </a:xfrm>
          <a:prstGeom prst="rect">
            <a:avLst/>
          </a:prstGeom>
        </p:spPr>
        <p:txBody>
          <a:bodyPr vert="horz" lIns="91254" tIns="45627" rIns="91254" bIns="4562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8" y="1"/>
            <a:ext cx="2889938" cy="498136"/>
          </a:xfrm>
          <a:prstGeom prst="rect">
            <a:avLst/>
          </a:prstGeom>
        </p:spPr>
        <p:txBody>
          <a:bodyPr vert="horz" lIns="91254" tIns="45627" rIns="91254" bIns="45627" rtlCol="0"/>
          <a:lstStyle>
            <a:lvl1pPr algn="r">
              <a:defRPr sz="1200"/>
            </a:lvl1pPr>
          </a:lstStyle>
          <a:p>
            <a:fld id="{058A8E1E-CCCF-4070-8344-0C59D75E872C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4" tIns="45627" rIns="91254" bIns="4562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957"/>
            <a:ext cx="5335270" cy="3909239"/>
          </a:xfrm>
          <a:prstGeom prst="rect">
            <a:avLst/>
          </a:prstGeom>
        </p:spPr>
        <p:txBody>
          <a:bodyPr vert="horz" lIns="91254" tIns="45627" rIns="91254" bIns="4562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889938" cy="498135"/>
          </a:xfrm>
          <a:prstGeom prst="rect">
            <a:avLst/>
          </a:prstGeom>
        </p:spPr>
        <p:txBody>
          <a:bodyPr vert="horz" lIns="91254" tIns="45627" rIns="91254" bIns="4562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8" y="9430092"/>
            <a:ext cx="2889938" cy="498135"/>
          </a:xfrm>
          <a:prstGeom prst="rect">
            <a:avLst/>
          </a:prstGeom>
        </p:spPr>
        <p:txBody>
          <a:bodyPr vert="horz" lIns="91254" tIns="45627" rIns="91254" bIns="45627" rtlCol="0" anchor="b"/>
          <a:lstStyle>
            <a:lvl1pPr algn="r">
              <a:defRPr sz="1200"/>
            </a:lvl1pPr>
          </a:lstStyle>
          <a:p>
            <a:fld id="{834C5BE9-E9D7-42B0-A4D7-1E4D4A23E61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7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31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07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6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4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27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50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42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59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07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53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6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71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02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69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66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15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70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843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4C5BE9-E9D7-42B0-A4D7-1E4D4A23E61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95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16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06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27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85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33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71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6125"/>
            <a:ext cx="6615112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EFFB1-305F-400C-A150-84EC20CC48B5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07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\Мероприятия\2018-12-21 Совещание с замглавами\Заголовок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2"/>
          <a:stretch/>
        </p:blipFill>
        <p:spPr bwMode="auto">
          <a:xfrm flipH="1">
            <a:off x="1" y="0"/>
            <a:ext cx="12172493" cy="90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1" y="19854"/>
            <a:ext cx="12172493" cy="6817513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 defTabSz="914180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8" y="2869"/>
            <a:ext cx="10753195" cy="833846"/>
          </a:xfrm>
        </p:spPr>
        <p:txBody>
          <a:bodyPr lIns="35997" tIns="35997" rIns="35997" bIns="35997" anchor="ctr">
            <a:normAutofit/>
          </a:bodyPr>
          <a:lstStyle>
            <a:lvl1pPr algn="ctr">
              <a:defRPr sz="2599" b="1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kumimoji="0" lang="ru-RU" dirty="0"/>
              <a:t>Образец заголовка</a:t>
            </a:r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097493" y="6381331"/>
            <a:ext cx="3052064" cy="365760"/>
          </a:xfrm>
        </p:spPr>
        <p:txBody>
          <a:bodyPr/>
          <a:lstStyle>
            <a:lvl1pPr algn="r">
              <a:defRPr/>
            </a:lvl1pPr>
          </a:lstStyle>
          <a:p>
            <a:fld id="{511444F9-EEB7-4311-B5F1-97FE74C203E6}" type="datetimeFigureOut">
              <a:rPr lang="ru-RU" smtClean="0">
                <a:solidFill>
                  <a:srgbClr val="1F497D"/>
                </a:solidFill>
              </a:rPr>
              <a:pPr/>
              <a:t>11.03.2021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6D9D-2A0B-43B8-A1C3-81968A25D6EC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pic>
        <p:nvPicPr>
          <p:cNvPr id="2051" name="Picture 3" descr="D:\Doc\Мероприятия\2018-12-21 Совещание с замглавами\Подзаголовок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1" y="6674691"/>
            <a:ext cx="12172493" cy="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0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39926A-5F84-4A7B-B78E-D2BB888939E1}" type="datetimeFigureOut">
              <a:rPr lang="ru-RU" smtClean="0"/>
              <a:pPr/>
              <a:t>11.03.2021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8DF4B-6430-4C62-82B5-805DB46623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4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1.jpeg"/><Relationship Id="rId5" Type="http://schemas.openxmlformats.org/officeDocument/2006/relationships/image" Target="../media/image5.png"/><Relationship Id="rId10" Type="http://schemas.openxmlformats.org/officeDocument/2006/relationships/image" Target="../media/image50.jpeg"/><Relationship Id="rId4" Type="http://schemas.openxmlformats.org/officeDocument/2006/relationships/image" Target="../media/image46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6.png"/><Relationship Id="rId10" Type="http://schemas.openxmlformats.org/officeDocument/2006/relationships/image" Target="../media/image61.png"/><Relationship Id="rId4" Type="http://schemas.openxmlformats.org/officeDocument/2006/relationships/image" Target="../media/image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4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.png"/><Relationship Id="rId10" Type="http://schemas.openxmlformats.org/officeDocument/2006/relationships/image" Target="../media/image67.jpeg"/><Relationship Id="rId4" Type="http://schemas.openxmlformats.org/officeDocument/2006/relationships/image" Target="../media/image5.png"/><Relationship Id="rId9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4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0.png"/><Relationship Id="rId12" Type="http://schemas.openxmlformats.org/officeDocument/2006/relationships/image" Target="../media/image73.jpeg"/><Relationship Id="rId17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5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11" Type="http://schemas.openxmlformats.org/officeDocument/2006/relationships/image" Target="../media/image72.jpeg"/><Relationship Id="rId5" Type="http://schemas.openxmlformats.org/officeDocument/2006/relationships/image" Target="../media/image5.png"/><Relationship Id="rId15" Type="http://schemas.openxmlformats.org/officeDocument/2006/relationships/image" Target="../media/image69.emf"/><Relationship Id="rId10" Type="http://schemas.microsoft.com/office/2007/relationships/hdphoto" Target="../media/hdphoto3.wdp"/><Relationship Id="rId4" Type="http://schemas.openxmlformats.org/officeDocument/2006/relationships/image" Target="../media/image4.jpeg"/><Relationship Id="rId9" Type="http://schemas.openxmlformats.org/officeDocument/2006/relationships/image" Target="../media/image71.png"/><Relationship Id="rId1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5" Type="http://schemas.openxmlformats.org/officeDocument/2006/relationships/image" Target="../media/image6.png"/><Relationship Id="rId10" Type="http://schemas.openxmlformats.org/officeDocument/2006/relationships/image" Target="../media/image81.jpeg"/><Relationship Id="rId4" Type="http://schemas.openxmlformats.org/officeDocument/2006/relationships/image" Target="../media/image5.png"/><Relationship Id="rId9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85.jpeg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84.jpeg"/><Relationship Id="rId17" Type="http://schemas.openxmlformats.org/officeDocument/2006/relationships/image" Target="../media/image89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8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11" Type="http://schemas.openxmlformats.org/officeDocument/2006/relationships/image" Target="../media/image83.jpeg"/><Relationship Id="rId5" Type="http://schemas.openxmlformats.org/officeDocument/2006/relationships/image" Target="../media/image5.png"/><Relationship Id="rId15" Type="http://schemas.openxmlformats.org/officeDocument/2006/relationships/image" Target="../media/image87.jpeg"/><Relationship Id="rId10" Type="http://schemas.openxmlformats.org/officeDocument/2006/relationships/image" Target="../media/image40.emf"/><Relationship Id="rId4" Type="http://schemas.openxmlformats.org/officeDocument/2006/relationships/image" Target="../media/image4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jpeg"/><Relationship Id="rId3" Type="http://schemas.openxmlformats.org/officeDocument/2006/relationships/image" Target="../media/image4.jpeg"/><Relationship Id="rId7" Type="http://schemas.openxmlformats.org/officeDocument/2006/relationships/image" Target="../media/image91.pn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0.jpeg"/><Relationship Id="rId20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6.png"/><Relationship Id="rId15" Type="http://schemas.openxmlformats.org/officeDocument/2006/relationships/image" Target="../media/image99.jpeg"/><Relationship Id="rId10" Type="http://schemas.openxmlformats.org/officeDocument/2006/relationships/image" Target="../media/image94.png"/><Relationship Id="rId19" Type="http://schemas.openxmlformats.org/officeDocument/2006/relationships/image" Target="../media/image103.jpeg"/><Relationship Id="rId4" Type="http://schemas.openxmlformats.org/officeDocument/2006/relationships/image" Target="../media/image5.pn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4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4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6.png"/><Relationship Id="rId10" Type="http://schemas.openxmlformats.org/officeDocument/2006/relationships/image" Target="../media/image117.jpeg"/><Relationship Id="rId4" Type="http://schemas.openxmlformats.org/officeDocument/2006/relationships/image" Target="../media/image5.png"/><Relationship Id="rId9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.jpeg"/><Relationship Id="rId7" Type="http://schemas.openxmlformats.org/officeDocument/2006/relationships/image" Target="../media/image119.jpeg"/><Relationship Id="rId12" Type="http://schemas.microsoft.com/office/2007/relationships/hdphoto" Target="../media/hdphoto4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11" Type="http://schemas.openxmlformats.org/officeDocument/2006/relationships/image" Target="../media/image123.png"/><Relationship Id="rId5" Type="http://schemas.openxmlformats.org/officeDocument/2006/relationships/image" Target="../media/image6.png"/><Relationship Id="rId10" Type="http://schemas.openxmlformats.org/officeDocument/2006/relationships/image" Target="../media/image122.png"/><Relationship Id="rId4" Type="http://schemas.openxmlformats.org/officeDocument/2006/relationships/image" Target="../media/image5.png"/><Relationship Id="rId9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4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5" Type="http://schemas.openxmlformats.org/officeDocument/2006/relationships/image" Target="../media/image6.png"/><Relationship Id="rId10" Type="http://schemas.openxmlformats.org/officeDocument/2006/relationships/image" Target="../media/image128.jpeg"/><Relationship Id="rId4" Type="http://schemas.openxmlformats.org/officeDocument/2006/relationships/image" Target="../media/image5.png"/><Relationship Id="rId9" Type="http://schemas.openxmlformats.org/officeDocument/2006/relationships/image" Target="../media/image1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4.jpeg"/><Relationship Id="rId7" Type="http://schemas.openxmlformats.org/officeDocument/2006/relationships/image" Target="../media/image131.png"/><Relationship Id="rId12" Type="http://schemas.openxmlformats.org/officeDocument/2006/relationships/image" Target="../media/image136.jpeg"/><Relationship Id="rId17" Type="http://schemas.openxmlformats.org/officeDocument/2006/relationships/image" Target="../media/image141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5.jpeg"/><Relationship Id="rId5" Type="http://schemas.openxmlformats.org/officeDocument/2006/relationships/image" Target="../media/image6.png"/><Relationship Id="rId15" Type="http://schemas.openxmlformats.org/officeDocument/2006/relationships/image" Target="../media/image139.jpeg"/><Relationship Id="rId10" Type="http://schemas.openxmlformats.org/officeDocument/2006/relationships/image" Target="../media/image134.jpeg"/><Relationship Id="rId4" Type="http://schemas.openxmlformats.org/officeDocument/2006/relationships/image" Target="../media/image5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7.jpeg"/><Relationship Id="rId5" Type="http://schemas.openxmlformats.org/officeDocument/2006/relationships/image" Target="../media/image6.png"/><Relationship Id="rId15" Type="http://schemas.openxmlformats.org/officeDocument/2006/relationships/image" Target="../media/image20.jpeg"/><Relationship Id="rId10" Type="http://schemas.openxmlformats.org/officeDocument/2006/relationships/image" Target="../media/image16.jpeg"/><Relationship Id="rId4" Type="http://schemas.openxmlformats.org/officeDocument/2006/relationships/image" Target="../media/image5.png"/><Relationship Id="rId9" Type="http://schemas.openxmlformats.org/officeDocument/2006/relationships/image" Target="../media/image15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4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3.jpeg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41.jpeg"/><Relationship Id="rId5" Type="http://schemas.openxmlformats.org/officeDocument/2006/relationships/image" Target="../media/image5.png"/><Relationship Id="rId15" Type="http://schemas.openxmlformats.org/officeDocument/2006/relationships/image" Target="../media/image45.png"/><Relationship Id="rId10" Type="http://schemas.openxmlformats.org/officeDocument/2006/relationships/image" Target="../media/image40.emf"/><Relationship Id="rId4" Type="http://schemas.openxmlformats.org/officeDocument/2006/relationships/image" Target="../media/image4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51" y="72615"/>
            <a:ext cx="12224702" cy="6873214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191" y="2256830"/>
            <a:ext cx="10932439" cy="3970318"/>
          </a:xfrm>
          <a:prstGeom prst="rect">
            <a:avLst/>
          </a:prstGeom>
          <a:noFill/>
          <a:effectLst>
            <a:outerShdw blurRad="50800" dist="38100" dir="2700000" sx="104000" sy="104000" algn="tl" rotWithShape="0">
              <a:schemeClr val="accent5">
                <a:lumMod val="75000"/>
                <a:alpha val="3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Отчёт о деятельности краевой инновационной площадки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ГБУ ДО КК «Дворец творчества» по теме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«Деятельность Регионального модельного центра дополнительного образования детей по формированию современных управленческих решений и организационно-экономических механизмов в системе дополнительного образования детей Краснодарского края в рамках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федерального проекта «Успех каждого ребенка» национального проекта «Образование»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3009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0" y="-1483"/>
            <a:ext cx="12186501" cy="68610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237E2D-F17D-46D2-8F0F-E93E035FA4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916" y="4673340"/>
            <a:ext cx="2605520" cy="1816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234402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ПЕРЕПОДГОТОВКА КАДРОВ (ПОВЫШЕНИЕ КВАЛИФИКАЦИИ)</a:t>
            </a:r>
          </a:p>
        </p:txBody>
      </p:sp>
      <p:grpSp>
        <p:nvGrpSpPr>
          <p:cNvPr id="10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512616" y="912524"/>
            <a:ext cx="1122218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Переподготовка (повышение квалификации) отдельных групп сотрудников РМЦ и МОЦ, а также руководителей и педагогических работников базовых организаций дополнительного образования Краснодарского края (КРМЦ и ЗОЦ) по программам (курсам, модулям), разработанным в рамках реализации мероприятия по формированию современной системы сопровождения, развития и совершенствования профессионального мастерства педагогических и управленческих кадров сферы дополнительного образования детей:</a:t>
            </a:r>
          </a:p>
        </p:txBody>
      </p:sp>
      <p:pic>
        <p:nvPicPr>
          <p:cNvPr id="59399" name="Picture 7" descr="D:\РМЦ\2021\Удостоверения-6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4493" y="4510129"/>
            <a:ext cx="2590331" cy="17326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396" name="Picture 4" descr="D:\РМЦ\2021\Удостоверения-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96" y="2272130"/>
            <a:ext cx="1596342" cy="22548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400" name="Picture 8" descr="D:\РМЦ\2021\Удостоверения-8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14377" y="4817534"/>
            <a:ext cx="2430213" cy="16753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398" name="Picture 6" descr="D:\РМЦ\2021\Удостоверения-4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9225" y="2633932"/>
            <a:ext cx="2772303" cy="19501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397" name="Picture 5" descr="D:\РМЦ\2021\Удостоверения-2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1132" y="2231841"/>
            <a:ext cx="2719483" cy="19088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6308246" y="2146602"/>
            <a:ext cx="550612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«Внедрение целевой модели развития региональных</a:t>
            </a:r>
            <a:r>
              <a:rPr lang="en-US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систем</a:t>
            </a:r>
            <a:r>
              <a:rPr lang="en-US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дополнительного образования детей» </a:t>
            </a:r>
            <a:r>
              <a:rPr lang="ru-RU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в объёме 72 часа, обучено 7 сотрудников РМЦ, база проведения курсов ФИРО</a:t>
            </a:r>
            <a:r>
              <a:rPr lang="en-US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РАНХиГС, г. Москва.;</a:t>
            </a:r>
            <a:endParaRPr lang="en-US" sz="1200" dirty="0">
              <a:solidFill>
                <a:srgbClr val="2973BA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800" dirty="0">
              <a:solidFill>
                <a:srgbClr val="2973B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«Механизмы и инструменты управления процессами внедрения целевой модели развития региональной системы</a:t>
            </a:r>
            <a:r>
              <a:rPr lang="en-US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дополнительного образования детей Краснодарского края»</a:t>
            </a:r>
            <a:r>
              <a:rPr lang="en-US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в объёме 36 часов, обучено 7 сотрудников РМЦ, 168 специалистов КРМЦ, ЗОЦ, МОЦ. База проведения курсов</a:t>
            </a:r>
            <a:r>
              <a:rPr lang="en-US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ГБОУ ДПО ИРО Краснодарского края;</a:t>
            </a:r>
            <a:endParaRPr lang="en-US" sz="1200" dirty="0">
              <a:solidFill>
                <a:srgbClr val="2973BA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800" dirty="0">
              <a:solidFill>
                <a:srgbClr val="2973B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«Прикладные аспекты управления процессами</a:t>
            </a:r>
            <a:r>
              <a:rPr lang="en-US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развития системы дополнительного образования детей</a:t>
            </a:r>
            <a:r>
              <a:rPr lang="en-US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в муниципальном образовании в условиях внедрения Целевой модели» </a:t>
            </a:r>
            <a:r>
              <a:rPr lang="ru-RU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в объёме 36 часов, обучено 10 сотрудников РМЦ, 165 сотрудников КРМЦ, ЗОЦ, МОЦ. Организатор курсов</a:t>
            </a:r>
            <a:r>
              <a:rPr lang="en-US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ООО «Электронная школа», г. Москва. </a:t>
            </a:r>
            <a:endParaRPr lang="en-US" sz="1200" dirty="0">
              <a:solidFill>
                <a:srgbClr val="2973BA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800" dirty="0">
              <a:solidFill>
                <a:srgbClr val="2973BA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«Содержание и оценка качества реализации дополнительных общеобразовательных программ в условиях</a:t>
            </a:r>
            <a:r>
              <a:rPr lang="en-US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внедрения целевой модели развития региональных систем</a:t>
            </a:r>
            <a:r>
              <a:rPr lang="en-US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дополнительного образования детей» </a:t>
            </a:r>
            <a:r>
              <a:rPr lang="ru-RU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в объёме 72 часа, обучено 7 сотрудников РМЦ, 48 представителей базовых организаций</a:t>
            </a:r>
            <a:r>
              <a:rPr lang="en-US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края. Организатор курсов ФГБУК «ВЦХТ», г. Москва.</a:t>
            </a:r>
          </a:p>
        </p:txBody>
      </p:sp>
    </p:spTree>
    <p:extLst>
      <p:ext uri="{BB962C8B-B14F-4D97-AF65-F5344CB8AC3E}">
        <p14:creationId xmlns:p14="http://schemas.microsoft.com/office/powerpoint/2010/main" val="19988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389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ПЕРСОНИФИЦИРОВАННОЕ ФИНАНСИРОВАНИЕ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37" name="Левая фигурная скобка 36"/>
          <p:cNvSpPr/>
          <p:nvPr/>
        </p:nvSpPr>
        <p:spPr>
          <a:xfrm flipH="1">
            <a:off x="8669221" y="2410682"/>
            <a:ext cx="195974" cy="944114"/>
          </a:xfrm>
          <a:prstGeom prst="leftBrace">
            <a:avLst>
              <a:gd name="adj1" fmla="val 56720"/>
              <a:gd name="adj2" fmla="val 4879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7826" y="1109685"/>
            <a:ext cx="11626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ДЕТЕЙ КРАСНОДАРСКОГО КРАЯ В ВОЗРАСТЕ ОТ 5 ДО 18 ЛЕТ ПО ДАННЫМ КРАСНОДАРСТАТА НА 01.01.2020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74039" y="1950142"/>
            <a:ext cx="760142" cy="20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6131" y="2771760"/>
            <a:ext cx="1295171" cy="35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4800" y="3803211"/>
            <a:ext cx="1295171" cy="35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1525158" y="2937012"/>
            <a:ext cx="117827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1525158" y="2635801"/>
            <a:ext cx="1117899" cy="1933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1525158" y="3038102"/>
            <a:ext cx="1117899" cy="1933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39103" y="2345395"/>
            <a:ext cx="579877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(ОДО, СОШ, ДОО, предпрофессиональные и общеразвивающие программы)</a:t>
            </a:r>
            <a:endParaRPr lang="ru-RU" sz="1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(предпрофессиональные и общеразвивающие программы)</a:t>
            </a:r>
            <a:endParaRPr lang="ru-RU" sz="1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(программы спортивной подготовки)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59138" y="3875665"/>
            <a:ext cx="59029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(ОДО – общеразвивающие программы)</a:t>
            </a:r>
            <a:endParaRPr lang="ru-RU" sz="1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18451" y="1877850"/>
            <a:ext cx="1295171" cy="3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612861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792335" y="1877850"/>
            <a:ext cx="1295171" cy="3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rgbClr val="3B9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=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961971" y="1877850"/>
            <a:ext cx="1295171" cy="3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204287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271264" y="1433240"/>
            <a:ext cx="1667812" cy="35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3B9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ПФДО</a:t>
            </a:r>
          </a:p>
          <a:p>
            <a:pPr algn="ctr"/>
            <a:r>
              <a:rPr lang="ru-RU" sz="1500" b="1" dirty="0">
                <a:solidFill>
                  <a:srgbClr val="3B9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30.12.2020 г.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62234" y="1650747"/>
            <a:ext cx="1295171" cy="20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006867" y="1877850"/>
            <a:ext cx="1295171" cy="3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817148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386442" y="1877850"/>
            <a:ext cx="1295171" cy="3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rgbClr val="3B9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=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823855" y="1433240"/>
            <a:ext cx="3629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3B9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ДО</a:t>
            </a:r>
          </a:p>
          <a:p>
            <a:pPr algn="ctr"/>
            <a:r>
              <a:rPr lang="ru-RU" sz="1500" b="1" dirty="0">
                <a:solidFill>
                  <a:srgbClr val="3B9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30.12.2020 г.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604775" y="1946722"/>
            <a:ext cx="760142" cy="20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057081" y="1941321"/>
            <a:ext cx="760142" cy="20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</p:txBody>
      </p:sp>
      <p:cxnSp>
        <p:nvCxnSpPr>
          <p:cNvPr id="84" name="Прямая соединительная линия 83"/>
          <p:cNvCxnSpPr/>
          <p:nvPr/>
        </p:nvCxnSpPr>
        <p:spPr>
          <a:xfrm>
            <a:off x="393360" y="3753697"/>
            <a:ext cx="1141071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8959428" y="2696765"/>
            <a:ext cx="2844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численности детей</a:t>
            </a:r>
          </a:p>
          <a:p>
            <a:pPr algn="ctr"/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возрасте от 5 до 18 лет,</a:t>
            </a:r>
          </a:p>
          <a:p>
            <a:pPr algn="ctr"/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проживающих в МО</a:t>
            </a:r>
          </a:p>
          <a:p>
            <a:pPr algn="ctr"/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по данным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КРАСНОДАРСТАТа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27576" y="3798721"/>
            <a:ext cx="407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численности детей в возрасте от 5 до 18 лет,</a:t>
            </a:r>
          </a:p>
          <a:p>
            <a:pPr algn="ctr"/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проживающих в МО (по данным </a:t>
            </a:r>
            <a:r>
              <a:rPr lang="ru-RU" sz="1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КРАСНОДАРСТАТа</a:t>
            </a:r>
            <a:r>
              <a:rPr lang="ru-R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7" name="Picture 5" descr="D:\РМЦ\Отчет в ЗСК МОН\Безымянный-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85" y="4796587"/>
            <a:ext cx="5454368" cy="1638783"/>
          </a:xfrm>
          <a:prstGeom prst="rect">
            <a:avLst/>
          </a:prstGeom>
          <a:noFill/>
        </p:spPr>
      </p:pic>
      <p:sp>
        <p:nvSpPr>
          <p:cNvPr id="88" name="TextBox 87"/>
          <p:cNvSpPr txBox="1"/>
          <p:nvPr/>
        </p:nvSpPr>
        <p:spPr>
          <a:xfrm>
            <a:off x="1157294" y="4474233"/>
            <a:ext cx="33443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 </a:t>
            </a:r>
            <a:r>
              <a:rPr lang="ru-RU" sz="1500" b="1" dirty="0" err="1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Лифлеты</a:t>
            </a:r>
            <a:r>
              <a:rPr lang="ru-RU" sz="1500" b="1" dirty="0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ПФДО</a:t>
            </a:r>
          </a:p>
        </p:txBody>
      </p:sp>
      <p:pic>
        <p:nvPicPr>
          <p:cNvPr id="89" name="Picture 6" descr="D:\РМЦ\Отчет в ЗСК МОН\Безымянный-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7111" y="4910999"/>
            <a:ext cx="4757689" cy="1481332"/>
          </a:xfrm>
          <a:prstGeom prst="rect">
            <a:avLst/>
          </a:prstGeom>
          <a:noFill/>
        </p:spPr>
      </p:pic>
      <p:sp>
        <p:nvSpPr>
          <p:cNvPr id="90" name="Прямоугольник 89"/>
          <p:cNvSpPr/>
          <p:nvPr/>
        </p:nvSpPr>
        <p:spPr>
          <a:xfrm>
            <a:off x="6124136" y="4259636"/>
            <a:ext cx="53832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Информационно-разъяснительная кампания </a:t>
            </a:r>
          </a:p>
          <a:p>
            <a:pPr algn="ctr"/>
            <a:r>
              <a:rPr lang="ru-RU" sz="15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по внедрению ПФДО и АИС «Навигатор»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10519517" y="4924854"/>
            <a:ext cx="1505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Arial" pitchFamily="34" charset="0"/>
                <a:cs typeface="Arial" pitchFamily="34" charset="0"/>
              </a:rPr>
              <a:t>Радио «Казак ФМ» - 325 </a:t>
            </a:r>
          </a:p>
          <a:p>
            <a:r>
              <a:rPr lang="ru-RU" sz="800" dirty="0">
                <a:latin typeface="Arial" pitchFamily="34" charset="0"/>
                <a:cs typeface="Arial" pitchFamily="34" charset="0"/>
              </a:rPr>
              <a:t>выходов в эфир рекламных </a:t>
            </a:r>
          </a:p>
          <a:p>
            <a:r>
              <a:rPr lang="ru-RU" sz="800" dirty="0" err="1">
                <a:latin typeface="Arial" pitchFamily="34" charset="0"/>
                <a:cs typeface="Arial" pitchFamily="34" charset="0"/>
              </a:rPr>
              <a:t>аудиороликов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 (октябрь, </a:t>
            </a:r>
          </a:p>
          <a:p>
            <a:r>
              <a:rPr lang="ru-RU" sz="800" dirty="0">
                <a:latin typeface="Arial" pitchFamily="34" charset="0"/>
                <a:cs typeface="Arial" pitchFamily="34" charset="0"/>
              </a:rPr>
              <a:t>ноябрь, декабрь 2020 г)</a:t>
            </a:r>
          </a:p>
          <a:p>
            <a:r>
              <a:rPr lang="ru-RU" sz="800" dirty="0">
                <a:latin typeface="Arial" pitchFamily="34" charset="0"/>
                <a:cs typeface="Arial" pitchFamily="34" charset="0"/>
              </a:rPr>
              <a:t>Радио «Маяк» - 540 </a:t>
            </a:r>
          </a:p>
          <a:p>
            <a:r>
              <a:rPr lang="ru-RU" sz="800" dirty="0">
                <a:latin typeface="Arial" pitchFamily="34" charset="0"/>
                <a:cs typeface="Arial" pitchFamily="34" charset="0"/>
              </a:rPr>
              <a:t>выходов в эфир рекламных </a:t>
            </a:r>
          </a:p>
          <a:p>
            <a:r>
              <a:rPr lang="ru-RU" sz="800" dirty="0" err="1">
                <a:latin typeface="Arial" pitchFamily="34" charset="0"/>
                <a:cs typeface="Arial" pitchFamily="34" charset="0"/>
              </a:rPr>
              <a:t>аудиороликов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 (октябрь, </a:t>
            </a:r>
          </a:p>
          <a:p>
            <a:r>
              <a:rPr lang="ru-RU" sz="800" dirty="0">
                <a:latin typeface="Arial" pitchFamily="34" charset="0"/>
                <a:cs typeface="Arial" pitchFamily="34" charset="0"/>
              </a:rPr>
              <a:t>ноябрь, декабрь 2020 г)</a:t>
            </a:r>
          </a:p>
          <a:p>
            <a:r>
              <a:rPr lang="ru-RU" sz="800" dirty="0">
                <a:latin typeface="Arial" pitchFamily="34" charset="0"/>
                <a:cs typeface="Arial" pitchFamily="34" charset="0"/>
              </a:rPr>
              <a:t>Первое радио Кубани – </a:t>
            </a:r>
          </a:p>
          <a:p>
            <a:r>
              <a:rPr lang="ru-RU" sz="800" dirty="0">
                <a:latin typeface="Arial" pitchFamily="34" charset="0"/>
                <a:cs typeface="Arial" pitchFamily="34" charset="0"/>
              </a:rPr>
              <a:t>210 выходов в эфир </a:t>
            </a:r>
          </a:p>
          <a:p>
            <a:r>
              <a:rPr lang="ru-RU" sz="800" dirty="0">
                <a:latin typeface="Arial" pitchFamily="34" charset="0"/>
                <a:cs typeface="Arial" pitchFamily="34" charset="0"/>
              </a:rPr>
              <a:t>рекламных </a:t>
            </a:r>
            <a:r>
              <a:rPr lang="ru-RU" sz="800" dirty="0" err="1">
                <a:latin typeface="Arial" pitchFamily="34" charset="0"/>
                <a:cs typeface="Arial" pitchFamily="34" charset="0"/>
              </a:rPr>
              <a:t>аудиороликов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800" dirty="0">
                <a:latin typeface="Arial" pitchFamily="34" charset="0"/>
                <a:cs typeface="Arial" pitchFamily="34" charset="0"/>
              </a:rPr>
              <a:t>(ноябрь, декабрь 2020 г)</a:t>
            </a:r>
          </a:p>
        </p:txBody>
      </p:sp>
    </p:spTree>
    <p:extLst>
      <p:ext uri="{BB962C8B-B14F-4D97-AF65-F5344CB8AC3E}">
        <p14:creationId xmlns:p14="http://schemas.microsoft.com/office/powerpoint/2010/main" val="28142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6" y="7732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 МЕТОДИЧЕСКИЕ РЕКОМЕНДАЦИИ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ЦЕЛЕВОЙ МОДЕЛИ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28" name="Picture 3" descr="D:\РМЦ\Отчет в ЗСК МОН\Безымянный-1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5563" y="1224984"/>
            <a:ext cx="1643048" cy="1939558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1828305" y="975518"/>
            <a:ext cx="45510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«Методические рекомендации по разработке и внедрению интегративной модели доступности дополнительного образования для детей из сельской местности»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Методические рекомендации разработаны в целях конкретизации 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общих организационно-управленческих средств и способов действия в данном спектре работы, адресованы руководителям образовательных организаций, на базе которых реализуются данные интегративные модели; методистам-разработчикам, формирующим предложения по наполнению содержания интегративных моделей в соответствии с направленностью.</a:t>
            </a:r>
          </a:p>
          <a:p>
            <a:pPr algn="just"/>
            <a:endParaRPr lang="ru-RU" sz="11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«Методические рекомендации по организации деятельности организаций дополнительного образования детей в летний период»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Методические рекомендации разработаны в целях упорядочения деятельности организаций дополнительного образования детей, реализующих деятельность в течение всего календарного года, в том числе в летний (каникулярный) период. Адресованы руководителям образовательных организаций ОДО, заместителям директора по организационно-массовой и учебно-воспитательной работе, педагогам-организаторам.</a:t>
            </a:r>
          </a:p>
          <a:p>
            <a:pPr algn="just"/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Методические рекомендации «Электронные (дистанционные) </a:t>
            </a:r>
          </a:p>
          <a:p>
            <a:pPr algn="just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учебные курсы. Основные структурные компоненты. Требования к разработке и размещению на электронной информационной платформе»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Методические рекомендации подготовлены в целях оказание методической помощи педагогическим работникам при подготовке образовательного контента электронных (дистанционных) учебных курсов в системе дополнительного образования.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858993" y="1227214"/>
            <a:ext cx="402025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«Методические рекомендации по определению модели взаимодействия образовательных организаций, организаций реального сектора экономики, иных организаций по реализации дополнительных общеобразовательных программ в сетевой форме на территории Краснодарского края»</a:t>
            </a:r>
          </a:p>
          <a:p>
            <a:pPr algn="just"/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Представленные материалы, раскрывают методические особенности и управленческие механизмы реализации дополнительных общеобразовательных программ в сетевой форме. Методические рекомендации адресованы руководителям и специалистам органов местного самоуправления, осуществляющих управление в сфере образования; руководящим и педагогическим работникам организаций, осуществляющих реализацию ДОП.</a:t>
            </a:r>
          </a:p>
          <a:p>
            <a:pPr algn="just"/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1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«Методические рекомендации по проектированию и реализации </a:t>
            </a:r>
            <a:r>
              <a:rPr lang="ru-RU" sz="11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разноуровневых</a:t>
            </a:r>
            <a:r>
              <a:rPr lang="ru-RU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дополнительных общеобразовательных программ».</a:t>
            </a:r>
          </a:p>
          <a:p>
            <a:pPr algn="just"/>
            <a:endParaRPr lang="ru-RU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Методические рекомендации разработаны с целью формирования единой системы требований к проектированию, реализации и экспертной оценке 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разноуровневых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 ДООП, адресованы педагогам – разработчикам ДООП; руководителям образовательных 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организаций, утверждающим данные программы; методистам – экспертам, определяющим их качество.</a:t>
            </a:r>
          </a:p>
        </p:txBody>
      </p:sp>
      <p:pic>
        <p:nvPicPr>
          <p:cNvPr id="31" name="Picture 3" descr="D:\РМЦ\Отчет в ЗСК МОН\Безымянный-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93" y="873684"/>
            <a:ext cx="1568890" cy="5630401"/>
          </a:xfrm>
          <a:prstGeom prst="rect">
            <a:avLst/>
          </a:prstGeom>
          <a:noFill/>
        </p:spPr>
      </p:pic>
      <p:pic>
        <p:nvPicPr>
          <p:cNvPr id="32" name="Picture 3" descr="D:\РМЦ\Отчет в ЗСК МОН\Безымянный-1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5563" y="4063318"/>
            <a:ext cx="1643048" cy="2058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5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6" y="7732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180610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ИЗДАНЫ ИНФОРМАЦИОННО-МЕТОДИЧЕСКИЕ БРОШЮРЫ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2147534" y="1008659"/>
            <a:ext cx="36611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Альбом к краевому семинару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«Профессиональные конкурсы как открытая площадка презентаций лучших практик и повышения профессиональной компетентности педагогических и руководящих работников современного дополнительного образования» 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(формат А5, 16 стр.)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 descr="D:\РМЦ\Отчет в ЗСК МОН\Безымянный-1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067" y="2265117"/>
            <a:ext cx="1948816" cy="1395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2147534" y="2568443"/>
            <a:ext cx="3822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Брошюра «Модели обеспечения доступности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дополнительного образования для детей из сельской местности: выбор модели с учётом особенностей и потребностей муниципальных образований Краснодарского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края»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(объем 12 страниц)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147534" y="3996827"/>
            <a:ext cx="3364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Брошюра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«Лучшая социальная реклама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региональной системы дополнительного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образования детей Краснодарского края»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(объем 28 страниц).</a:t>
            </a:r>
          </a:p>
        </p:txBody>
      </p:sp>
      <p:pic>
        <p:nvPicPr>
          <p:cNvPr id="34" name="Picture 4" descr="D:\РМЦ\Отчет в ЗСК МОН\Безымянный-1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9004" y="801233"/>
            <a:ext cx="2009565" cy="44575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8083879" y="1135243"/>
            <a:ext cx="36329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Брошюра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«Независимая оценка качества дополнительных общеобразовательных программ (общественная экспертиза) в Краснодарском крае»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(24 страницы)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Брошюра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«Программа развития образовательной организации дополнительного образования Краснодарского края»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(28 страниц)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Брошюра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«Лучшая муниципальная целевая программа по развитию дополнительного образования детей в условиях реализации целевой модели развития региональной системы дополнительного образования детей Краснодарского края»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(20 страниц)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Брошюра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Краевой конкурс профессионального мастерства работников сферы дополнительного образования «Сердце отдаю детям»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2020г. (48 страниц)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2" descr="D:\РМЦ\Отчет в ЗСК МОН\Безымянный-1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067" y="3734829"/>
            <a:ext cx="1948816" cy="14165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4" descr="D:\РМЦ\Отчет в ЗСК МОН\Безымянный-1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4171" y="5078655"/>
            <a:ext cx="1948608" cy="14419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2147534" y="5242703"/>
            <a:ext cx="3460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Брошюра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«Навигатор дополнительного образования детей Краснодарского края: возможности и особенности работы» </a:t>
            </a: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(объем 28 страниц).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21" y="961237"/>
            <a:ext cx="1770309" cy="1271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646" y="5218421"/>
            <a:ext cx="1811398" cy="1297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1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6" y="7732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410294" y="180610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ИЗДАНЫ ИНФОРМАЦИОННО-МЕТОДИЧЕСКИЕ СБОРНИКИ</a:t>
            </a:r>
          </a:p>
        </p:txBody>
      </p:sp>
      <p:pic>
        <p:nvPicPr>
          <p:cNvPr id="23" name="Picture 2" descr="D:\РМЦ\Отчет в ЗСК МОН\МОЦ для печати 1-22-10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5308" y="3802165"/>
            <a:ext cx="1759323" cy="2427161"/>
          </a:xfrm>
          <a:prstGeom prst="rect">
            <a:avLst/>
          </a:prstGeom>
          <a:noFill/>
        </p:spPr>
      </p:pic>
      <p:pic>
        <p:nvPicPr>
          <p:cNvPr id="24" name="Picture 2" descr="D:\РМЦ\Отчет в ЗСК МОН\МОЦ для печати 1-22-10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9199" y="932329"/>
            <a:ext cx="1702362" cy="2396106"/>
          </a:xfrm>
          <a:prstGeom prst="rect">
            <a:avLst/>
          </a:prstGeom>
          <a:noFill/>
        </p:spPr>
      </p:pic>
      <p:pic>
        <p:nvPicPr>
          <p:cNvPr id="25" name="Picture 2" descr="D:\РМЦ\Отчет в ЗСК МОН\МОЦ для печати 1-22-10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654" y="3830060"/>
            <a:ext cx="1747834" cy="2371683"/>
          </a:xfrm>
          <a:prstGeom prst="rect">
            <a:avLst/>
          </a:prstGeom>
          <a:noFill/>
        </p:spPr>
      </p:pic>
      <p:pic>
        <p:nvPicPr>
          <p:cNvPr id="28" name="Picture 2" descr="D:\РМЦ\Отчет в ЗСК МОН\МОЦ для печати 1-22-10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0466" y="3207152"/>
            <a:ext cx="3453007" cy="2114793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1945531" y="1340552"/>
            <a:ext cx="2340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«Современное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доступное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дополнительное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образование: равный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доступ и равные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возможности» - </a:t>
            </a:r>
          </a:p>
          <a:p>
            <a:r>
              <a:rPr lang="ru-RU" sz="1200" i="1" dirty="0">
                <a:latin typeface="Arial" pitchFamily="34" charset="0"/>
                <a:cs typeface="Arial" pitchFamily="34" charset="0"/>
              </a:rPr>
              <a:t>(350 страниц)</a:t>
            </a:r>
          </a:p>
          <a:p>
            <a:r>
              <a:rPr lang="ru-RU" sz="1100" dirty="0">
                <a:latin typeface="Arial" pitchFamily="34" charset="0"/>
                <a:cs typeface="Arial" pitchFamily="34" charset="0"/>
              </a:rPr>
              <a:t>ISBN 978-5-93491-858-4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51897" y="3984925"/>
            <a:ext cx="20729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«Лучшие практики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реализации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современных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управленческих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механизмов в системе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дополнительного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образования детей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Краснодарского края»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-</a:t>
            </a:r>
          </a:p>
          <a:p>
            <a:r>
              <a:rPr lang="ru-RU" sz="1200" i="1" dirty="0">
                <a:latin typeface="Arial" pitchFamily="34" charset="0"/>
                <a:cs typeface="Arial" pitchFamily="34" charset="0"/>
              </a:rPr>
              <a:t>(350 страниц)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100" dirty="0">
                <a:latin typeface="Arial" pitchFamily="34" charset="0"/>
                <a:cs typeface="Arial" pitchFamily="34" charset="0"/>
              </a:rPr>
              <a:t>ISBN 978-5-93491-859-1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801035" y="5241091"/>
            <a:ext cx="41596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«Программно-методическое обеспечение </a:t>
            </a:r>
          </a:p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в обновленном пространстве </a:t>
            </a:r>
          </a:p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дополнительного образования детей </a:t>
            </a:r>
          </a:p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Краснодарского края» (Часть 1, 2) </a:t>
            </a:r>
            <a:r>
              <a:rPr lang="ru-RU" sz="1200" i="1" dirty="0">
                <a:latin typeface="Arial" pitchFamily="34" charset="0"/>
                <a:cs typeface="Arial" pitchFamily="34" charset="0"/>
              </a:rPr>
              <a:t>(по 350 стр.)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781766" y="6007492"/>
            <a:ext cx="28285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ISBN 978-5-93491-861-4 (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общ.)</a:t>
            </a: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ISBN 978-5-93491-862-1 (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часть 1)</a:t>
            </a:r>
          </a:p>
          <a:p>
            <a:r>
              <a:rPr lang="en-US" sz="1100" dirty="0">
                <a:latin typeface="Arial" pitchFamily="34" charset="0"/>
                <a:cs typeface="Arial" pitchFamily="34" charset="0"/>
              </a:rPr>
              <a:t>ISBN 978-5-93491-863-8 (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часть 2)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471561" y="1132008"/>
            <a:ext cx="23897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«Типовые модели развития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современного 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дополнительного образования: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доступное,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разноуровневое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, цифровое» - </a:t>
            </a:r>
            <a:r>
              <a:rPr lang="ru-RU" sz="1200" i="1" dirty="0">
                <a:latin typeface="Arial" pitchFamily="34" charset="0"/>
                <a:cs typeface="Arial" pitchFamily="34" charset="0"/>
              </a:rPr>
              <a:t>(350 страниц)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ISBN 978-5-93491-864-5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633596" y="3830061"/>
            <a:ext cx="234575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«Совершенствование профессионального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мастерства управленческих и педагогических кадров сферы дополнительного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образования детей 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Краснодарского края: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вызовы времени и стратегия будущего развития» - </a:t>
            </a:r>
          </a:p>
          <a:p>
            <a:r>
              <a:rPr lang="ru-RU" sz="1200" i="1" dirty="0">
                <a:latin typeface="Arial" pitchFamily="34" charset="0"/>
                <a:cs typeface="Arial" pitchFamily="34" charset="0"/>
              </a:rPr>
              <a:t>(250 страниц)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r>
              <a:rPr lang="ru-RU" sz="1100" dirty="0">
                <a:latin typeface="Arial" pitchFamily="34" charset="0"/>
                <a:cs typeface="Arial" pitchFamily="34" charset="0"/>
              </a:rPr>
              <a:t>ISBN 978-5-93491-865-2</a:t>
            </a:r>
          </a:p>
        </p:txBody>
      </p:sp>
      <p:pic>
        <p:nvPicPr>
          <p:cNvPr id="41" name="Picture 2" descr="D:\РМЦ\Отчет в ЗСК МОН\МОЦ для печати 1-22-10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04"/>
          <a:stretch/>
        </p:blipFill>
        <p:spPr bwMode="auto">
          <a:xfrm>
            <a:off x="212369" y="990754"/>
            <a:ext cx="1691278" cy="229063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337" y="990754"/>
            <a:ext cx="1818722" cy="2611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Прямоугольник 41"/>
          <p:cNvSpPr/>
          <p:nvPr/>
        </p:nvSpPr>
        <p:spPr>
          <a:xfrm>
            <a:off x="9820404" y="1367502"/>
            <a:ext cx="21321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Брошюра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журнал</a:t>
            </a:r>
          </a:p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«Отчётная </a:t>
            </a:r>
            <a:r>
              <a:rPr lang="ru-RU" sz="1200" b="1" dirty="0" err="1">
                <a:latin typeface="Arial" pitchFamily="34" charset="0"/>
                <a:cs typeface="Arial" pitchFamily="34" charset="0"/>
              </a:rPr>
              <a:t>форсайт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-сессия внедрение Целевой модели развития дополнительного образования детей Краснодарского края»- </a:t>
            </a:r>
          </a:p>
          <a:p>
            <a:r>
              <a:rPr lang="ru-RU" sz="1200" i="1" dirty="0">
                <a:latin typeface="Arial" pitchFamily="34" charset="0"/>
                <a:cs typeface="Arial" pitchFamily="34" charset="0"/>
              </a:rPr>
              <a:t>(110 страниц)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 </a:t>
            </a:r>
            <a:endParaRPr lang="ru-RU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6" y="7732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РЕГИОНАЛЬНОГО МОДЕЛЬНОГО ЦЕНТРА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467506" y="819775"/>
            <a:ext cx="111776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прошедший период 2020 года Региональным модельным центром для работников сферы дополнительного образования детей Краснодарского края организованы и проведены: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78750" y="1418794"/>
            <a:ext cx="18322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января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750" y="1619860"/>
            <a:ext cx="563275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Совещание на уровне межведомственного взаимодействия по вопросу внедрения модели ПФДО в рамках реализации Целевой модели развития системы дополнительного образования детей в Краснодарском крае. Участниками совещания (42 человека) – представители Министерства образования, науки и молодёжной политики; Министерства культуры, Министерства физической культуры и спорта Краснодарского края, а также муниципальные команды 7-ми муниципальных образований – территориальных зон по внедрению персонифицированного финансирования (руководители УО МО, представители финансового и правового отделов УО МО). </a:t>
            </a:r>
            <a:endParaRPr lang="ru-R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2640"/>
          <a:stretch/>
        </p:blipFill>
        <p:spPr>
          <a:xfrm>
            <a:off x="9089678" y="1574078"/>
            <a:ext cx="2731266" cy="1996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398" b="13136"/>
          <a:stretch/>
        </p:blipFill>
        <p:spPr>
          <a:xfrm>
            <a:off x="6107232" y="1596429"/>
            <a:ext cx="2919163" cy="1988743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378750" y="3994919"/>
            <a:ext cx="183223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января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8750" y="4263101"/>
            <a:ext cx="55603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Краевой семинар «Профессиональные конкурсы как открытая площадка презентаций лучших практик и повышения профессиональной компетентности педагогических и руководящих работников современного дополнительного образования» </a:t>
            </a:r>
            <a:endParaRPr lang="ru-R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140" y="3685445"/>
            <a:ext cx="2833737" cy="1559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501" y="3685445"/>
            <a:ext cx="2987550" cy="15598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232" y="5332181"/>
            <a:ext cx="2674629" cy="1197912"/>
          </a:xfrm>
          <a:prstGeom prst="rect">
            <a:avLst/>
          </a:prstGeom>
        </p:spPr>
      </p:pic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458323"/>
              </p:ext>
            </p:extLst>
          </p:nvPr>
        </p:nvGraphicFramePr>
        <p:xfrm>
          <a:off x="467507" y="5254258"/>
          <a:ext cx="5539684" cy="111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" name="CorelDRAW" r:id="rId14" imgW="6156720" imgH="1233720" progId="">
                  <p:embed/>
                </p:oleObj>
              </mc:Choice>
              <mc:Fallback>
                <p:oleObj name="CorelDRAW" r:id="rId14" imgW="6156720" imgH="1233720" progId="">
                  <p:embed/>
                  <p:pic>
                    <p:nvPicPr>
                      <p:cNvPr id="0" name="Picture 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07" y="5254258"/>
                        <a:ext cx="5539684" cy="11135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2958" y="5321171"/>
            <a:ext cx="1539093" cy="12199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7894" y="5340776"/>
            <a:ext cx="1613458" cy="119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148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РЕГИОНАЛЬНОГО МОДЕЛЬНОГО ЦЕНТРА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351591" y="1038556"/>
            <a:ext cx="200471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февраля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591" y="1293938"/>
            <a:ext cx="563275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Видеоконференция по вопросу функционирования АИС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«Навигатор дополнительного образования детей Краснодарского края» 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модераторов школ, государственных и муниципальных учреждений дополнительного образования детей, представителей ведомства культуры из 44 муниципальных образований Краснодарского края. </a:t>
            </a:r>
            <a:endParaRPr lang="ru-R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691" y="1037179"/>
            <a:ext cx="2577220" cy="1622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835" y="1039147"/>
            <a:ext cx="2898320" cy="1629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351591" y="2346701"/>
            <a:ext cx="87870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1170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33068" y="2641927"/>
            <a:ext cx="7534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человек</a:t>
            </a:r>
            <a:endParaRPr lang="ru-RU" sz="12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81539" y="2364809"/>
            <a:ext cx="16161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приняли участие </a:t>
            </a:r>
          </a:p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видеоконференции </a:t>
            </a:r>
            <a:endParaRPr lang="ru-RU" sz="11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667774" y="2363304"/>
            <a:ext cx="87870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1119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749251" y="2658530"/>
            <a:ext cx="7534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человек</a:t>
            </a:r>
            <a:endParaRPr lang="ru-RU" sz="12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79615" y="2381412"/>
            <a:ext cx="10695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ведомство </a:t>
            </a:r>
          </a:p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образования </a:t>
            </a:r>
            <a:endParaRPr lang="ru-RU" sz="11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630868" y="2361798"/>
            <a:ext cx="5405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51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558439" y="2657024"/>
            <a:ext cx="7534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человек</a:t>
            </a:r>
            <a:endParaRPr lang="ru-RU" sz="12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071112" y="2379906"/>
            <a:ext cx="9236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ведомство </a:t>
            </a:r>
          </a:p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культуры</a:t>
            </a:r>
            <a:endParaRPr lang="ru-RU" sz="11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51591" y="3020404"/>
            <a:ext cx="200471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февраля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1591" y="3275132"/>
            <a:ext cx="56327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Совещание по теме «Формирование современных управленческих решений и организационно-экономических механизмов в системе дополнительного образования детей территориальной зоны Краснодарского края» для 12 представителей руководящего состава Зональных опорных центров дополнительного образования детей из 7-ми территориальных центров и зон края </a:t>
            </a:r>
            <a:endParaRPr lang="ru-R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51591" y="4612295"/>
            <a:ext cx="200471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 февраля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1591" y="4867023"/>
            <a:ext cx="5632751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Совещание по теме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«Деятельность краевого ресурсного методического центра по реализации Целевой модели развития региональной системы дополнительного образования детей Краснодарского края»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13 представителей руководящего состава 5-ти государственных бюджетных учреждений Краснодарского края – краевых ресурсных методических центров по направленностям дополнительного образования детей </a:t>
            </a:r>
            <a:endParaRPr lang="ru-R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222135" y="4662734"/>
            <a:ext cx="5583464" cy="1788036"/>
            <a:chOff x="6213691" y="3354332"/>
            <a:chExt cx="5199058" cy="1423026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3691" y="3354332"/>
              <a:ext cx="2921251" cy="1419545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28923" y="3363820"/>
              <a:ext cx="2183826" cy="1413538"/>
            </a:xfrm>
            <a:prstGeom prst="rect">
              <a:avLst/>
            </a:prstGeom>
          </p:spPr>
        </p:pic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134" y="2824060"/>
            <a:ext cx="3137241" cy="176469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442760" y="2820943"/>
            <a:ext cx="2344852" cy="17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148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РЕГИОНАЛЬНОГО МОДЕЛЬНОГО ЦЕНТРА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351591" y="1038556"/>
            <a:ext cx="200471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февраля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592" y="1311868"/>
            <a:ext cx="53320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ФОРСАЙТ-СЕССИЯ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«Модели обеспечения доступности дополнительного образования детей из сельской местности Краснодарского края: выбор модели с учётом особенностей развития территориальной зоны» 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066652"/>
              </p:ext>
            </p:extLst>
          </p:nvPr>
        </p:nvGraphicFramePr>
        <p:xfrm>
          <a:off x="497374" y="2265602"/>
          <a:ext cx="5324005" cy="66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4" name="CorelDRAW" r:id="rId7" imgW="5675400" imgH="702360" progId="">
                  <p:embed/>
                </p:oleObj>
              </mc:Choice>
              <mc:Fallback>
                <p:oleObj name="CorelDRAW" r:id="rId7" imgW="5675400" imgH="702360" progId="">
                  <p:embed/>
                  <p:pic>
                    <p:nvPicPr>
                      <p:cNvPr id="0" name="Picture 3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74" y="2265602"/>
                        <a:ext cx="5324005" cy="66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799841"/>
              </p:ext>
            </p:extLst>
          </p:nvPr>
        </p:nvGraphicFramePr>
        <p:xfrm>
          <a:off x="6258693" y="988721"/>
          <a:ext cx="1647192" cy="1727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5" name="CorelDRAW" r:id="rId9" imgW="2140920" imgH="2238840" progId="">
                  <p:embed/>
                </p:oleObj>
              </mc:Choice>
              <mc:Fallback>
                <p:oleObj name="CorelDRAW" r:id="rId9" imgW="2140920" imgH="2238840" progId="">
                  <p:embed/>
                  <p:pic>
                    <p:nvPicPr>
                      <p:cNvPr id="0" name="Picture 3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8693" y="988721"/>
                        <a:ext cx="1647192" cy="17273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857593" y="2652601"/>
            <a:ext cx="239916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КОНСТРУКТОР ИНТЕГРАТИВНОЙ МОДЕЛИ</a:t>
            </a:r>
          </a:p>
          <a:p>
            <a:pPr algn="ctr"/>
            <a:r>
              <a:rPr lang="ru-RU" sz="7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ОБЕСПЕЧЕНИЯ ДОСТУПНОСТИ</a:t>
            </a:r>
          </a:p>
          <a:p>
            <a:pPr algn="ctr"/>
            <a:r>
              <a:rPr lang="ru-RU" sz="7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</a:t>
            </a:r>
          </a:p>
          <a:p>
            <a:pPr algn="ctr"/>
            <a:r>
              <a:rPr lang="ru-RU" sz="7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ИЗ СЕЛЬСКОЙ МЕСТНОСТИ</a:t>
            </a:r>
          </a:p>
          <a:p>
            <a:pPr algn="ctr"/>
            <a:r>
              <a:rPr lang="ru-RU" sz="7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КРАСНОДАРСКОГО КРАЯ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928" y="1123159"/>
            <a:ext cx="3370103" cy="2072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62" y="3315041"/>
            <a:ext cx="2812610" cy="1564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745" y="3312209"/>
            <a:ext cx="2292886" cy="1570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604" y="3312209"/>
            <a:ext cx="2948148" cy="1570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725" y="3313646"/>
            <a:ext cx="2939995" cy="15674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Прямоугольник 44"/>
          <p:cNvSpPr/>
          <p:nvPr/>
        </p:nvSpPr>
        <p:spPr>
          <a:xfrm>
            <a:off x="440620" y="4993413"/>
            <a:ext cx="28337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3 марта по 5 марта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22514" y="5203527"/>
            <a:ext cx="55256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Региональным модельным центром была сформирована делегация (13 человек) и организовано выездное совещание в Московскую и Белгородскую области с целью обмена опытом по вопросу внедрения ПФДО в регионе. В выездном совещание приняли участие представители финансово-экономических служб и управленческих кадров ведущих муниципальных образований края. 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349" y="5059237"/>
            <a:ext cx="3220017" cy="141798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5259" y="5068807"/>
            <a:ext cx="2580347" cy="138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148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РЕГИОНАЛЬНОГО МОДЕЛЬНОГО ЦЕНТРА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351591" y="1038556"/>
            <a:ext cx="172835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апреля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592" y="1293938"/>
            <a:ext cx="537925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Цикл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вебинаров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руководителей организаций дополнительного образования Краснодарского края по теме: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«Организация образовательного процесса в организациях дополнительного образования с применением электронного обучения и дистанционных образовательных технологий». 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1591" y="2346701"/>
            <a:ext cx="71846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63847" y="2364809"/>
            <a:ext cx="476699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педагогических работников участвовало: руководители государственных и муниципальных образовательных организаций ДО, специалисты управлений образования, курирующие систему ДО, а также руководители ДШИ, подведомственные министерству культуры Краснодарского края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608" y="1298951"/>
            <a:ext cx="3232275" cy="18812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361" y="1293938"/>
            <a:ext cx="3356385" cy="1893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352932" y="3329417"/>
            <a:ext cx="23278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 – 14 апреля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86299" y="3564861"/>
            <a:ext cx="53792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Рабочие встречи в формате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вебинарной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связи с руководителями организаций дополнительного образования Краснодарского края (далее – ОДО) по вопросу деятельности организаций в период режима «повышенной готовности» для руководителей ОДО. 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22513" y="4364117"/>
            <a:ext cx="71846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4769" y="4463703"/>
            <a:ext cx="15726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Руководителей ОДО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655952" y="4382258"/>
            <a:ext cx="5405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44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138829" y="4481844"/>
            <a:ext cx="24652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муниципальных образований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6550" y="5061706"/>
            <a:ext cx="2172828" cy="138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6938" y="3478885"/>
            <a:ext cx="2547470" cy="142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5979650" y="3198018"/>
            <a:ext cx="2928958" cy="243528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000" dirty="0">
                <a:solidFill>
                  <a:srgbClr val="2873B9"/>
                </a:solidFill>
                <a:latin typeface="Muller Regular" pitchFamily="50" charset="-52"/>
              </a:rPr>
              <a:t>https:// rmc23.ru/</a:t>
            </a:r>
            <a:r>
              <a:rPr lang="ru-RU" sz="1000" dirty="0" err="1">
                <a:solidFill>
                  <a:srgbClr val="2873B9"/>
                </a:solidFill>
                <a:latin typeface="Muller Regular" pitchFamily="50" charset="-52"/>
              </a:rPr>
              <a:t>вебинары</a:t>
            </a:r>
            <a:r>
              <a:rPr lang="en-US" sz="1000" dirty="0">
                <a:solidFill>
                  <a:srgbClr val="2873B9"/>
                </a:solidFill>
                <a:latin typeface="Muller Regular" pitchFamily="50" charset="-52"/>
              </a:rPr>
              <a:t>/</a:t>
            </a:r>
            <a:endParaRPr lang="ru-RU" sz="1000" dirty="0">
              <a:solidFill>
                <a:srgbClr val="2873B9"/>
              </a:solidFill>
              <a:latin typeface="Muller Regular" pitchFamily="50" charset="-52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229" y="5049019"/>
            <a:ext cx="1479431" cy="140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Прямоугольник 40"/>
          <p:cNvSpPr/>
          <p:nvPr/>
        </p:nvSpPr>
        <p:spPr>
          <a:xfrm>
            <a:off x="414801" y="4894150"/>
            <a:ext cx="18357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апреля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02900" y="5120541"/>
            <a:ext cx="536265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Семинар-практикум заместителей директоров профессиональных учебных заведений среднего профессионального образования Краснодарского края в формате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вебинарной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связи по теме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«Реализация дополнительных общеобразовательных программ с применением электронного обучения и дистанционных образовательных технологий»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755546" y="5158675"/>
            <a:ext cx="71846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168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339042" y="5203102"/>
            <a:ext cx="21078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заместителей директоров профессиональных учебных заведений среднего профессионального образования </a:t>
            </a:r>
          </a:p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Краснодарского края </a:t>
            </a:r>
          </a:p>
        </p:txBody>
      </p:sp>
      <p:pic>
        <p:nvPicPr>
          <p:cNvPr id="60" name="Рисунок 59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3775" y="3267869"/>
            <a:ext cx="447690" cy="6917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9441" y="3567004"/>
            <a:ext cx="517416" cy="5662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E04CD57-0002-4C28-A9D7-A9B218422F6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3815" y="3334343"/>
            <a:ext cx="541793" cy="7976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Прямоугольник 3"/>
          <p:cNvSpPr>
            <a:spLocks noChangeArrowheads="1"/>
          </p:cNvSpPr>
          <p:nvPr/>
        </p:nvSpPr>
        <p:spPr bwMode="auto">
          <a:xfrm>
            <a:off x="8862475" y="4118550"/>
            <a:ext cx="960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" dirty="0">
                <a:latin typeface="Muller Medium"/>
              </a:rPr>
              <a:t>МО </a:t>
            </a:r>
            <a:r>
              <a:rPr lang="ru-RU" sz="600" dirty="0" err="1">
                <a:latin typeface="Muller Medium"/>
              </a:rPr>
              <a:t>Кущёвский</a:t>
            </a:r>
            <a:r>
              <a:rPr lang="ru-RU" sz="600" dirty="0">
                <a:latin typeface="Muller Medium"/>
              </a:rPr>
              <a:t> </a:t>
            </a:r>
          </a:p>
          <a:p>
            <a:pPr algn="ctr"/>
            <a:r>
              <a:rPr lang="ru-RU" sz="600" dirty="0">
                <a:latin typeface="Muller Medium"/>
              </a:rPr>
              <a:t>район</a:t>
            </a:r>
          </a:p>
        </p:txBody>
      </p:sp>
      <p:pic>
        <p:nvPicPr>
          <p:cNvPr id="66" name="Picture 10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229" y="4066476"/>
            <a:ext cx="507310" cy="76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Прямоугольник 3"/>
          <p:cNvSpPr>
            <a:spLocks noChangeArrowheads="1"/>
          </p:cNvSpPr>
          <p:nvPr/>
        </p:nvSpPr>
        <p:spPr bwMode="auto">
          <a:xfrm>
            <a:off x="8078088" y="4854419"/>
            <a:ext cx="960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" dirty="0">
                <a:latin typeface="Muller Medium"/>
              </a:rPr>
              <a:t>МО </a:t>
            </a:r>
            <a:r>
              <a:rPr lang="ru-RU" sz="600" dirty="0" err="1">
                <a:latin typeface="Muller Medium"/>
              </a:rPr>
              <a:t>Абинский</a:t>
            </a:r>
            <a:r>
              <a:rPr lang="ru-RU" sz="600" dirty="0">
                <a:latin typeface="Muller Medium"/>
              </a:rPr>
              <a:t> </a:t>
            </a:r>
          </a:p>
          <a:p>
            <a:pPr algn="ctr"/>
            <a:r>
              <a:rPr lang="ru-RU" sz="600" dirty="0">
                <a:latin typeface="Muller Medium"/>
              </a:rPr>
              <a:t>район</a:t>
            </a:r>
          </a:p>
        </p:txBody>
      </p:sp>
      <p:pic>
        <p:nvPicPr>
          <p:cNvPr id="68" name="Picture 7" descr="C:\Users\Тицкая\Desktop\2020\ДОП\IMG-20200415-WA0013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8728" y="4284695"/>
            <a:ext cx="500550" cy="54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Прямоугольник 3"/>
          <p:cNvSpPr>
            <a:spLocks noChangeArrowheads="1"/>
          </p:cNvSpPr>
          <p:nvPr/>
        </p:nvSpPr>
        <p:spPr bwMode="auto">
          <a:xfrm>
            <a:off x="8677853" y="4864168"/>
            <a:ext cx="960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" dirty="0">
                <a:latin typeface="Muller Medium"/>
              </a:rPr>
              <a:t>МО </a:t>
            </a:r>
            <a:r>
              <a:rPr lang="ru-RU" sz="600" dirty="0" err="1">
                <a:latin typeface="Muller Medium"/>
              </a:rPr>
              <a:t>Новокубанский</a:t>
            </a:r>
            <a:r>
              <a:rPr lang="ru-RU" sz="600" dirty="0">
                <a:latin typeface="Muller Medium"/>
              </a:rPr>
              <a:t> </a:t>
            </a:r>
          </a:p>
          <a:p>
            <a:pPr algn="ctr"/>
            <a:r>
              <a:rPr lang="ru-RU" sz="600" dirty="0">
                <a:latin typeface="Muller Medium"/>
              </a:rPr>
              <a:t>район</a:t>
            </a:r>
          </a:p>
        </p:txBody>
      </p:sp>
      <p:pic>
        <p:nvPicPr>
          <p:cNvPr id="45" name="Picture 4" descr="D:\РМЦ\метод рекомендации дистант\макеты\организациям ДОД.jpg">
            <a:extLst>
              <a:ext uri="{FF2B5EF4-FFF2-40B4-BE49-F238E27FC236}">
                <a16:creationId xmlns:a16="http://schemas.microsoft.com/office/drawing/2014/main" id="{43065D3D-931F-4F91-83EE-2CE9126C9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4150" y="3962665"/>
            <a:ext cx="539926" cy="847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5" descr="D:\РМЦ\метод рекомендации дистант\макеты\педагогам ДОД.jpg">
            <a:extLst>
              <a:ext uri="{FF2B5EF4-FFF2-40B4-BE49-F238E27FC236}">
                <a16:creationId xmlns:a16="http://schemas.microsoft.com/office/drawing/2014/main" id="{7AC8C296-E66D-422A-A52E-5AA5619C8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3636" y="3793012"/>
            <a:ext cx="539926" cy="847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6" descr="D:\РМЦ\метод рекомендации дистант\макеты\Онлай-сервисы  ДОД.jpg">
            <a:extLst>
              <a:ext uri="{FF2B5EF4-FFF2-40B4-BE49-F238E27FC236}">
                <a16:creationId xmlns:a16="http://schemas.microsoft.com/office/drawing/2014/main" id="{7D634C8D-B5D4-4376-A553-59E86A02E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8141" y="3979656"/>
            <a:ext cx="539926" cy="847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7" descr="D:\РМЦ\метод рекомендации дистант\макеты\учащимся ДОД.jpg">
            <a:extLst>
              <a:ext uri="{FF2B5EF4-FFF2-40B4-BE49-F238E27FC236}">
                <a16:creationId xmlns:a16="http://schemas.microsoft.com/office/drawing/2014/main" id="{2A0A114C-F932-4D11-8797-66ADBF96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4576" y="3791863"/>
            <a:ext cx="539926" cy="847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8" descr="D:\РМЦ\метод рекомендации дистант\макеты\ФОРМЫ  ДОД.jpg">
            <a:extLst>
              <a:ext uri="{FF2B5EF4-FFF2-40B4-BE49-F238E27FC236}">
                <a16:creationId xmlns:a16="http://schemas.microsoft.com/office/drawing/2014/main" id="{3D43F2E2-1B75-427D-872C-C3C789E5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7976" y="4002628"/>
            <a:ext cx="539926" cy="847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86D5BDE-2875-4500-93E0-E952C671B2EB}"/>
              </a:ext>
            </a:extLst>
          </p:cNvPr>
          <p:cNvSpPr txBox="1"/>
          <p:nvPr/>
        </p:nvSpPr>
        <p:spPr>
          <a:xfrm>
            <a:off x="9535273" y="4815373"/>
            <a:ext cx="2507085" cy="233013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https:// rmc23.ru/</a:t>
            </a:r>
            <a:r>
              <a:rPr lang="ru-R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методические-рекомендации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A39044BD-C743-4D60-9012-58901E28AD35}"/>
              </a:ext>
            </a:extLst>
          </p:cNvPr>
          <p:cNvSpPr/>
          <p:nvPr/>
        </p:nvSpPr>
        <p:spPr>
          <a:xfrm>
            <a:off x="9805317" y="3173542"/>
            <a:ext cx="2335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РАЗРАБОТАНЫ МЕТОДИЧЕСКИЕ РЕКОМЕНДАЦИИ ПО ПЕРЕХОДУ ОБРАЗОВАТЕЛЬНОГО ПРОЦЕССА В РЕЖИМ ЭЛЕКТРОННОГО ОБУЧЕНИЯ</a:t>
            </a:r>
          </a:p>
        </p:txBody>
      </p:sp>
      <p:sp>
        <p:nvSpPr>
          <p:cNvPr id="59" name="Прямоугольник 3"/>
          <p:cNvSpPr>
            <a:spLocks noChangeArrowheads="1"/>
          </p:cNvSpPr>
          <p:nvPr/>
        </p:nvSpPr>
        <p:spPr bwMode="auto">
          <a:xfrm>
            <a:off x="8278691" y="3910396"/>
            <a:ext cx="96091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" dirty="0">
                <a:latin typeface="Muller Medium"/>
              </a:rPr>
              <a:t>МО Крымский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301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389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198539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ИНТЕЛЛЕКТУАЛЬНОЕ ПАРТНЕРСТВО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1061095" y="870173"/>
            <a:ext cx="9490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модельный центр дополнительного образования детей </a:t>
            </a:r>
          </a:p>
          <a:p>
            <a:pPr algn="ctr"/>
            <a:r>
              <a:rPr lang="ru-RU" sz="1600" b="1" dirty="0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Краснодарского края заключил соглашения о сотрудничестве и совместной деятельности: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8483" y="1479007"/>
            <a:ext cx="7743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Федеральным государственным бюджетным учреждением культуры «Всероссийский центр развития художественного творчества и гуманитарных технологий»,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Региональным модельным центром дополнительного образования детей Брянской области,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Региональным модельным центром дополнительного образования детей Иркутской области,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Ассоциацией технического творчества Краснодарского края,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Кубанским государственным технологическим университетом.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317" y="2648522"/>
            <a:ext cx="115453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Соглашения заключены с целью содействия трансляции лучших педагогических и социокультурных практик, консолидации профессиональных сообществ в сфере образования, культуры, искусства, науки; в интересах равных возможностей для доступного ДОД в рамках внедрения целевой модели в Российской Федерации. </a:t>
            </a:r>
          </a:p>
          <a:p>
            <a:endParaRPr lang="ru-RU" sz="1200" b="1" dirty="0">
              <a:solidFill>
                <a:srgbClr val="2973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СОТРУДНИЧЕСТВА: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а) информационное, аналитическое и экспертное сопровождение реализации государственной образовательной политики в сфере дополнительного образования.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б) совместное формирование методологических и методических подходов к управлению развитием дополнительного образования детей,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в) осуществление сетевого взаимодействия и поддержки организаций и педагогов, реализующих программы дополнительного образования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г)содействие развитию кадрового потенциала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256" y="1332691"/>
            <a:ext cx="3931427" cy="1417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13" y="4697028"/>
            <a:ext cx="2577688" cy="17267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8000" y="4625151"/>
            <a:ext cx="8667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Менторский круг – это экспертное сообщество системы дополнительного 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детей, созданное ФГБУК «ВЦХТ».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61100" y="5240846"/>
            <a:ext cx="86540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модельный центр дополнительного образования детей Краснодарского края вошел в число участников проекта по развитию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менторства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как новой формы методической поддержки. Тематическое направление, заданное Всероссийским центром развития художественного творчества и гуманитарных технологий, – «Механизмы перехода к онлайн-обучению в дополнительном образовании в условиях пандемии».</a:t>
            </a:r>
          </a:p>
        </p:txBody>
      </p:sp>
    </p:spTree>
    <p:extLst>
      <p:ext uri="{BB962C8B-B14F-4D97-AF65-F5344CB8AC3E}">
        <p14:creationId xmlns:p14="http://schemas.microsoft.com/office/powerpoint/2010/main" val="13029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6" y="7732"/>
            <a:ext cx="12186501" cy="6861094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204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70212" y="96963"/>
            <a:ext cx="10103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НОРМАТИВНО-ПРАВОВЫЕ ОСНОВАНИЯ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КРАЕВОЙ ИННОВАЦИОННОЙ ПЛОЩАДКИ 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615" y="1721352"/>
            <a:ext cx="5111556" cy="4243841"/>
          </a:xfrm>
          <a:prstGeom prst="rect">
            <a:avLst/>
          </a:prstGeom>
        </p:spPr>
      </p:pic>
      <p:sp>
        <p:nvSpPr>
          <p:cNvPr id="21" name="Шестиугольник 20"/>
          <p:cNvSpPr/>
          <p:nvPr/>
        </p:nvSpPr>
        <p:spPr>
          <a:xfrm rot="16200000">
            <a:off x="8101937" y="1546766"/>
            <a:ext cx="511965" cy="441349"/>
          </a:xfrm>
          <a:prstGeom prst="hexagon">
            <a:avLst/>
          </a:prstGeom>
          <a:noFill/>
          <a:ln w="19050">
            <a:solidFill>
              <a:srgbClr val="287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нутый угол 3"/>
          <p:cNvSpPr/>
          <p:nvPr/>
        </p:nvSpPr>
        <p:spPr>
          <a:xfrm rot="10800000">
            <a:off x="8227857" y="1590067"/>
            <a:ext cx="229175" cy="322732"/>
          </a:xfrm>
          <a:prstGeom prst="foldedCorner">
            <a:avLst>
              <a:gd name="adj" fmla="val 50000"/>
            </a:avLst>
          </a:prstGeom>
          <a:gradFill flip="none" rotWithShape="1">
            <a:gsLst>
              <a:gs pos="0">
                <a:srgbClr val="2973BA"/>
              </a:gs>
              <a:gs pos="50000">
                <a:srgbClr val="8CC5EA"/>
              </a:gs>
              <a:gs pos="100000">
                <a:srgbClr val="97C2E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97C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7C2E9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FB93C0-CC47-448F-AC3A-35117348A5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52" y="1052552"/>
            <a:ext cx="3739820" cy="5264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7012A7-8D41-4977-AD7C-63EE63F50B43}"/>
              </a:ext>
            </a:extLst>
          </p:cNvPr>
          <p:cNvSpPr txBox="1"/>
          <p:nvPr/>
        </p:nvSpPr>
        <p:spPr>
          <a:xfrm>
            <a:off x="8632599" y="1444865"/>
            <a:ext cx="310220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образования, науки и молодежной политики Краснодарского края</a:t>
            </a:r>
          </a:p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13.11.2019 г. № 4616</a:t>
            </a:r>
          </a:p>
          <a:p>
            <a:r>
              <a:rPr lang="ru-RU" sz="12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присвоении статуса краевой инновационной площадки государственному бюджетному учреждению дополнительного образования Краснодарского края «Дворец творчества»</a:t>
            </a:r>
          </a:p>
          <a:p>
            <a:endParaRPr lang="ru-RU" sz="12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EFDDF-A068-42C9-918D-C0A7628BB3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4868" y="1038667"/>
            <a:ext cx="3708312" cy="5264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AA3A3D6-3F5F-44A1-89DE-334B1F5180B7}"/>
              </a:ext>
            </a:extLst>
          </p:cNvPr>
          <p:cNvSpPr txBox="1"/>
          <p:nvPr/>
        </p:nvSpPr>
        <p:spPr>
          <a:xfrm>
            <a:off x="8677423" y="3542606"/>
            <a:ext cx="30573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Свидетельство министерства образования, науки и молодежной политики Краснодарского края </a:t>
            </a:r>
          </a:p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167</a:t>
            </a:r>
          </a:p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присвоении статуса</a:t>
            </a:r>
          </a:p>
          <a:p>
            <a:r>
              <a:rPr lang="ru-RU" sz="12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«КРАЕВАЯ ИННОВАЦИОННАЯ ПЛОЩАДКА»</a:t>
            </a:r>
          </a:p>
          <a:p>
            <a:endParaRPr lang="ru-RU" sz="12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id="{B1E16CB3-F60A-45BC-AA83-2B58514FE6C8}"/>
              </a:ext>
            </a:extLst>
          </p:cNvPr>
          <p:cNvSpPr/>
          <p:nvPr/>
        </p:nvSpPr>
        <p:spPr>
          <a:xfrm rot="16200000">
            <a:off x="8110901" y="3572791"/>
            <a:ext cx="511965" cy="441349"/>
          </a:xfrm>
          <a:prstGeom prst="hexagon">
            <a:avLst/>
          </a:prstGeom>
          <a:noFill/>
          <a:ln w="19050">
            <a:solidFill>
              <a:srgbClr val="287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нутый угол 3">
            <a:extLst>
              <a:ext uri="{FF2B5EF4-FFF2-40B4-BE49-F238E27FC236}">
                <a16:creationId xmlns:a16="http://schemas.microsoft.com/office/drawing/2014/main" id="{21FF103F-E907-41A0-A5F9-4AD727043B64}"/>
              </a:ext>
            </a:extLst>
          </p:cNvPr>
          <p:cNvSpPr/>
          <p:nvPr/>
        </p:nvSpPr>
        <p:spPr>
          <a:xfrm rot="10800000">
            <a:off x="8236821" y="3616092"/>
            <a:ext cx="229175" cy="322732"/>
          </a:xfrm>
          <a:prstGeom prst="foldedCorner">
            <a:avLst>
              <a:gd name="adj" fmla="val 50000"/>
            </a:avLst>
          </a:prstGeom>
          <a:gradFill flip="none" rotWithShape="1">
            <a:gsLst>
              <a:gs pos="0">
                <a:srgbClr val="2973BA"/>
              </a:gs>
              <a:gs pos="50000">
                <a:srgbClr val="8CC5EA"/>
              </a:gs>
              <a:gs pos="100000">
                <a:srgbClr val="97C2E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97C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7C2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4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148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РЕГИОНАЛЬНОГО МОДЕЛЬНОГО ЦЕНТРА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351591" y="1038556"/>
            <a:ext cx="18357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27 апреля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591" y="1293938"/>
            <a:ext cx="766072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Руководитель Регионального модельного центра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Рыбалёва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И.А., канд.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наук, активно представляет опыт работы системы дополни-тельного образования Краснодарского края на форумах федерального уровня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Московском международном салоне образования </a:t>
            </a:r>
          </a:p>
          <a:p>
            <a:pPr algn="just">
              <a:spcAft>
                <a:spcPts val="0"/>
              </a:spcAft>
            </a:pP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(ММСО-2020).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рамках площадки «Горизонты и вертикали управления изменениями в дополнительном образовании художественной и социально-педагогической направленностей» (организатор – ФГБУК ВЦХТ) руководитель РМЦ Краснодарского края выступила на тему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«Организация образовательного процесса в системе дополнительного образования в режиме электронного обучения с применением дистанционных образовательных технологий в Краснодарском крае».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003" y="1246782"/>
            <a:ext cx="3469712" cy="1959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003" y="3291409"/>
            <a:ext cx="3469712" cy="1964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59139" y="3164606"/>
            <a:ext cx="18357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апреля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9139" y="3419988"/>
            <a:ext cx="766072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ММСО-2020 И.А.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Рыбалёва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представила выступление на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вебинаре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 тему «Роль социально-педагогической направленности в реализации регионального проекта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«Успех каждого ребенка» Краснодарского края»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93847" y="4122763"/>
            <a:ext cx="18357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 апреля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3847" y="4378145"/>
            <a:ext cx="766072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рамках площадки ФГБУК ВЦХТ руководитель РМЦ Краснодарского края выступила на тему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«Дополнительное образование детей в Краснодарском крае: переход на электронное обучение с применением дистанционных образовательных технологий».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22513" y="5001628"/>
            <a:ext cx="71846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4769" y="5109350"/>
            <a:ext cx="21158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Онлайн мероприятий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47354" y="5001628"/>
            <a:ext cx="8963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1000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67837" y="5024712"/>
            <a:ext cx="43897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Экспертов и спикеров сферы образования России,</a:t>
            </a:r>
          </a:p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представителей государственных институтов и деловых кругов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73891" y="5544564"/>
            <a:ext cx="113412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выступлении были представлены территориальные особенности Краснодарского края, специфика организационной структуры системы дополнительного образования детей; озвучены мероприятия по организации методической поддержки и сопровождения организаций дополнительного образования края по переходу образовательного процесса в режим электронного обучения: разработка методических рекомендаций; организация и проведение цикла </a:t>
            </a:r>
            <a:r>
              <a:rPr lang="ru-RU" sz="1300" dirty="0" err="1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вебинаров</a:t>
            </a:r>
            <a:r>
              <a:rPr lang="ru-RU" sz="13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организации образовательного процесса в режиме электронного обучения.</a:t>
            </a:r>
            <a:endParaRPr lang="ru-RU" sz="13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2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148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РЕГИОНАЛЬНОГО МОДЕЛЬНОГО ЦЕНТРА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351591" y="1038556"/>
            <a:ext cx="166423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июня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591" y="1293938"/>
            <a:ext cx="518149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Совещание в формате видеоконференцсвязи по вопросу внедрения персонифицированного финансирования дополнительного образования детей в Краснодарском крае под председательством замминистра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МОНиМП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КК П.В.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Миковой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замминистра культуры КК Г.В. Жукова с руководителями управлений отрасли образования и культуры, специалистами по экономическим вопросам, руководителями образовательных организаций дополнительного образования муниципальных образований края: городов Сочи, Краснодара, Новороссийска, Ейска, Армавира, а также Кавказского и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Щербиновского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районов (всего 76 человек) 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0503" y="1200138"/>
            <a:ext cx="4485106" cy="200340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51591" y="3968691"/>
            <a:ext cx="518149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Совещание в формате видеоконференцсвязи по вопросу подготовки к новому учебному году в АИС «Навигатор дополнительного образования детей Краснодарского края».  В видеоконференции приняли участие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94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человек, – муниципальные администраторы АИС «Навигатор», модераторы государственных бюджетных учреждений дополнительного образования Краснодарского края и руководители муниципальных опорных центров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допол-нительного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образования детей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1591" y="3686359"/>
            <a:ext cx="166423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июня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7407" y="4027310"/>
            <a:ext cx="3799371" cy="2193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1136" y="4578972"/>
            <a:ext cx="2766828" cy="1820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69697" y="6062452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u="sng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https://rmc23.ru/2020/06/19/вебинар-по-теме-региональный-навигатор/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874" y="2503781"/>
            <a:ext cx="3138437" cy="1763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28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389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РЕГИОНАЛЬНОГО МОДЕЛЬНОГО ЦЕНТРА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444097" y="1425698"/>
            <a:ext cx="5181497" cy="72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Обучающие семинары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«Общественная экспертиза: порядок проведения независимой оценки качества дополнительных общеобразовательных программ в Краснодарском крае» 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4097" y="1132855"/>
            <a:ext cx="24208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Июль, сентябрь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984" y="957740"/>
            <a:ext cx="1858455" cy="1334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444097" y="2685980"/>
            <a:ext cx="6945748" cy="1601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Состоялся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режиме видеоконференцсвязи на тему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«Финансовые аспекты внедрения персонифицированного финансирования дополнительного образования в Краснодарском крае», 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участниками которого стали начальники управлений (отделов, департаментов) финансов (по финансам и бюджету), образования, культуры, спорта, находящиеся в структуре управления администрации муниципальных образований; специалисты и экономисты управления образованием муниципальных образований края, курирующие внедрение ПФДО.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4097" y="2296502"/>
            <a:ext cx="176522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августа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723" y="2350766"/>
            <a:ext cx="3701592" cy="209010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44097" y="4802672"/>
            <a:ext cx="7014168" cy="1601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00"/>
              </a:lnSpc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Совещание с руководителями зональных опорных центров по теме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«Реализация основных направлений Целевой модели развития региональной системы дополнительного образования детей в муниципальных образованиях Краснодарского края». 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совещании рассматривались вопросы по организации и проведению краевых мероприятий в рамках реализации Целевой модели. В повестке дня стоял вопрос о планировании деятельности до конца года. Руководитель РМЦ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Рыбалева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И.А. рассказала о проводимых мероприятиях. </a:t>
            </a:r>
            <a:endParaRPr lang="ru-R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4097" y="4474695"/>
            <a:ext cx="203677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сентября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077" y="949619"/>
            <a:ext cx="2116390" cy="134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381" y="949618"/>
            <a:ext cx="2046466" cy="1332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8077" y="4557620"/>
            <a:ext cx="3914419" cy="18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0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389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РЕГИОНАЛЬНОГО МОДЕЛЬНОГО ЦЕНТРА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44097" y="4762171"/>
            <a:ext cx="52182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Обеспечено проведение цикла совещаний проводимых </a:t>
            </a:r>
            <a:r>
              <a:rPr lang="ru-RU" sz="15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очно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а также в режиме ВКС с участием федеральных экспертов по внедрению Целевой модели дополнительного образования детей Костина А.А., </a:t>
            </a:r>
            <a:r>
              <a:rPr lang="ru-RU" sz="15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Барсукова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А. Ю., Егоровой Н. А. с муниципальными командами по внедрению ПФДО. </a:t>
            </a:r>
          </a:p>
        </p:txBody>
      </p:sp>
      <p:pic>
        <p:nvPicPr>
          <p:cNvPr id="21" name="Picture 4" descr="C:\Users\User\Downloads\16-12-2020_23-29-16\20201120_13044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1424" y="4715796"/>
            <a:ext cx="2835228" cy="1676502"/>
          </a:xfrm>
          <a:prstGeom prst="rect">
            <a:avLst/>
          </a:prstGeom>
          <a:noFill/>
        </p:spPr>
      </p:pic>
      <p:pic>
        <p:nvPicPr>
          <p:cNvPr id="22" name="Picture 5" descr="C:\Users\User\Downloads\16-12-2020_23-29-16\20201120_13045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293" y="4715796"/>
            <a:ext cx="3118298" cy="1678398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444097" y="1231686"/>
            <a:ext cx="672181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Краевая конференция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«Современное доступное дополнительное образование: равный доступ и равные возможности». 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Единый конференц-день собрал по семи кластерам управленческий состав и педагогических работников сферы дополнительного образования детей Кубани; всего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630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человек из всех муниципальных образований края. В ходе конференции представлено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87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выступлений по секциям конференции «Повышение доступности дополнительного образования детей: ресурсы и механизмы» и «Современное программно-методическое обеспечение доступного дополнительного образования».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4097" y="949353"/>
            <a:ext cx="18123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октября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355" y="1075202"/>
            <a:ext cx="1873693" cy="187369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10755" y="905883"/>
            <a:ext cx="3021521" cy="24763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3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подключений к конференции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4097" y="3119577"/>
            <a:ext cx="6721813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Цикл семинаров в режиме видеоконференцсвязи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«АИС «Навигатор дополнительного образования детей Краснодарского края»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системы СПО, представителей 64 организаций, муниципальных администраторов и модераторов образовательных организаций ведомства «Культура», а также ответственные за наполнение АИС «Навигатор» из организаций негосударственного сектора, модераторы общеобразовательных организаций, реализующие дополнительные общеобразовательные программы (ДОО, СОШ). 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4097" y="2865237"/>
            <a:ext cx="24535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Октябрь-ноябрь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8645" y="1149263"/>
            <a:ext cx="2799184" cy="1582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366" y="2974038"/>
            <a:ext cx="2314065" cy="1638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37" y="2987893"/>
            <a:ext cx="2166219" cy="16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389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РЕГИОНАЛЬНОГО МОДЕЛЬНОГО ЦЕНТРА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96802" y="896803"/>
            <a:ext cx="18341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декабря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CB02C6-748C-49D6-9C7E-3D708B0ED1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029501" y="1047874"/>
            <a:ext cx="2626361" cy="1292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4EEEA1A-48D2-44EA-88CE-BDD23F0C4123}"/>
              </a:ext>
            </a:extLst>
          </p:cNvPr>
          <p:cNvSpPr/>
          <p:nvPr/>
        </p:nvSpPr>
        <p:spPr>
          <a:xfrm>
            <a:off x="396802" y="1137096"/>
            <a:ext cx="655579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Всероссийская конференция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«Актуальные вопросы совершенствования системы дополнительного образования детей с ограниченными возможностями здоровья и инвалидностью в Российской Федерации». 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Приняли участие представители органов исполнительной власти, руководители и специалисты общеобразовательных организаций и организаций дополнительного образования детей. 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8B7DFE-9FF4-46AD-88AE-75195201CB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1389" y="1047874"/>
            <a:ext cx="2171385" cy="1303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B1500DD-4A7E-4DE3-ADB6-59447E040011}"/>
              </a:ext>
            </a:extLst>
          </p:cNvPr>
          <p:cNvSpPr/>
          <p:nvPr/>
        </p:nvSpPr>
        <p:spPr>
          <a:xfrm>
            <a:off x="396802" y="2373508"/>
            <a:ext cx="18341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декабря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F1F7E15-E705-4A12-AFC1-7A9E01070AA8}"/>
              </a:ext>
            </a:extLst>
          </p:cNvPr>
          <p:cNvSpPr/>
          <p:nvPr/>
        </p:nvSpPr>
        <p:spPr>
          <a:xfrm>
            <a:off x="396802" y="2655841"/>
            <a:ext cx="65557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Вебинар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«Практические аспекты внедрения персонифицированного финансирования дополнительного образования детей в Краснодарском крае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совместно с федеральными экспертами по внедрению Целевой модели дополнительного образования.</a:t>
            </a:r>
            <a:endParaRPr lang="ru-R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709CD9E-44BA-451D-AD12-C0F4DB2E939B}"/>
              </a:ext>
            </a:extLst>
          </p:cNvPr>
          <p:cNvSpPr/>
          <p:nvPr/>
        </p:nvSpPr>
        <p:spPr>
          <a:xfrm>
            <a:off x="9875169" y="2432441"/>
            <a:ext cx="71846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F4BFC1D-07AE-4B98-82B0-708CD4C5D11E}"/>
              </a:ext>
            </a:extLst>
          </p:cNvPr>
          <p:cNvSpPr/>
          <p:nvPr/>
        </p:nvSpPr>
        <p:spPr>
          <a:xfrm>
            <a:off x="10466405" y="2540163"/>
            <a:ext cx="14263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Точек включения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B417C22-EE3A-4FC6-80F5-1115D18DC04F}"/>
              </a:ext>
            </a:extLst>
          </p:cNvPr>
          <p:cNvSpPr/>
          <p:nvPr/>
        </p:nvSpPr>
        <p:spPr>
          <a:xfrm>
            <a:off x="10374010" y="2765846"/>
            <a:ext cx="71846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05197D9-3216-4519-95DC-BEA48C691970}"/>
              </a:ext>
            </a:extLst>
          </p:cNvPr>
          <p:cNvSpPr/>
          <p:nvPr/>
        </p:nvSpPr>
        <p:spPr>
          <a:xfrm>
            <a:off x="10994803" y="2884078"/>
            <a:ext cx="8621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вопросов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0FF2226-B6EA-4698-B947-0F81310F3620}"/>
              </a:ext>
            </a:extLst>
          </p:cNvPr>
          <p:cNvSpPr/>
          <p:nvPr/>
        </p:nvSpPr>
        <p:spPr>
          <a:xfrm>
            <a:off x="9957841" y="2884078"/>
            <a:ext cx="7184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более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23BE4CA-D560-43A7-BC7F-CB2BCDC86910}"/>
              </a:ext>
            </a:extLst>
          </p:cNvPr>
          <p:cNvSpPr/>
          <p:nvPr/>
        </p:nvSpPr>
        <p:spPr>
          <a:xfrm>
            <a:off x="10190234" y="3311431"/>
            <a:ext cx="10743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40000</a:t>
            </a:r>
            <a:endParaRPr lang="ru-RU" sz="25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B8B27A0-1C55-49C7-8CC4-4E09A4CB977E}"/>
              </a:ext>
            </a:extLst>
          </p:cNvPr>
          <p:cNvSpPr/>
          <p:nvPr/>
        </p:nvSpPr>
        <p:spPr>
          <a:xfrm>
            <a:off x="10199294" y="3629360"/>
            <a:ext cx="16209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Сертификатов учёта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027B2D5-24DE-448C-9DCF-96F0BAF15D60}"/>
              </a:ext>
            </a:extLst>
          </p:cNvPr>
          <p:cNvSpPr/>
          <p:nvPr/>
        </p:nvSpPr>
        <p:spPr>
          <a:xfrm>
            <a:off x="10169666" y="3208948"/>
            <a:ext cx="13980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Выдано порядка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A4A79E-3603-48CD-8DE4-D3753DFACC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8278" y="2496199"/>
            <a:ext cx="2743459" cy="1363381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8331377-1735-450C-94C8-3EF11939BD3C}"/>
              </a:ext>
            </a:extLst>
          </p:cNvPr>
          <p:cNvSpPr/>
          <p:nvPr/>
        </p:nvSpPr>
        <p:spPr>
          <a:xfrm>
            <a:off x="396802" y="3534902"/>
            <a:ext cx="22115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14-15 декабря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12E902A-AB4C-4DB6-B3BC-ED9425F2E03F}"/>
              </a:ext>
            </a:extLst>
          </p:cNvPr>
          <p:cNvSpPr/>
          <p:nvPr/>
        </p:nvSpPr>
        <p:spPr>
          <a:xfrm>
            <a:off x="396802" y="3785705"/>
            <a:ext cx="65557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VII 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Всероссийское совещание работников сферы дополнительного образования детей по теме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«Дополнительное образование детей – возможность для самореализации и развития талантов».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Организатор: министерство просвещения Российской Федерации. В прямом эфире на совещании выступили около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спикеров,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85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субъектов России,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зарубежных стран,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10000 </a:t>
            </a:r>
            <a:r>
              <a:rPr lang="ru-RU" sz="13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участников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И.А.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Рыбалёва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представила региональный опыт использования дистанционных технологий и поделилась опытом работы в период режима повышенной готовности.</a:t>
            </a:r>
            <a:endParaRPr lang="ru-R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AF9B6B-A17B-45E3-B76D-DF76C55677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685" y="3933689"/>
            <a:ext cx="2485687" cy="1397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30B4C35-F156-4F7C-98C2-E230284E9AB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604" y="3949392"/>
            <a:ext cx="2181684" cy="138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48AEF4A-7160-4081-9A08-D8554103DA7D}"/>
              </a:ext>
            </a:extLst>
          </p:cNvPr>
          <p:cNvSpPr/>
          <p:nvPr/>
        </p:nvSpPr>
        <p:spPr>
          <a:xfrm>
            <a:off x="444101" y="5416245"/>
            <a:ext cx="193258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u="sng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декабря 2020 г. </a:t>
            </a:r>
            <a:endParaRPr lang="ru-RU" sz="1500" b="1" u="sng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8561C7F-81F0-43E3-AF12-BD1B1792FC33}"/>
              </a:ext>
            </a:extLst>
          </p:cNvPr>
          <p:cNvSpPr/>
          <p:nvPr/>
        </p:nvSpPr>
        <p:spPr>
          <a:xfrm>
            <a:off x="412568" y="5646024"/>
            <a:ext cx="65557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Межрегиональная научно-практическая онлайн-конференция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«Развитие негосударственного сектора в сфере образования: теория и противоречивые реалии». </a:t>
            </a:r>
            <a:r>
              <a:rPr lang="ru-RU" sz="13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Цель: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профессиональное обсуждение предложений по использованию потенциала негосударственного сектора в системе ДО.</a:t>
            </a:r>
            <a:endParaRPr lang="ru-RU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E31B5CD-FD83-4CC2-8C80-C5B2F2246D8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685" y="5382337"/>
            <a:ext cx="4783603" cy="119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389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КРАЕВЫЕ КОНКУРСЫ СИСТЕМЫ ДОПОЛНИТЕЛЬНОГО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ДЕТЕЙ КРАСНОДАРСКОГО КРАЯ в 2020 году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31856" y="1015178"/>
            <a:ext cx="5123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i="1" dirty="0">
                <a:solidFill>
                  <a:srgbClr val="275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Краевой конкурс «Лучшие программы развития организаций дополнительного образования»</a:t>
            </a:r>
            <a:r>
              <a:rPr lang="ru-RU" sz="1400" dirty="0">
                <a:solidFill>
                  <a:srgbClr val="275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base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(октябрь 2020 г.)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94" y="1024231"/>
            <a:ext cx="936000" cy="93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852" y="1059736"/>
            <a:ext cx="936000" cy="93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21" y="3715834"/>
            <a:ext cx="936000" cy="93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155" y="3715834"/>
            <a:ext cx="936000" cy="936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48244" y="2292678"/>
            <a:ext cx="5405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33</a:t>
            </a:r>
            <a:endParaRPr lang="ru-RU" sz="2500" b="1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79431" y="2400400"/>
            <a:ext cx="6334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9016" y="1641574"/>
            <a:ext cx="3520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</a:rPr>
              <a:t>Впервые конкурс проходил в электронном формате с использованием дистанционных технологий.</a:t>
            </a:r>
            <a:endParaRPr lang="ru-RU" sz="12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37684" y="2635199"/>
            <a:ext cx="5405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</a:t>
            </a:r>
            <a:endParaRPr lang="ru-RU" sz="2500" b="1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59818" y="2742921"/>
            <a:ext cx="6334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049" y="1532943"/>
            <a:ext cx="1266969" cy="71267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37404" y="928353"/>
            <a:ext cx="5977048" cy="2587571"/>
          </a:xfrm>
          <a:prstGeom prst="roundRect">
            <a:avLst>
              <a:gd name="adj" fmla="val 7865"/>
            </a:avLst>
          </a:prstGeom>
          <a:noFill/>
          <a:ln w="19050">
            <a:solidFill>
              <a:srgbClr val="97C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119" y="2285128"/>
            <a:ext cx="867607" cy="7580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881" y="2698804"/>
            <a:ext cx="717706" cy="76087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349960" y="2236100"/>
            <a:ext cx="3602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b="1" dirty="0">
                <a:solidFill>
                  <a:srgbClr val="1C9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– МБОУ ДОД ЦРТДЮ МО Северский район (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Парфенюк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Н.А.),</a:t>
            </a:r>
          </a:p>
          <a:p>
            <a:pPr fontAlgn="base"/>
            <a:r>
              <a:rPr lang="ru-RU" sz="1200" b="1" dirty="0">
                <a:solidFill>
                  <a:srgbClr val="1C9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– МАУ ДО ЦТ «Радуга» МО Каневской район (Журавлева М.А.),</a:t>
            </a:r>
          </a:p>
          <a:p>
            <a:pPr fontAlgn="base"/>
            <a:r>
              <a:rPr lang="ru-RU" sz="1200" b="1" dirty="0">
                <a:solidFill>
                  <a:srgbClr val="1C9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место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– МБУ ДО ДДЮТ МО г. Армавир (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Ишеева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О.П.).</a:t>
            </a:r>
            <a:endParaRPr lang="ru-RU" sz="12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61732" y="928353"/>
            <a:ext cx="5690783" cy="2586864"/>
          </a:xfrm>
          <a:prstGeom prst="roundRect">
            <a:avLst>
              <a:gd name="adj" fmla="val 7865"/>
            </a:avLst>
          </a:prstGeom>
          <a:noFill/>
          <a:ln w="19050">
            <a:solidFill>
              <a:srgbClr val="97C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377912" y="1051870"/>
            <a:ext cx="460887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Краевой конкурс «Лучшие практики по выявлению программно-методических и организационно-управленческих условий развития системы дополнительного образования детей Краснодарского края»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(октябрь 2020 г.)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447056" y="2455224"/>
            <a:ext cx="8082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163 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32148" y="2472413"/>
            <a:ext cx="16591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индивидуальных и коллективных заявок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481762" y="2852068"/>
            <a:ext cx="8082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 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066854" y="2932629"/>
            <a:ext cx="165917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работников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622028" y="2417916"/>
            <a:ext cx="5405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78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053215" y="2525638"/>
            <a:ext cx="6334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ОДО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611468" y="2760437"/>
            <a:ext cx="5405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033602" y="2868159"/>
            <a:ext cx="6334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</a:t>
            </a:r>
          </a:p>
        </p:txBody>
      </p:sp>
      <p:sp>
        <p:nvSpPr>
          <p:cNvPr id="13" name="Шеврон 12"/>
          <p:cNvSpPr/>
          <p:nvPr/>
        </p:nvSpPr>
        <p:spPr>
          <a:xfrm>
            <a:off x="9630487" y="2606771"/>
            <a:ext cx="219860" cy="409771"/>
          </a:xfrm>
          <a:prstGeom prst="chevron">
            <a:avLst/>
          </a:prstGeom>
          <a:solidFill>
            <a:srgbClr val="97C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869900" y="2398303"/>
            <a:ext cx="5405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328245" y="2506025"/>
            <a:ext cx="14202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победителей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9886499" y="2722718"/>
            <a:ext cx="5405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308633" y="2830440"/>
            <a:ext cx="10138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лауреатов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0002687" y="3038076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325236" y="3145798"/>
            <a:ext cx="10138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номинаций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37404" y="3624774"/>
            <a:ext cx="5977048" cy="2821637"/>
          </a:xfrm>
          <a:prstGeom prst="roundRect">
            <a:avLst>
              <a:gd name="adj" fmla="val 7865"/>
            </a:avLst>
          </a:prstGeom>
          <a:noFill/>
          <a:ln w="19050">
            <a:solidFill>
              <a:srgbClr val="97C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375238" y="3638826"/>
            <a:ext cx="4608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i="1" dirty="0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Краевой конкурс «Лучшая социальная реклама региональной системы дополнительного образования детей Краснодарского края»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(октябрь 2020 г.)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87940" y="4781451"/>
            <a:ext cx="8082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 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934514" y="4913748"/>
            <a:ext cx="8128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55330" y="5165949"/>
            <a:ext cx="5405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33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95352" y="5292726"/>
            <a:ext cx="6334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903" y="4524002"/>
            <a:ext cx="4388520" cy="111900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21" y="5676888"/>
            <a:ext cx="5484617" cy="709114"/>
          </a:xfrm>
          <a:prstGeom prst="rect">
            <a:avLst/>
          </a:prstGeom>
        </p:spPr>
      </p:pic>
      <p:sp>
        <p:nvSpPr>
          <p:cNvPr id="53" name="Скругленный прямоугольник 52"/>
          <p:cNvSpPr/>
          <p:nvPr/>
        </p:nvSpPr>
        <p:spPr>
          <a:xfrm>
            <a:off x="6261732" y="3634335"/>
            <a:ext cx="5692577" cy="2812076"/>
          </a:xfrm>
          <a:prstGeom prst="roundRect">
            <a:avLst>
              <a:gd name="adj" fmla="val 7865"/>
            </a:avLst>
          </a:prstGeom>
          <a:noFill/>
          <a:ln w="19050">
            <a:solidFill>
              <a:srgbClr val="97C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7392716" y="3708777"/>
            <a:ext cx="4608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Краевой конкурс профессионального мастерства работников сферы дополнительного образования </a:t>
            </a:r>
          </a:p>
          <a:p>
            <a:pPr fontAlgn="base"/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«Сердце отдаю детям»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(декабрь 2020 г.)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352681" y="4779945"/>
            <a:ext cx="63030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59 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816388" y="4912242"/>
            <a:ext cx="12035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участников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6365753" y="5164443"/>
            <a:ext cx="54053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</a:t>
            </a:r>
            <a:endParaRPr lang="ru-RU" sz="2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841431" y="5291220"/>
            <a:ext cx="6334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6363852" y="5616926"/>
            <a:ext cx="5516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 algn="just" fontAlgn="base">
              <a:spcAft>
                <a:spcPts val="0"/>
              </a:spcAft>
            </a:pPr>
            <a:r>
              <a:rPr lang="ru-RU" sz="1200" dirty="0">
                <a:solidFill>
                  <a:srgbClr val="1418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финал конкурса вышли 18 представителей 10-ти муниципалитетов края.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14181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Победителями в 6-ти номинациях стали два педагога г. Краснодар, представители городов Сочи и Армавир, а также Славянского и Северского районов.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822" y="4681482"/>
            <a:ext cx="1440454" cy="96555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4219" y="4691350"/>
            <a:ext cx="1246440" cy="94190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005" y="4704520"/>
            <a:ext cx="1263784" cy="9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6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82"/>
            <a:ext cx="12189769" cy="6857036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936696" y="2552131"/>
            <a:ext cx="1932153" cy="1932153"/>
          </a:xfrm>
          <a:prstGeom prst="ellipse">
            <a:avLst/>
          </a:prstGeom>
          <a:solidFill>
            <a:srgbClr val="297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401" y="155388"/>
            <a:ext cx="10753195" cy="654515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  </a:t>
            </a:r>
            <a:r>
              <a:rPr lang="ru-RU" dirty="0"/>
              <a:t/>
            </a:r>
            <a:br>
              <a:rPr lang="ru-RU" dirty="0"/>
            </a:br>
            <a:r>
              <a:rPr lang="ru-RU" sz="2600" dirty="0"/>
              <a:t/>
            </a:r>
            <a:br>
              <a:rPr lang="ru-RU" sz="2600" dirty="0"/>
            </a:br>
            <a:endParaRPr lang="ru-RU" sz="26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528" y="2711661"/>
            <a:ext cx="1684914" cy="1669271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350000, Краснодарский край, г. Краснодар,</a:t>
            </a:r>
          </a:p>
          <a:p>
            <a:pPr algn="l">
              <a:lnSpc>
                <a:spcPct val="100000"/>
              </a:lnSpc>
            </a:pP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Рашпилевская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303</a:t>
            </a:r>
          </a:p>
          <a:p>
            <a:pPr algn="l">
              <a:lnSpc>
                <a:spcPct val="100000"/>
              </a:lnSpc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rmc23.ru, rmc.23@ya.ru</a:t>
            </a: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964385" y="1879207"/>
            <a:ext cx="4974844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МОДЕЛЬНЫЙ ЦЕНТР</a:t>
            </a:r>
          </a:p>
          <a:p>
            <a:pPr algn="l">
              <a:lnSpc>
                <a:spcPct val="100000"/>
              </a:lnSpc>
            </a:pP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416521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6" y="7732"/>
            <a:ext cx="12186501" cy="6861094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204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70212" y="96963"/>
            <a:ext cx="10103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МОДЕЛЬ РАЗВИТИЯ СИСТЕМЫ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570" y="1390426"/>
            <a:ext cx="5790884" cy="48078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11" y="944104"/>
            <a:ext cx="6033259" cy="55392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76218" y="967046"/>
            <a:ext cx="48489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Создание и обеспечение деятельности Регионального модельного центра дополнительного  образования  детей   Краснодарского края , а также создание сети базовых организаций дополнительного образования  детей  Краснодарского  края по   направленностям дополнительного образования – КРМЦ, а также базовые организации территориальных зон края по нескольким направленностям – ЗОЦ, а также создание  сети МОЦ в  каждом муниципальном образовании Краснодарского края.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1169" y="1033721"/>
            <a:ext cx="788952" cy="539117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276218" y="2198114"/>
            <a:ext cx="4758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Выравнивание доступности предоставления дополнительного образования детей с учётом региональных особенностей, соответствующего запросам, уровню подготовки и способностям детей с различными образовательными потребностями и возможностями.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276218" y="2967517"/>
            <a:ext cx="47485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современной системы сопровождения, развития и </a:t>
            </a:r>
          </a:p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совершенствования профессионального мастерства педагогических и управленческих кадров сферы ДОД, а также специалистов-практиков из реального сектора экономики и из других сфер, студентов и аспирантов, не имеющих педагогического образования, в целях их привлечения к реализации дополнительных общеобразовательных программ. Выявление и масштабирование лучших региональных практик.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276218" y="4198585"/>
            <a:ext cx="4758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Внедрение общедоступного навигатора по дополнительным общеобразовательным программам, соответствующего функциональным требованиям, позволяющего семьям выбирать образовательные программы, соответствующие запросам и уровню подготовки детей.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276218" y="4967988"/>
            <a:ext cx="4729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Внедрение и распространение системы персонифицированного финансирования дополнительного образования детей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276218" y="5429617"/>
            <a:ext cx="47774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Реализация дополнительных общеобразовательных  программ в сетевой форме, вовлечении в реализацию образовательных программ образовательных организаций всех типов, в том числе профессиональных и организаций высшего образования, а также научных, организаций спорта, культуры, общественных организаций и предприятий реального сектора экономики.</a:t>
            </a:r>
          </a:p>
        </p:txBody>
      </p:sp>
    </p:spTree>
    <p:extLst>
      <p:ext uri="{BB962C8B-B14F-4D97-AF65-F5344CB8AC3E}">
        <p14:creationId xmlns:p14="http://schemas.microsoft.com/office/powerpoint/2010/main" val="414795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6" y="7732"/>
            <a:ext cx="12186501" cy="6861094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204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70212" y="96963"/>
            <a:ext cx="101032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НОРМАТИВНО-ПРАВОВЫЕ ОСНОВАНИЯ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МОДЕЛЬНОГО ЦЕНТРА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570" y="1390426"/>
            <a:ext cx="5790884" cy="4807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652" y="908346"/>
            <a:ext cx="451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главы администрации (губернатора) </a:t>
            </a:r>
          </a:p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Краснодарского края № 135-р от 27 мая 2019 г. </a:t>
            </a:r>
          </a:p>
          <a:p>
            <a:r>
              <a:rPr lang="ru-RU" sz="12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создании Регионального модельного центра </a:t>
            </a:r>
          </a:p>
          <a:p>
            <a:r>
              <a:rPr lang="ru-RU" sz="12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 Краснодарского края»</a:t>
            </a:r>
          </a:p>
          <a:p>
            <a:endParaRPr lang="ru-RU" sz="12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Шестиугольник 20"/>
          <p:cNvSpPr/>
          <p:nvPr/>
        </p:nvSpPr>
        <p:spPr>
          <a:xfrm rot="16200000">
            <a:off x="314812" y="1024308"/>
            <a:ext cx="511965" cy="441349"/>
          </a:xfrm>
          <a:prstGeom prst="hexagon">
            <a:avLst/>
          </a:prstGeom>
          <a:noFill/>
          <a:ln w="19050">
            <a:solidFill>
              <a:srgbClr val="287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60" y="3124522"/>
            <a:ext cx="2378077" cy="3347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546" y="3124289"/>
            <a:ext cx="2369602" cy="33477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826652" y="1691604"/>
            <a:ext cx="4632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Постановление главы администрации (губернатора) </a:t>
            </a:r>
          </a:p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Краснодарского края № 177-р от 4 июля 2020 г. </a:t>
            </a:r>
          </a:p>
          <a:p>
            <a:r>
              <a:rPr lang="ru-RU" sz="12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концепции мероприятия по формированию современных управленческих решений и организационно-экономических механизмов в системе дополнительного образования детей </a:t>
            </a:r>
          </a:p>
          <a:p>
            <a:r>
              <a:rPr lang="ru-RU" sz="12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федерального проекта «Успех каждого ребенка» национального проекта «Образование»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1934" y="933461"/>
            <a:ext cx="3403351" cy="1828722"/>
          </a:xfrm>
          <a:prstGeom prst="rect">
            <a:avLst/>
          </a:prstGeom>
        </p:spPr>
      </p:pic>
      <p:pic>
        <p:nvPicPr>
          <p:cNvPr id="32" name="Picture 6" descr="C:\Users\User\Downloads\image-15-12-20-10-38-19.heic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1933" y="2986161"/>
            <a:ext cx="3036507" cy="1820607"/>
          </a:xfrm>
          <a:prstGeom prst="rect">
            <a:avLst/>
          </a:prstGeom>
          <a:noFill/>
        </p:spPr>
      </p:pic>
      <p:pic>
        <p:nvPicPr>
          <p:cNvPr id="33" name="Picture 11" descr="C:\Users\User\Downloads\image-15-12-20-03-23-10.heic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8980827" y="2977530"/>
            <a:ext cx="2861054" cy="1828722"/>
          </a:xfrm>
          <a:prstGeom prst="rect">
            <a:avLst/>
          </a:prstGeom>
          <a:noFill/>
        </p:spPr>
      </p:pic>
      <p:pic>
        <p:nvPicPr>
          <p:cNvPr id="34" name="Picture 8" descr="C:\Users\User\Downloads\image-15-12-20-03-23-8.heic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275" b="19132"/>
          <a:stretch/>
        </p:blipFill>
        <p:spPr bwMode="auto">
          <a:xfrm>
            <a:off x="5771933" y="4991100"/>
            <a:ext cx="3093327" cy="1420159"/>
          </a:xfrm>
          <a:prstGeom prst="rect">
            <a:avLst/>
          </a:prstGeom>
          <a:noFill/>
        </p:spPr>
      </p:pic>
      <p:sp>
        <p:nvSpPr>
          <p:cNvPr id="23" name="Загнутый угол 3">
            <a:extLst>
              <a:ext uri="{FF2B5EF4-FFF2-40B4-BE49-F238E27FC236}">
                <a16:creationId xmlns:a16="http://schemas.microsoft.com/office/drawing/2014/main" id="{9CB58D56-3967-49FF-8F59-6F32D5C2CC48}"/>
              </a:ext>
            </a:extLst>
          </p:cNvPr>
          <p:cNvSpPr/>
          <p:nvPr/>
        </p:nvSpPr>
        <p:spPr>
          <a:xfrm rot="10800000">
            <a:off x="441348" y="1065471"/>
            <a:ext cx="229175" cy="322732"/>
          </a:xfrm>
          <a:prstGeom prst="foldedCorner">
            <a:avLst>
              <a:gd name="adj" fmla="val 50000"/>
            </a:avLst>
          </a:prstGeom>
          <a:gradFill flip="none" rotWithShape="1">
            <a:gsLst>
              <a:gs pos="0">
                <a:srgbClr val="2973BA"/>
              </a:gs>
              <a:gs pos="50000">
                <a:srgbClr val="8CC5EA"/>
              </a:gs>
              <a:gs pos="100000">
                <a:srgbClr val="97C2E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97C2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7C2E9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F9BCCB-CDEB-4D7B-A915-521E0D64182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4527" y="932408"/>
            <a:ext cx="2587354" cy="182872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4A680C5-905E-4129-A2B3-6F6ABFFF8D32}"/>
              </a:ext>
            </a:extLst>
          </p:cNvPr>
          <p:cNvSpPr/>
          <p:nvPr/>
        </p:nvSpPr>
        <p:spPr>
          <a:xfrm>
            <a:off x="6112592" y="2705302"/>
            <a:ext cx="29842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Фасад здания РМЦ, ул. </a:t>
            </a:r>
            <a:r>
              <a:rPr lang="ru-RU" sz="10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Рашпилевская</a:t>
            </a:r>
            <a:r>
              <a:rPr lang="ru-RU" sz="1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303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B7B4978-99C3-4A7B-AD96-3ED5A0F697F4}"/>
              </a:ext>
            </a:extLst>
          </p:cNvPr>
          <p:cNvSpPr/>
          <p:nvPr/>
        </p:nvSpPr>
        <p:spPr>
          <a:xfrm>
            <a:off x="9357819" y="2705302"/>
            <a:ext cx="21887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Административная часть, 3 этаж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5E7DF52-C7C6-422A-B6DD-B8571E33E134}"/>
              </a:ext>
            </a:extLst>
          </p:cNvPr>
          <p:cNvSpPr/>
          <p:nvPr/>
        </p:nvSpPr>
        <p:spPr>
          <a:xfrm>
            <a:off x="6542900" y="4749254"/>
            <a:ext cx="21887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Входная группа, 1 этаж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843701-5A19-4854-A138-DD6B6DF3727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0827" y="4991100"/>
            <a:ext cx="2861054" cy="1415474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A5A8C00-A074-47A9-A2BE-DFFA195BA5EE}"/>
              </a:ext>
            </a:extLst>
          </p:cNvPr>
          <p:cNvSpPr/>
          <p:nvPr/>
        </p:nvSpPr>
        <p:spPr>
          <a:xfrm>
            <a:off x="6578759" y="6344980"/>
            <a:ext cx="21887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Учебный кабинет, 2 этаж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A427697-C0E3-4616-8DA4-97768B231D8F}"/>
              </a:ext>
            </a:extLst>
          </p:cNvPr>
          <p:cNvSpPr/>
          <p:nvPr/>
        </p:nvSpPr>
        <p:spPr>
          <a:xfrm>
            <a:off x="9590907" y="6344980"/>
            <a:ext cx="21887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Актовый зал, 1 этаж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EE17104-9E22-4F69-99D9-36735D7B9EA8}"/>
              </a:ext>
            </a:extLst>
          </p:cNvPr>
          <p:cNvSpPr/>
          <p:nvPr/>
        </p:nvSpPr>
        <p:spPr>
          <a:xfrm>
            <a:off x="9671584" y="4749254"/>
            <a:ext cx="1444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Коворкинг, 2 этаж</a:t>
            </a:r>
          </a:p>
        </p:txBody>
      </p:sp>
    </p:spTree>
    <p:extLst>
      <p:ext uri="{BB962C8B-B14F-4D97-AF65-F5344CB8AC3E}">
        <p14:creationId xmlns:p14="http://schemas.microsoft.com/office/powerpoint/2010/main" val="13914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9962"/>
            <a:ext cx="12186501" cy="6861094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001323" y="4608300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234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ОРГАНИЗАЦИОННАЯ СТРУКТУРА ДОПОЛНИТЕЛЬНОГО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ДЕТЕЙ 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67" y="1064071"/>
            <a:ext cx="6103847" cy="528910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604" y="3119010"/>
            <a:ext cx="4774655" cy="343609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6405962" y="948403"/>
            <a:ext cx="5528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образования, науки и молодёжной политики Краснодарского края от 3 октября 2019 г. № 3906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«Об организации деятельности Краевого ресурсного методического образования детей Краснодарского края»</a:t>
            </a:r>
            <a:endParaRPr lang="ru-RU" sz="12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образования, науки и молодёжной политики Краснодарского края от 4 февраля 2020 г. № 420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«Об утверждении организационной структуры системы дополнительного образования детей Краснодарского края»</a:t>
            </a:r>
          </a:p>
          <a:p>
            <a:r>
              <a:rPr lang="ru-RU" sz="1200" b="1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Соглашение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взаимодействии РМЦ ДОД Краснодарского края с базовыми организациями ДОД по внедрению целевой модели развития региональной системы ДОД Краснодарского края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Шестиугольник 52"/>
          <p:cNvSpPr/>
          <p:nvPr/>
        </p:nvSpPr>
        <p:spPr>
          <a:xfrm rot="16200000">
            <a:off x="5769681" y="1045904"/>
            <a:ext cx="511965" cy="441349"/>
          </a:xfrm>
          <a:prstGeom prst="hexagon">
            <a:avLst/>
          </a:prstGeom>
          <a:noFill/>
          <a:ln w="19050">
            <a:solidFill>
              <a:srgbClr val="287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522741" y="1121971"/>
            <a:ext cx="743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КРМЦ</a:t>
            </a:r>
            <a:endParaRPr lang="ru-RU" sz="14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22372" y="1052793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ru-RU" sz="20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22741" y="1502045"/>
            <a:ext cx="743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ЗОЦ</a:t>
            </a:r>
            <a:endParaRPr lang="ru-RU" sz="14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22372" y="1443105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ru-RU" sz="20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22741" y="1875918"/>
            <a:ext cx="743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МОЦ</a:t>
            </a:r>
            <a:endParaRPr lang="ru-RU" sz="14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79706" y="1816289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44</a:t>
            </a:r>
            <a:endParaRPr lang="ru-RU" sz="20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 descr="112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512" y="1102657"/>
            <a:ext cx="333895" cy="333404"/>
          </a:xfrm>
          <a:prstGeom prst="rect">
            <a:avLst/>
          </a:prstGeom>
        </p:spPr>
      </p:pic>
      <p:sp>
        <p:nvSpPr>
          <p:cNvPr id="5" name="Шестиугольник 4"/>
          <p:cNvSpPr/>
          <p:nvPr/>
        </p:nvSpPr>
        <p:spPr>
          <a:xfrm>
            <a:off x="6317211" y="1043829"/>
            <a:ext cx="149883" cy="129280"/>
          </a:xfrm>
          <a:prstGeom prst="hexagon">
            <a:avLst>
              <a:gd name="adj" fmla="val 28451"/>
              <a:gd name="vf" fmla="val 1154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Шестиугольник 61"/>
          <p:cNvSpPr/>
          <p:nvPr/>
        </p:nvSpPr>
        <p:spPr>
          <a:xfrm>
            <a:off x="6317210" y="1742257"/>
            <a:ext cx="149883" cy="129280"/>
          </a:xfrm>
          <a:prstGeom prst="hexagon">
            <a:avLst>
              <a:gd name="adj" fmla="val 28451"/>
              <a:gd name="vf" fmla="val 1154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Шестиугольник 62"/>
          <p:cNvSpPr/>
          <p:nvPr/>
        </p:nvSpPr>
        <p:spPr>
          <a:xfrm>
            <a:off x="6317209" y="2475691"/>
            <a:ext cx="149883" cy="129280"/>
          </a:xfrm>
          <a:prstGeom prst="hexagon">
            <a:avLst>
              <a:gd name="adj" fmla="val 28451"/>
              <a:gd name="vf" fmla="val 11547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8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389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АИС «НАВИГАТОР ДОПОЛНИТЕЛЬНОГО ОБРАЗОВАНИЯ ДЕТЕЙ КРАСНОДАРСКОГО КРАЯ» 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7342298" y="3123298"/>
            <a:ext cx="44611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РМЦ разработаны листовки</a:t>
            </a:r>
          </a:p>
          <a:p>
            <a:pPr algn="ctr"/>
            <a:r>
              <a:rPr lang="ru-RU" sz="17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родителей и детей </a:t>
            </a:r>
            <a:endParaRPr lang="ru-RU" sz="17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40858" y="4365698"/>
            <a:ext cx="143500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75338</a:t>
            </a:r>
            <a:endParaRPr lang="ru-RU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776629" y="4561234"/>
            <a:ext cx="2153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учебных групп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 </a:t>
            </a: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обучения детей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1776629" y="5103661"/>
            <a:ext cx="1755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пользователей АИС «Навигатор»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40858" y="4957132"/>
            <a:ext cx="16603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511</a:t>
            </a:r>
            <a:r>
              <a:rPr lang="ru-RU" sz="3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030</a:t>
            </a:r>
            <a:endParaRPr lang="ru-RU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776629" y="3831673"/>
            <a:ext cx="25157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детей Краснодарского края зарегистрировано </a:t>
            </a:r>
          </a:p>
          <a:p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АИС «Навигатор»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40858" y="3774263"/>
            <a:ext cx="168507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47</a:t>
            </a:r>
            <a:r>
              <a:rPr lang="ru-RU" sz="3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8641</a:t>
            </a:r>
            <a:endParaRPr lang="ru-RU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74" y="963547"/>
            <a:ext cx="3455622" cy="2090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130" y="3742702"/>
            <a:ext cx="2367443" cy="166780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6572" y="3743076"/>
            <a:ext cx="2334501" cy="1653304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437" y="5168237"/>
            <a:ext cx="1278962" cy="898202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945" y="5022901"/>
            <a:ext cx="1337162" cy="945572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514" y="4878687"/>
            <a:ext cx="865676" cy="1214951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851" y="4885679"/>
            <a:ext cx="853627" cy="1207752"/>
          </a:xfrm>
          <a:prstGeom prst="rect">
            <a:avLst/>
          </a:prstGeom>
        </p:spPr>
      </p:pic>
      <p:sp>
        <p:nvSpPr>
          <p:cNvPr id="78" name="TextBox 77"/>
          <p:cNvSpPr txBox="1"/>
          <p:nvPr/>
        </p:nvSpPr>
        <p:spPr>
          <a:xfrm>
            <a:off x="829802" y="2999656"/>
            <a:ext cx="2928958" cy="247632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3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 </a:t>
            </a:r>
            <a:r>
              <a:rPr lang="ru-RU" sz="13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р23.навигатор.дети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75418" y="6072693"/>
            <a:ext cx="4145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Размещены на сайте rmc23.ru (вкладка навигатор –</a:t>
            </a:r>
          </a:p>
          <a:p>
            <a:r>
              <a:rPr lang="ru-RU" sz="1200" dirty="0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родителей) </a:t>
            </a:r>
            <a:r>
              <a:rPr lang="en-US" sz="1200" b="1" u="sng" dirty="0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https://rmc23.ru/</a:t>
            </a:r>
            <a:r>
              <a:rPr lang="ru-RU" sz="1200" b="1" u="sng" dirty="0">
                <a:solidFill>
                  <a:srgbClr val="2973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для-родителей/</a:t>
            </a:r>
          </a:p>
        </p:txBody>
      </p:sp>
      <p:pic>
        <p:nvPicPr>
          <p:cNvPr id="17409" name="Picture 1" descr="D:\РМЦ\2021\Приказ-МОН-Запуск-Навигатора-в-Краснодарском-крае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305" y="1011383"/>
            <a:ext cx="1485285" cy="21000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5436146" y="1045385"/>
            <a:ext cx="2710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образования, науки и молодёжной политики Краснодарского края </a:t>
            </a:r>
          </a:p>
          <a:p>
            <a:r>
              <a:rPr lang="ru-RU" sz="1200" b="1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25 февраля 2019 г. № 589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«О региональном общедоступном Навигаторе по дополнительным общеобразовательным программам (информационном портале) в Краснодарском крае</a:t>
            </a:r>
          </a:p>
          <a:p>
            <a:endParaRPr lang="ru-RU" sz="12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351966" y="969747"/>
            <a:ext cx="93487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240</a:t>
            </a:r>
            <a:endParaRPr lang="ru-RU" sz="35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216832" y="1023608"/>
            <a:ext cx="1566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муниципальных </a:t>
            </a:r>
          </a:p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 ДО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9216832" y="1550081"/>
            <a:ext cx="1606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государственных </a:t>
            </a:r>
          </a:p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организаций ДО</a:t>
            </a:r>
            <a:endParaRPr lang="ru-RU" sz="14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852103" y="1496220"/>
            <a:ext cx="43473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ru-RU" sz="35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216832" y="2076554"/>
            <a:ext cx="230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</a:t>
            </a:r>
          </a:p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городских поселениях</a:t>
            </a:r>
            <a:endParaRPr lang="ru-RU" sz="14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351966" y="2022693"/>
            <a:ext cx="93487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161</a:t>
            </a:r>
            <a:endParaRPr lang="ru-RU" sz="35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216832" y="2603026"/>
            <a:ext cx="230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организаций </a:t>
            </a:r>
          </a:p>
          <a:p>
            <a:r>
              <a:rPr lang="ru-RU" sz="14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сельских  поселениях</a:t>
            </a:r>
            <a:endParaRPr lang="ru-RU" sz="14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602034" y="2549165"/>
            <a:ext cx="68480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rgbClr val="2873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86</a:t>
            </a:r>
            <a:endParaRPr lang="ru-RU" sz="3500" dirty="0">
              <a:solidFill>
                <a:srgbClr val="2873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83524" y="3273644"/>
            <a:ext cx="586047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2973B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данным АИС «Навигатор дополнительного </a:t>
            </a:r>
          </a:p>
          <a:p>
            <a:pPr algn="ctr"/>
            <a:r>
              <a:rPr lang="ru-RU" sz="1700" b="1" dirty="0">
                <a:solidFill>
                  <a:srgbClr val="2973B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образования детей Краснодарского края»</a:t>
            </a:r>
            <a:endParaRPr lang="ru-RU" sz="1700" b="1" dirty="0">
              <a:solidFill>
                <a:srgbClr val="2973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63236" y="3283527"/>
            <a:ext cx="6680217" cy="3214255"/>
          </a:xfrm>
          <a:prstGeom prst="rect">
            <a:avLst/>
          </a:prstGeom>
          <a:noFill/>
          <a:ln w="19050">
            <a:solidFill>
              <a:srgbClr val="1C904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420154" y="5836837"/>
            <a:ext cx="156004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</a:t>
            </a:r>
            <a:r>
              <a:rPr lang="en-US" sz="3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750</a:t>
            </a:r>
            <a:r>
              <a:rPr lang="ru-RU" sz="3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35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767664" y="6007483"/>
            <a:ext cx="1529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программ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53630" y="5608952"/>
            <a:ext cx="159736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rgbClr val="1C9048"/>
                </a:solidFill>
                <a:latin typeface="Arial" pitchFamily="34" charset="0"/>
                <a:cs typeface="Arial" pitchFamily="34" charset="0"/>
              </a:rPr>
              <a:t>РЕАЛИЗУЕТСЯ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620487" y="3912202"/>
            <a:ext cx="18934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rgbClr val="1C9048"/>
                </a:solidFill>
                <a:latin typeface="Arial" pitchFamily="34" charset="0"/>
                <a:cs typeface="Arial" pitchFamily="34" charset="0"/>
              </a:rPr>
              <a:t>ФУНКЦИОНИРУЕТ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293215" y="4216560"/>
            <a:ext cx="118494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204</a:t>
            </a:r>
            <a:r>
              <a:rPr lang="en-US" sz="35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endParaRPr lang="ru-RU" sz="3500" b="1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388101" y="4269725"/>
            <a:ext cx="16271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организаций, </a:t>
            </a:r>
          </a:p>
          <a:p>
            <a:r>
              <a:rPr lang="ru-RU" sz="14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реализующих </a:t>
            </a:r>
          </a:p>
          <a:p>
            <a:r>
              <a:rPr lang="ru-RU" sz="14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программы</a:t>
            </a:r>
            <a:endParaRPr lang="ru-RU" sz="1400" b="1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4417973" y="5064831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183</a:t>
            </a:r>
            <a:r>
              <a:rPr lang="en-US" sz="20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ru-RU" sz="2000" b="1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4560640" y="5569551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187</a:t>
            </a:r>
            <a:endParaRPr lang="ru-RU" sz="2000" b="1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4703308" y="5989555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</a:t>
            </a:r>
            <a:endParaRPr lang="ru-RU" sz="2000" b="1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131352" y="5074708"/>
            <a:ext cx="17731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организаций ведомства образования 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5131352" y="5574333"/>
            <a:ext cx="19061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организаций ведомства культуры</a:t>
            </a:r>
            <a:endParaRPr lang="ru-RU" sz="1100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5131352" y="6073958"/>
            <a:ext cx="16245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частных учреждений</a:t>
            </a:r>
            <a:endParaRPr lang="ru-RU" sz="1100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2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9962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234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ДОПОЛНИТЕЛЬНЫМ ОБРАЗОВАНИЕМ ДЕТЕЙ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КРАСНОДАРСКОГО КРАЯ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ACF05F-83FF-45FD-9DEA-F56B9D9D6547}"/>
              </a:ext>
            </a:extLst>
          </p:cNvPr>
          <p:cNvSpPr/>
          <p:nvPr/>
        </p:nvSpPr>
        <p:spPr>
          <a:xfrm>
            <a:off x="830987" y="852176"/>
            <a:ext cx="9866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Увеличено число детей в Краснодарском крае в возрасте от 5 до 18 лет, охваченных дополнительными общеобразовательными программами, %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59487" y="1340079"/>
            <a:ext cx="157761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2019 г.</a:t>
            </a:r>
            <a:endParaRPr lang="ru-RU" sz="35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36168" y="1340079"/>
            <a:ext cx="154375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 г.</a:t>
            </a:r>
            <a:endParaRPr lang="ru-RU" sz="35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3647" y="1835730"/>
            <a:ext cx="469940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Arial" pitchFamily="34" charset="0"/>
                <a:cs typeface="Arial" pitchFamily="34" charset="0"/>
              </a:rPr>
              <a:t>По итогам мониторинга за 2019 г. численность обучающихся от 5 до 18 лет по дополнительным общеобразовательным программам составляет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536696" y="1835730"/>
            <a:ext cx="547906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Arial" pitchFamily="34" charset="0"/>
                <a:cs typeface="Arial" pitchFamily="34" charset="0"/>
              </a:rPr>
              <a:t>По итогам мониторинга за 2020 г. численность обучающихся от 5 до 18 лет по дополнительным общеобразовательным программам составляет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185204" y="2554039"/>
            <a:ext cx="1440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квартал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33456" y="2554039"/>
            <a:ext cx="1440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квартал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07265" y="2554039"/>
            <a:ext cx="1286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квартал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20095" y="2554039"/>
            <a:ext cx="1414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квартал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82501" y="4701726"/>
            <a:ext cx="107068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i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В сравнении с показателем на конец 2019 года в 2020 году наблюдается рост на </a:t>
            </a:r>
            <a:r>
              <a:rPr lang="ru-RU" sz="2500" i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5%</a:t>
            </a:r>
          </a:p>
        </p:txBody>
      </p:sp>
      <p:sp>
        <p:nvSpPr>
          <p:cNvPr id="25" name="Нашивка 24"/>
          <p:cNvSpPr/>
          <p:nvPr/>
        </p:nvSpPr>
        <p:spPr>
          <a:xfrm>
            <a:off x="540338" y="4819286"/>
            <a:ext cx="242038" cy="329763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C9048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7037" y="4161174"/>
            <a:ext cx="1995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от демографии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составляет</a:t>
            </a:r>
            <a:endParaRPr lang="ru-RU" sz="2500" b="1" dirty="0">
              <a:solidFill>
                <a:srgbClr val="2973B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1878" y="3274558"/>
            <a:ext cx="2673928" cy="900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05858" y="3380359"/>
            <a:ext cx="215796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610148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962383" y="3136013"/>
            <a:ext cx="2673928" cy="10390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470058" y="3136013"/>
            <a:ext cx="2673928" cy="10390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77734" y="2914339"/>
            <a:ext cx="2673928" cy="12607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161678" y="3380359"/>
            <a:ext cx="215796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624685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283720" y="4237374"/>
            <a:ext cx="9525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73%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724768" y="3380359"/>
            <a:ext cx="215796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623065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343277" y="3380359"/>
            <a:ext cx="215796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629988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708265" y="4237374"/>
            <a:ext cx="9525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73%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326775" y="4237374"/>
            <a:ext cx="9525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73%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945284" y="4237374"/>
            <a:ext cx="9525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2973BA"/>
                </a:solidFill>
                <a:latin typeface="Arial" pitchFamily="34" charset="0"/>
                <a:cs typeface="Arial" pitchFamily="34" charset="0"/>
              </a:rPr>
              <a:t>78%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6B56ED7-133A-4C68-AB48-BBBEB392F2C1}"/>
              </a:ext>
            </a:extLst>
          </p:cNvPr>
          <p:cNvCxnSpPr/>
          <p:nvPr/>
        </p:nvCxnSpPr>
        <p:spPr>
          <a:xfrm>
            <a:off x="540338" y="5253310"/>
            <a:ext cx="10960902" cy="0"/>
          </a:xfrm>
          <a:prstGeom prst="line">
            <a:avLst/>
          </a:prstGeom>
          <a:ln w="19050">
            <a:solidFill>
              <a:srgbClr val="1C90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E739D7E-00CE-4FFB-B2BC-5C7DC464E952}"/>
              </a:ext>
            </a:extLst>
          </p:cNvPr>
          <p:cNvSpPr/>
          <p:nvPr/>
        </p:nvSpPr>
        <p:spPr>
          <a:xfrm>
            <a:off x="1236281" y="6283294"/>
            <a:ext cx="937877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Arial" pitchFamily="34" charset="0"/>
                <a:cs typeface="Arial" pitchFamily="34" charset="0"/>
              </a:rPr>
              <a:t>Информация по итогам статистических наблюдений 1ДОП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AAA2958-4C10-465B-97F3-939EA016CEF6}"/>
              </a:ext>
            </a:extLst>
          </p:cNvPr>
          <p:cNvSpPr/>
          <p:nvPr/>
        </p:nvSpPr>
        <p:spPr>
          <a:xfrm>
            <a:off x="2955820" y="5317995"/>
            <a:ext cx="632410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rgbClr val="1C9048"/>
                </a:solidFill>
                <a:latin typeface="Arial" pitchFamily="34" charset="0"/>
                <a:cs typeface="Arial" pitchFamily="34" charset="0"/>
              </a:rPr>
              <a:t>Естественно-научной и технической направленности</a:t>
            </a:r>
            <a:endParaRPr lang="ru-RU" b="1" dirty="0">
              <a:solidFill>
                <a:srgbClr val="1C9048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AB248AE-5A6E-4D33-9C3C-5551B6850424}"/>
              </a:ext>
            </a:extLst>
          </p:cNvPr>
          <p:cNvSpPr/>
          <p:nvPr/>
        </p:nvSpPr>
        <p:spPr>
          <a:xfrm>
            <a:off x="531501" y="5788025"/>
            <a:ext cx="2673928" cy="4791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C9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CC77A62-1442-4C79-88F2-3989123537BA}"/>
              </a:ext>
            </a:extLst>
          </p:cNvPr>
          <p:cNvSpPr/>
          <p:nvPr/>
        </p:nvSpPr>
        <p:spPr>
          <a:xfrm>
            <a:off x="697995" y="5764432"/>
            <a:ext cx="24416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90873</a:t>
            </a:r>
            <a:r>
              <a:rPr lang="ru-RU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– 14%</a:t>
            </a:r>
            <a:endParaRPr lang="ru-RU" b="1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5200A33B-CD0E-4916-9AB4-2AD791BEBBA2}"/>
              </a:ext>
            </a:extLst>
          </p:cNvPr>
          <p:cNvSpPr/>
          <p:nvPr/>
        </p:nvSpPr>
        <p:spPr>
          <a:xfrm>
            <a:off x="8885816" y="5704240"/>
            <a:ext cx="2673928" cy="56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C9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2F1D6B0-DE3F-4438-B717-0E97205D4B9B}"/>
              </a:ext>
            </a:extLst>
          </p:cNvPr>
          <p:cNvSpPr/>
          <p:nvPr/>
        </p:nvSpPr>
        <p:spPr>
          <a:xfrm>
            <a:off x="8912966" y="5716081"/>
            <a:ext cx="26548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109286</a:t>
            </a:r>
            <a:r>
              <a:rPr lang="ru-RU" b="1" dirty="0">
                <a:solidFill>
                  <a:srgbClr val="1C904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– 17%</a:t>
            </a:r>
            <a:endParaRPr lang="ru-RU" b="1" dirty="0">
              <a:solidFill>
                <a:srgbClr val="1C9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id="{D05CE715-ECF2-420A-8B07-E9D8566039C0}"/>
              </a:ext>
            </a:extLst>
          </p:cNvPr>
          <p:cNvSpPr/>
          <p:nvPr/>
        </p:nvSpPr>
        <p:spPr>
          <a:xfrm>
            <a:off x="3460376" y="5817563"/>
            <a:ext cx="5181600" cy="363703"/>
          </a:xfrm>
          <a:prstGeom prst="homePlat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B648889-D726-4DB7-9A5B-894329D6EBAF}"/>
              </a:ext>
            </a:extLst>
          </p:cNvPr>
          <p:cNvSpPr/>
          <p:nvPr/>
        </p:nvSpPr>
        <p:spPr>
          <a:xfrm>
            <a:off x="4021216" y="5750964"/>
            <a:ext cx="39786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сравнении с показателем на конец 2019 года </a:t>
            </a:r>
          </a:p>
          <a:p>
            <a:pPr algn="ctr"/>
            <a:r>
              <a:rPr lang="ru-RU" sz="13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2020 году наблюдается рост на 3%</a:t>
            </a:r>
          </a:p>
        </p:txBody>
      </p:sp>
    </p:spTree>
    <p:extLst>
      <p:ext uri="{BB962C8B-B14F-4D97-AF65-F5344CB8AC3E}">
        <p14:creationId xmlns:p14="http://schemas.microsoft.com/office/powerpoint/2010/main" val="28417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18927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234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ДОПОЛНИТЕЛЬНЫХ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ОБЩЕОБРАЗОВАТЕЛЬНЫХ ПРОГРАММ</a:t>
            </a:r>
          </a:p>
        </p:txBody>
      </p:sp>
      <p:grpSp>
        <p:nvGrpSpPr>
          <p:cNvPr id="14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BE5DA1-68DE-4343-8651-01A1A08471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08" y="1156447"/>
            <a:ext cx="2011643" cy="2895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AC003D62-2569-4470-AC83-BC8BA3DCA6AF}"/>
              </a:ext>
            </a:extLst>
          </p:cNvPr>
          <p:cNvSpPr/>
          <p:nvPr/>
        </p:nvSpPr>
        <p:spPr>
          <a:xfrm>
            <a:off x="3261834" y="990454"/>
            <a:ext cx="43473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rgbClr val="2973B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ru-RU" sz="3500" dirty="0">
              <a:solidFill>
                <a:srgbClr val="2973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379F1E-8ED9-4460-B5B8-A76EBA35CAF9}"/>
              </a:ext>
            </a:extLst>
          </p:cNvPr>
          <p:cNvSpPr/>
          <p:nvPr/>
        </p:nvSpPr>
        <p:spPr>
          <a:xfrm>
            <a:off x="3619926" y="1043595"/>
            <a:ext cx="44303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заочных школ и (или) ежегодных сезонных школ для мотивированных школьников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D70AEE3-953A-428A-BCAD-B6A8D7BB88CE}"/>
              </a:ext>
            </a:extLst>
          </p:cNvPr>
          <p:cNvSpPr/>
          <p:nvPr/>
        </p:nvSpPr>
        <p:spPr>
          <a:xfrm>
            <a:off x="3261834" y="1689703"/>
            <a:ext cx="43473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rgbClr val="2973B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ru-RU" sz="3500" dirty="0">
              <a:solidFill>
                <a:srgbClr val="2973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1829F5D2-F881-45F6-B3B9-437CE1426622}"/>
              </a:ext>
            </a:extLst>
          </p:cNvPr>
          <p:cNvSpPr/>
          <p:nvPr/>
        </p:nvSpPr>
        <p:spPr>
          <a:xfrm>
            <a:off x="3619926" y="1677295"/>
            <a:ext cx="45469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разработанных и внедрённых моделей обеспечения доступности дополнительного образования для детей из сельской местности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EF94718-1D60-4589-80BE-65F7DFBA417A}"/>
              </a:ext>
            </a:extLst>
          </p:cNvPr>
          <p:cNvSpPr/>
          <p:nvPr/>
        </p:nvSpPr>
        <p:spPr>
          <a:xfrm>
            <a:off x="3011765" y="2532385"/>
            <a:ext cx="68480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rgbClr val="2973B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</a:t>
            </a:r>
            <a:endParaRPr lang="ru-RU" sz="3500" dirty="0">
              <a:solidFill>
                <a:srgbClr val="2973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5A456EDC-67A9-4872-A1C6-B72258ED92CA}"/>
              </a:ext>
            </a:extLst>
          </p:cNvPr>
          <p:cNvSpPr/>
          <p:nvPr/>
        </p:nvSpPr>
        <p:spPr>
          <a:xfrm>
            <a:off x="3619926" y="2541827"/>
            <a:ext cx="44303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разработанных и внедрённых разноуровневых (ознакомительный, базовый, продвинутый уровень) программ дополнительного образования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7F264AF-A998-421E-B520-149C5A530833}"/>
              </a:ext>
            </a:extLst>
          </p:cNvPr>
          <p:cNvSpPr/>
          <p:nvPr/>
        </p:nvSpPr>
        <p:spPr>
          <a:xfrm>
            <a:off x="3011765" y="3599189"/>
            <a:ext cx="68480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rgbClr val="2973B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endParaRPr lang="ru-RU" sz="3500" dirty="0">
              <a:solidFill>
                <a:srgbClr val="2973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18BFFCA-045A-46BE-ACCA-AB480D853681}"/>
              </a:ext>
            </a:extLst>
          </p:cNvPr>
          <p:cNvSpPr/>
          <p:nvPr/>
        </p:nvSpPr>
        <p:spPr>
          <a:xfrm>
            <a:off x="3619926" y="3637192"/>
            <a:ext cx="48427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разработанных и внедрённых дистанционных курсов дополнительного образования детей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DAB12421-5C23-457C-8CE6-5DAE54182984}"/>
              </a:ext>
            </a:extLst>
          </p:cNvPr>
          <p:cNvSpPr/>
          <p:nvPr/>
        </p:nvSpPr>
        <p:spPr>
          <a:xfrm>
            <a:off x="3011765" y="4199821"/>
            <a:ext cx="68480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solidFill>
                  <a:srgbClr val="2973B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endParaRPr lang="ru-RU" sz="3500" dirty="0">
              <a:solidFill>
                <a:srgbClr val="2973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A6AD905-F8B3-4D1F-9749-7A233EBE720E}"/>
              </a:ext>
            </a:extLst>
          </p:cNvPr>
          <p:cNvSpPr/>
          <p:nvPr/>
        </p:nvSpPr>
        <p:spPr>
          <a:xfrm>
            <a:off x="3619926" y="4270892"/>
            <a:ext cx="44303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реализуемых дополнительных общеобразовательных программ в сетевой форме с использованием ресурсов образовательных организаций всех типов, в том числе профессиональных и организаций высшего образования, а также научных организаций, организаций спорта, культуры, общественных организаций и предприятий реального сектора экономики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49217F-ABAF-4F71-8FA8-0BFE0F84C4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51" y="2345458"/>
            <a:ext cx="2059786" cy="2977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0B8C01-22F6-4521-8263-F869043997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30" y="3523305"/>
            <a:ext cx="2059787" cy="30123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F044704-6D3F-4487-AA9A-CA5F5F9B5629}"/>
              </a:ext>
            </a:extLst>
          </p:cNvPr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9949" y="1457559"/>
            <a:ext cx="3999058" cy="193391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67F5E66-DB8A-489F-898E-7353355BEA93}"/>
              </a:ext>
            </a:extLst>
          </p:cNvPr>
          <p:cNvPicPr/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60985" y="1195749"/>
            <a:ext cx="3984271" cy="22228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19F4C06-B1DE-45C6-BD3B-556EE20089A5}"/>
              </a:ext>
            </a:extLst>
          </p:cNvPr>
          <p:cNvSpPr/>
          <p:nvPr/>
        </p:nvSpPr>
        <p:spPr>
          <a:xfrm>
            <a:off x="7878033" y="885366"/>
            <a:ext cx="2175019" cy="321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dirty="0">
                <a:solidFill>
                  <a:srgbClr val="2973B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Дистанционные курсы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A36087C-41E3-4BF8-8FE4-8530C606BBEC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613" y="3707794"/>
            <a:ext cx="3517059" cy="2508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F2123BE-E13B-4EF1-9BF1-B5C3BA9B0E95}"/>
              </a:ext>
            </a:extLst>
          </p:cNvPr>
          <p:cNvSpPr/>
          <p:nvPr/>
        </p:nvSpPr>
        <p:spPr>
          <a:xfrm>
            <a:off x="7940784" y="3431346"/>
            <a:ext cx="2744534" cy="321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dirty="0">
                <a:solidFill>
                  <a:srgbClr val="2973B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Разноуровневые программы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5D4E571-4ED9-4966-A1C1-16F960ADA83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235" y="4553637"/>
            <a:ext cx="2841947" cy="1980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CD016701-843D-4155-9E72-C9520B35D869}"/>
              </a:ext>
            </a:extLst>
          </p:cNvPr>
          <p:cNvSpPr/>
          <p:nvPr/>
        </p:nvSpPr>
        <p:spPr>
          <a:xfrm>
            <a:off x="9071329" y="4400629"/>
            <a:ext cx="2027543" cy="321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dirty="0">
                <a:solidFill>
                  <a:srgbClr val="2973B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Сетевые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6588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" y="-1483"/>
            <a:ext cx="12186501" cy="6861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1" y="-321"/>
            <a:ext cx="1010721" cy="8759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РАЗРАБОТКА И ВНЕДРЕНИЕ МОДЕЛЕЙ ОБЕСПЕЧЕНИЯ ДОСТУПНОСТИ ДОПОЛНИТЕЛЬНОГО ОБРАЗОВАНИЯ ДЛЯ ДЕТЕЙ ИЗ СЕЛЬСКОЙ МЕСТНОСТИ</a:t>
            </a:r>
          </a:p>
        </p:txBody>
      </p:sp>
      <p:grpSp>
        <p:nvGrpSpPr>
          <p:cNvPr id="10" name="Группа 18"/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рямоугольник 11"/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51592" y="1117898"/>
            <a:ext cx="53320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ФОРСАЙТ-СЕССИЯ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«Модели обеспечения доступности дополнительного образования детей из сельской местности Краснодарского края: выбор модели с учётом особенностей развития территориальной зоны» </a:t>
            </a:r>
            <a:endParaRPr lang="ru-RU" sz="1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066652"/>
              </p:ext>
            </p:extLst>
          </p:nvPr>
        </p:nvGraphicFramePr>
        <p:xfrm>
          <a:off x="497374" y="2071632"/>
          <a:ext cx="5324005" cy="66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42" name="CorelDRAW" r:id="rId7" imgW="5675400" imgH="702360" progId="">
                  <p:embed/>
                </p:oleObj>
              </mc:Choice>
              <mc:Fallback>
                <p:oleObj name="CorelDRAW" r:id="rId7" imgW="5675400" imgH="702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74" y="2071632"/>
                        <a:ext cx="5324005" cy="661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73899"/>
              </p:ext>
            </p:extLst>
          </p:nvPr>
        </p:nvGraphicFramePr>
        <p:xfrm>
          <a:off x="5883293" y="961012"/>
          <a:ext cx="2399148" cy="2515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43" name="CorelDRAW" r:id="rId9" imgW="2140920" imgH="2238840" progId="">
                  <p:embed/>
                </p:oleObj>
              </mc:Choice>
              <mc:Fallback>
                <p:oleObj name="CorelDRAW" r:id="rId9" imgW="2140920" imgH="223884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3293" y="961012"/>
                        <a:ext cx="2399148" cy="25158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455731" y="1035693"/>
            <a:ext cx="334774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КОНСТРУКТОР ИНТЕГРАТИВНОЙ МОДЕЛИ</a:t>
            </a:r>
          </a:p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ОБЕСПЕЧЕНИЯ ДОСТУПНОСТИ</a:t>
            </a:r>
          </a:p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</a:t>
            </a:r>
          </a:p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ИЗ СЕЛЬСКОЙ МЕСТНОСТИ</a:t>
            </a:r>
          </a:p>
          <a:p>
            <a:r>
              <a:rPr lang="ru-RU" sz="1100" dirty="0">
                <a:solidFill>
                  <a:srgbClr val="2873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КРАСНОДАРСКОГО КРАЯ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53153" y="4757579"/>
            <a:ext cx="2390447" cy="1657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51" y="2881747"/>
            <a:ext cx="3054347" cy="1739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592" y="2897623"/>
            <a:ext cx="2399148" cy="1681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0" y="4754009"/>
            <a:ext cx="3076246" cy="1678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6164089" y="3963482"/>
            <a:ext cx="43473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ru-RU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26728" y="4629881"/>
            <a:ext cx="24938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разработанных и внедрённых моделей обеспечения доступности дополнительного образования для детей из сельской местности, ед. накопительным итогом</a:t>
            </a:r>
          </a:p>
        </p:txBody>
      </p:sp>
      <p:pic>
        <p:nvPicPr>
          <p:cNvPr id="58372" name="Picture 4" descr="D:\РМЦ\карта1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45613" y="2179563"/>
            <a:ext cx="4676657" cy="4023596"/>
          </a:xfrm>
          <a:prstGeom prst="rect">
            <a:avLst/>
          </a:prstGeom>
          <a:noFill/>
        </p:spPr>
      </p:pic>
      <p:sp>
        <p:nvSpPr>
          <p:cNvPr id="29" name="Нашивка 28"/>
          <p:cNvSpPr/>
          <p:nvPr/>
        </p:nvSpPr>
        <p:spPr>
          <a:xfrm>
            <a:off x="6620843" y="4129475"/>
            <a:ext cx="317838" cy="288000"/>
          </a:xfrm>
          <a:prstGeom prst="chevron">
            <a:avLst>
              <a:gd name="adj" fmla="val 58333"/>
            </a:avLst>
          </a:prstGeom>
          <a:noFill/>
          <a:ln w="19050">
            <a:solidFill>
              <a:srgbClr val="297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8">
            <a:extLst>
              <a:ext uri="{FF2B5EF4-FFF2-40B4-BE49-F238E27FC236}">
                <a16:creationId xmlns:a16="http://schemas.microsoft.com/office/drawing/2014/main" id="{A95D3546-0F79-4E95-8E60-2E77E5465708}"/>
              </a:ext>
            </a:extLst>
          </p:cNvPr>
          <p:cNvSpPr/>
          <p:nvPr/>
        </p:nvSpPr>
        <p:spPr>
          <a:xfrm flipH="1">
            <a:off x="8096603" y="1132302"/>
            <a:ext cx="317838" cy="288000"/>
          </a:xfrm>
          <a:prstGeom prst="chevron">
            <a:avLst>
              <a:gd name="adj" fmla="val 58333"/>
            </a:avLst>
          </a:prstGeom>
          <a:noFill/>
          <a:ln w="19050">
            <a:solidFill>
              <a:srgbClr val="297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21493</TotalTime>
  <Words>4328</Words>
  <Application>Microsoft Office PowerPoint</Application>
  <PresentationFormat>Широкоэкранный</PresentationFormat>
  <Paragraphs>521</Paragraphs>
  <Slides>26</Slides>
  <Notes>26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Muller Medium</vt:lpstr>
      <vt:lpstr>Muller Regular</vt:lpstr>
      <vt:lpstr>Times New Roman</vt:lpstr>
      <vt:lpstr>Verdana</vt:lpstr>
      <vt:lpstr>Wingdings</vt:lpstr>
      <vt:lpstr>Wingdings 2</vt:lpstr>
      <vt:lpstr>HDOfficeLightV0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203-3</dc:creator>
  <cp:lastModifiedBy>ASUS большой</cp:lastModifiedBy>
  <cp:revision>1291</cp:revision>
  <cp:lastPrinted>2019-08-14T06:46:01Z</cp:lastPrinted>
  <dcterms:created xsi:type="dcterms:W3CDTF">2018-05-04T13:40:44Z</dcterms:created>
  <dcterms:modified xsi:type="dcterms:W3CDTF">2021-03-10T22:48:11Z</dcterms:modified>
</cp:coreProperties>
</file>