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88" r:id="rId4"/>
    <p:sldId id="259" r:id="rId5"/>
    <p:sldId id="297" r:id="rId6"/>
    <p:sldId id="298" r:id="rId7"/>
    <p:sldId id="289" r:id="rId8"/>
    <p:sldId id="290" r:id="rId9"/>
    <p:sldId id="291" r:id="rId10"/>
    <p:sldId id="292" r:id="rId11"/>
    <p:sldId id="277" r:id="rId12"/>
    <p:sldId id="293" r:id="rId13"/>
    <p:sldId id="294" r:id="rId14"/>
    <p:sldId id="295" r:id="rId15"/>
    <p:sldId id="284" r:id="rId16"/>
    <p:sldId id="260" r:id="rId17"/>
    <p:sldId id="296" r:id="rId18"/>
    <p:sldId id="275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9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0.25</c:v>
                </c:pt>
                <c:pt idx="1">
                  <c:v>0.59370000000000001</c:v>
                </c:pt>
                <c:pt idx="2">
                  <c:v>0.15629999999999999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0.15629999999999999</c:v>
                </c:pt>
                <c:pt idx="1">
                  <c:v>0.57809999999999995</c:v>
                </c:pt>
                <c:pt idx="2">
                  <c:v>0.22559999999999999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0.22950000000000001</c:v>
                </c:pt>
                <c:pt idx="1">
                  <c:v>0.57379999999999998</c:v>
                </c:pt>
                <c:pt idx="2">
                  <c:v>0.19670000000000001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0.13109999999999999</c:v>
                </c:pt>
                <c:pt idx="1">
                  <c:v>0.49180000000000001</c:v>
                </c:pt>
                <c:pt idx="2">
                  <c:v>0.37709999999999999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Мониторинг участия воспитанников </a:t>
            </a:r>
            <a:r>
              <a:rPr lang="ru-RU" sz="2800" dirty="0" smtClean="0"/>
              <a:t>в </a:t>
            </a:r>
            <a:r>
              <a:rPr lang="ru-RU" sz="2800" dirty="0"/>
              <a:t>конкурсах проектной направленности</a:t>
            </a:r>
          </a:p>
        </c:rich>
      </c:tx>
      <c:layout>
        <c:manualLayout>
          <c:xMode val="edge"/>
          <c:yMode val="edge"/>
          <c:x val="0.12862842665500146"/>
          <c:y val="1.984126984126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9</c:v>
                </c:pt>
                <c:pt idx="3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Региональный уровень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уровень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79488"/>
        <c:axId val="74879880"/>
      </c:barChart>
      <c:catAx>
        <c:axId val="7487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879880"/>
        <c:crosses val="autoZero"/>
        <c:auto val="1"/>
        <c:lblAlgn val="ctr"/>
        <c:lblOffset val="100"/>
        <c:noMultiLvlLbl val="0"/>
      </c:catAx>
      <c:valAx>
        <c:axId val="7487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87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активности участия социальных партнёров в мероприятиях «Творческой лаборатории» проекта «Ступени успеха» в период 2015-2018г.г.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МДОБУ № 118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12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ДОО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4881056"/>
        <c:axId val="76672704"/>
      </c:barChart>
      <c:catAx>
        <c:axId val="7488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672704"/>
        <c:crosses val="autoZero"/>
        <c:auto val="1"/>
        <c:lblAlgn val="ctr"/>
        <c:lblOffset val="100"/>
        <c:noMultiLvlLbl val="0"/>
      </c:catAx>
      <c:valAx>
        <c:axId val="7667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88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CD5C-1ADE-45C1-BA4B-3B47A6F0082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1BFF-9589-4C2C-92EF-B295300A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0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CD5C-1ADE-45C1-BA4B-3B47A6F0082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1BFF-9589-4C2C-92EF-B295300A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CD5C-1ADE-45C1-BA4B-3B47A6F0082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1BFF-9589-4C2C-92EF-B295300A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CD5C-1ADE-45C1-BA4B-3B47A6F0082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1BFF-9589-4C2C-92EF-B295300A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CD5C-1ADE-45C1-BA4B-3B47A6F0082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1BFF-9589-4C2C-92EF-B295300A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CD5C-1ADE-45C1-BA4B-3B47A6F0082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1BFF-9589-4C2C-92EF-B295300A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CD5C-1ADE-45C1-BA4B-3B47A6F0082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1BFF-9589-4C2C-92EF-B295300A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CD5C-1ADE-45C1-BA4B-3B47A6F0082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1BFF-9589-4C2C-92EF-B295300A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CD5C-1ADE-45C1-BA4B-3B47A6F0082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1BFF-9589-4C2C-92EF-B295300A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CD5C-1ADE-45C1-BA4B-3B47A6F0082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1BFF-9589-4C2C-92EF-B295300A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CD5C-1ADE-45C1-BA4B-3B47A6F0082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1BFF-9589-4C2C-92EF-B295300A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7CD5C-1ADE-45C1-BA4B-3B47A6F00826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1BFF-9589-4C2C-92EF-B295300AD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3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ochi-schools.ru/d118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ou118.sochi-schools.ru/kraevaya-innovatsionnaya-ploshhadka/proekt-stupeni-uspeh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ou118.sochi-schools.ru/kraevaya-innovatsionnaya-ploshhadka/proekt-stupeni-uspeha/" TargetMode="External"/><Relationship Id="rId2" Type="http://schemas.openxmlformats.org/officeDocument/2006/relationships/hyperlink" Target="http://www.dou118.sochi-schools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2000" y="1269000"/>
            <a:ext cx="8640000" cy="4320000"/>
          </a:xfrm>
          <a:prstGeom prst="roundRect">
            <a:avLst/>
          </a:prstGeom>
          <a:solidFill>
            <a:srgbClr val="FF0000">
              <a:alpha val="47000"/>
            </a:srgbClr>
          </a:solidFill>
          <a:ln w="5715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spc="-15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Отчёт о работе</a:t>
            </a:r>
          </a:p>
          <a:p>
            <a:pPr algn="ctr"/>
            <a:r>
              <a:rPr lang="ru-RU" sz="3800" b="1" spc="-15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инновационной площадки </a:t>
            </a:r>
            <a:endParaRPr lang="ru-RU" sz="3800" spc="-150" dirty="0">
              <a:ln w="12700"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800" b="1" spc="-15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МДОБУ центр развития ребёнка – детский сад № 118 г. Сочи</a:t>
            </a:r>
            <a:endParaRPr lang="ru-RU" sz="3800" spc="-150" dirty="0">
              <a:ln w="12700"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800" b="1" spc="-150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2018 год</a:t>
            </a:r>
            <a:endParaRPr lang="ru-RU" sz="3800" spc="-150" dirty="0">
              <a:ln w="12700"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877245"/>
            <a:ext cx="9144000" cy="720000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0"/>
                  <a:lumOff val="100000"/>
                </a:schemeClr>
              </a:gs>
              <a:gs pos="0">
                <a:schemeClr val="bg1">
                  <a:alpha val="2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800"/>
              </a:spcAft>
            </a:pPr>
            <a:endParaRPr lang="en-US" sz="1600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200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2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2288"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дошкольное образовательное бюджетное учреждение</a:t>
            </a:r>
          </a:p>
          <a:p>
            <a:pPr marL="1792288"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развития ребенка – детский сад №118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Сочи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56" y="180000"/>
            <a:ext cx="1545852" cy="9540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10023" y="5952528"/>
            <a:ext cx="406304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Пономаренко Т.В.,</a:t>
            </a:r>
          </a:p>
          <a:p>
            <a:pPr algn="r">
              <a:lnSpc>
                <a:spcPts val="16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МДОБУ №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118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г.Сочи</a:t>
            </a:r>
            <a:endParaRPr lang="en-US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000" y="2604290"/>
            <a:ext cx="2700000" cy="171428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0432" y="2802962"/>
            <a:ext cx="2520000" cy="144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</a:rPr>
              <a:t>Центральная районная библиотека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им </a:t>
            </a:r>
            <a:r>
              <a:rPr lang="ru-RU" sz="1600" dirty="0">
                <a:solidFill>
                  <a:srgbClr val="002060"/>
                </a:solidFill>
              </a:rPr>
              <a:t>А.И. Одоевского (Краеведческий клуб «Истоки»)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38863" y="2823850"/>
            <a:ext cx="2520000" cy="144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</a:rPr>
              <a:t>Музей Арктики и Антарктики г</a:t>
            </a:r>
            <a:r>
              <a:rPr lang="ru-RU" sz="1600" dirty="0" smtClean="0">
                <a:solidFill>
                  <a:srgbClr val="002060"/>
                </a:solidFill>
              </a:rPr>
              <a:t>. Санкт-Петербург</a:t>
            </a:r>
            <a:r>
              <a:rPr lang="ru-RU" sz="1600" dirty="0">
                <a:solidFill>
                  <a:srgbClr val="002060"/>
                </a:solidFill>
              </a:rPr>
              <a:t>, полярные станции Прогресс, </a:t>
            </a:r>
            <a:r>
              <a:rPr lang="ru-RU" sz="1600" dirty="0" err="1" smtClean="0">
                <a:solidFill>
                  <a:srgbClr val="002060"/>
                </a:solidFill>
              </a:rPr>
              <a:t>Новолазаревская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32" y="913554"/>
            <a:ext cx="2520000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 err="1" smtClean="0">
                <a:solidFill>
                  <a:srgbClr val="002060"/>
                </a:solidFill>
              </a:rPr>
              <a:t>Лазаревский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районный центр национальных культур </a:t>
            </a:r>
            <a:r>
              <a:rPr lang="ru-RU" sz="1600" dirty="0" smtClean="0">
                <a:solidFill>
                  <a:srgbClr val="002060"/>
                </a:solidFill>
              </a:rPr>
              <a:t>имени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К.С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Мазлумяна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38863" y="5966127"/>
            <a:ext cx="2520000" cy="72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Детско-юношеская спортивная школа №6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12000" y="4422351"/>
            <a:ext cx="2520000" cy="144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</a:rPr>
              <a:t>Общество историков-архивистов в </a:t>
            </a:r>
            <a:r>
              <a:rPr lang="ru-RU" sz="1600" dirty="0" smtClean="0">
                <a:solidFill>
                  <a:srgbClr val="002060"/>
                </a:solidFill>
              </a:rPr>
              <a:t>Лазаревском этнографическом отделе </a:t>
            </a:r>
            <a:r>
              <a:rPr lang="ru-RU" sz="1600" dirty="0">
                <a:solidFill>
                  <a:srgbClr val="002060"/>
                </a:solidFill>
              </a:rPr>
              <a:t>Музея истории города-курорта Сочи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32" y="5966127"/>
            <a:ext cx="2520000" cy="72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</a:rPr>
              <a:t>Эколого-биологический центр г. Сочи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38863" y="4318998"/>
            <a:ext cx="2520000" cy="81683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</a:rPr>
              <a:t>МБУДО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детская школа искусств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№ </a:t>
            </a:r>
            <a:r>
              <a:rPr lang="ru-RU" sz="1600" dirty="0">
                <a:solidFill>
                  <a:srgbClr val="002060"/>
                </a:solidFill>
              </a:rPr>
              <a:t>3 г. Сочи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38863" y="913554"/>
            <a:ext cx="2520000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</a:rPr>
              <a:t>МОБУ ДОД центр дополнительного образования для детей «Радуга</a:t>
            </a:r>
            <a:r>
              <a:rPr lang="ru-RU" sz="1600" dirty="0" smtClean="0">
                <a:solidFill>
                  <a:srgbClr val="002060"/>
                </a:solidFill>
              </a:rPr>
              <a:t>» г. Сочи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12000" y="913554"/>
            <a:ext cx="2520000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Сочинское отделение Русского географического общества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"/>
            <a:ext cx="9144000" cy="792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Взаимодействие </a:t>
            </a:r>
          </a:p>
          <a:p>
            <a:pPr lvl="0" algn="ctr"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социальными и сетевыми партнерами</a:t>
            </a:r>
            <a:endParaRPr lang="ru-RU" sz="2800" i="1" dirty="0">
              <a:solidFill>
                <a:srgbClr val="002060"/>
              </a:solidFill>
              <a:effectLst>
                <a:glow rad="381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12000" y="5966127"/>
            <a:ext cx="2520000" cy="72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</a:rPr>
              <a:t>МДОБУ г. Сочи,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</a:rPr>
              <a:t>Туапсе, Новороссийска</a:t>
            </a: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-6479986" y="9233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-6479986" y="9233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54"/>
          <p:cNvSpPr>
            <a:spLocks noChangeArrowheads="1"/>
          </p:cNvSpPr>
          <p:nvPr/>
        </p:nvSpPr>
        <p:spPr bwMode="auto">
          <a:xfrm>
            <a:off x="-6479986" y="9233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00432" y="2038258"/>
            <a:ext cx="2520000" cy="72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2060"/>
                </a:solidFill>
              </a:rPr>
              <a:t>МБУЗ г. Сочи Городская детская поликлиника № 1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0432" y="4287666"/>
            <a:ext cx="2520000" cy="86905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err="1">
                <a:solidFill>
                  <a:srgbClr val="002060"/>
                </a:solidFill>
              </a:rPr>
              <a:t>Лазаревский</a:t>
            </a:r>
            <a:r>
              <a:rPr lang="ru-RU" sz="1600" dirty="0">
                <a:solidFill>
                  <a:srgbClr val="002060"/>
                </a:solidFill>
              </a:rPr>
              <a:t> филиал музея истории города-курорта Сочи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138863" y="2048702"/>
            <a:ext cx="2520000" cy="72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</a:rPr>
              <a:t>МОБУ СОШ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№ </a:t>
            </a:r>
            <a:r>
              <a:rPr lang="ru-RU" sz="1600" dirty="0">
                <a:solidFill>
                  <a:srgbClr val="002060"/>
                </a:solidFill>
              </a:rPr>
              <a:t>75, 80, 99, 95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138863" y="5190980"/>
            <a:ext cx="2520000" cy="72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</a:rPr>
              <a:t>Метеорологический техникум в г. Туапсе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312000" y="2097329"/>
            <a:ext cx="2520000" cy="4031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dirty="0" smtClean="0">
                <a:solidFill>
                  <a:srgbClr val="002060"/>
                </a:solidFill>
              </a:rPr>
              <a:t>МБУО </a:t>
            </a:r>
            <a:r>
              <a:rPr lang="ru-RU" sz="1600" dirty="0">
                <a:solidFill>
                  <a:srgbClr val="002060"/>
                </a:solidFill>
              </a:rPr>
              <a:t>СЦРО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00432" y="5201424"/>
            <a:ext cx="2520000" cy="72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</a:rPr>
              <a:t>Сочинский национальный парк</a:t>
            </a:r>
          </a:p>
        </p:txBody>
      </p:sp>
    </p:spTree>
    <p:extLst>
      <p:ext uri="{BB962C8B-B14F-4D97-AF65-F5344CB8AC3E}">
        <p14:creationId xmlns:p14="http://schemas.microsoft.com/office/powerpoint/2010/main" val="17944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38885162"/>
              </p:ext>
            </p:extLst>
          </p:nvPr>
        </p:nvGraphicFramePr>
        <p:xfrm>
          <a:off x="618566" y="506020"/>
          <a:ext cx="7942729" cy="473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08210" y="5315913"/>
            <a:ext cx="821167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 в 2016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4 : №104, № 63, № 125, №111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 в 2017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6 : №104, № 63, № 125, №111, № 127, № 84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 в 2018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 : №19, № 46, № 51, № 53, № 56, № 63, № 74, №84, № 87, № 93, № 104, № 111, № 117, № 118, № 122, № 123, № 125, № 126, № 127, СОШ № 92.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009" y="3847918"/>
            <a:ext cx="4337382" cy="29097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Апробация и диссеминация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результатов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деятельности КИП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54107"/>
            <a:ext cx="9144000" cy="464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8" indent="-1588" algn="ctr">
              <a:lnSpc>
                <a:spcPct val="150000"/>
              </a:lnSpc>
              <a:spcAft>
                <a:spcPts val="0"/>
              </a:spcAft>
            </a:pPr>
            <a:r>
              <a:rPr lang="ru-RU" dirty="0"/>
              <a:t>Муниципальный </a:t>
            </a:r>
            <a:r>
              <a:rPr lang="ru-RU" dirty="0" smtClean="0"/>
              <a:t>уровень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20" y="1486880"/>
            <a:ext cx="2786139" cy="3921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870" y="4518211"/>
            <a:ext cx="3117062" cy="2060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755" y="1491831"/>
            <a:ext cx="3764354" cy="24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29" y="2212745"/>
            <a:ext cx="7368989" cy="45513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35" y="564777"/>
            <a:ext cx="4195484" cy="27921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464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8" indent="-1588" algn="ctr">
              <a:lnSpc>
                <a:spcPct val="150000"/>
              </a:lnSpc>
              <a:spcAft>
                <a:spcPts val="0"/>
              </a:spcAft>
            </a:pPr>
            <a:r>
              <a:rPr lang="ru-RU" dirty="0"/>
              <a:t>Муниципальный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38918" y="464871"/>
            <a:ext cx="4805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26.11.2018 -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18.12.2018 г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смотр-конкурс проектов и экспериментов «Дед Мороз и ПШИК» с целью демонстрации опыта работы МДОБУ № 118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Сочи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статусе КИП, обмена опытом работы среди ДОО г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Сочи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6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64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8" indent="-1588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Региональный уровень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153" y="1145450"/>
            <a:ext cx="6667591" cy="5341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328" y="232435"/>
            <a:ext cx="2483225" cy="3600000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3100995" y="5386483"/>
            <a:ext cx="5769679" cy="814277"/>
          </a:xfrm>
          <a:prstGeom prst="frame">
            <a:avLst>
              <a:gd name="adj1" fmla="val 37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376" y="1619288"/>
            <a:ext cx="2338130" cy="3319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666" y="143435"/>
            <a:ext cx="2731593" cy="408790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16" y="3109254"/>
            <a:ext cx="2526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669" y="505360"/>
            <a:ext cx="5832343" cy="32980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464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8" indent="-1588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Федеральный уровень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71" y="3355588"/>
            <a:ext cx="5979459" cy="3379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00" y="203411"/>
            <a:ext cx="2508274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778" y="3134619"/>
            <a:ext cx="247008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998"/>
            <a:ext cx="9144000" cy="65589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80" y="76200"/>
            <a:ext cx="5791199" cy="3644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680" y="1952066"/>
            <a:ext cx="4238063" cy="479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824" y="646994"/>
            <a:ext cx="829235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сети Интернет, СМИ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размещены: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«С веревочкой играем – здоровье укрепляем». Журнал «Инструктор по физической культуре», № 7,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«Проектно-исследовательская деятельность старших дошкольников по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Всероссийский электронный педагогический журнал «Познание»,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г.;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пособие «Волшебные превращения камней». Всероссийское образовательное издание «Альманах педагога», 2018 г.;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чтим защитников страны. На них равнение держим мы». Всероссийское образовательное издание «Альманах педагога», 2018 г.;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«Нетрадиционный спортивный инвентарь: необычное применение обычной крышки». Журнал «Инструктор по физической культуре», № 6,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2" y="0"/>
            <a:ext cx="901031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128291"/>
            <a:ext cx="9144000" cy="1440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  <a:alpha val="3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Адрес сайта МДОБУ № 118: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hlinkClick r:id="rId3"/>
              </a:rPr>
              <a:t>http://sochi-schools.ru/d118/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hlinkClick r:id="rId4"/>
              </a:rPr>
              <a:t>раздел «Краевая инновационная площадка»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69880"/>
            <a:ext cx="9144000" cy="1260000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712" y="835217"/>
            <a:ext cx="86942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Юридическое название </a:t>
            </a:r>
            <a:r>
              <a:rPr lang="ru-RU" b="1" dirty="0" smtClean="0"/>
              <a:t>учреждения:</a:t>
            </a:r>
            <a:endParaRPr lang="ru-RU" dirty="0"/>
          </a:p>
          <a:p>
            <a:r>
              <a:rPr lang="ru-RU" dirty="0"/>
              <a:t>Муниципальное </a:t>
            </a:r>
            <a:r>
              <a:rPr lang="ru-RU" dirty="0" smtClean="0"/>
              <a:t>дошкольное</a:t>
            </a:r>
          </a:p>
          <a:p>
            <a:r>
              <a:rPr lang="ru-RU" dirty="0" smtClean="0"/>
              <a:t>образовательное бюджетное </a:t>
            </a:r>
            <a:r>
              <a:rPr lang="ru-RU" dirty="0"/>
              <a:t>учреждение </a:t>
            </a:r>
            <a:endParaRPr lang="ru-RU" dirty="0" smtClean="0"/>
          </a:p>
          <a:p>
            <a:r>
              <a:rPr lang="ru-RU" dirty="0" smtClean="0"/>
              <a:t>центр развития ребёнка –</a:t>
            </a:r>
          </a:p>
          <a:p>
            <a:r>
              <a:rPr lang="ru-RU" dirty="0" smtClean="0"/>
              <a:t>детский </a:t>
            </a:r>
            <a:r>
              <a:rPr lang="ru-RU" dirty="0"/>
              <a:t>сад № 118 г. Сочи</a:t>
            </a:r>
          </a:p>
          <a:p>
            <a:pPr lvl="0"/>
            <a:r>
              <a:rPr lang="ru-RU" b="1" dirty="0" smtClean="0"/>
              <a:t>Учредитель:</a:t>
            </a:r>
            <a:r>
              <a:rPr lang="ru-RU" dirty="0"/>
              <a:t> </a:t>
            </a:r>
            <a:r>
              <a:rPr lang="ru-RU" dirty="0" smtClean="0"/>
              <a:t>Администрация </a:t>
            </a:r>
            <a:r>
              <a:rPr lang="ru-RU" dirty="0"/>
              <a:t>города Сочи</a:t>
            </a:r>
          </a:p>
          <a:p>
            <a:pPr lvl="0"/>
            <a:r>
              <a:rPr lang="ru-RU" b="1" dirty="0"/>
              <a:t>Юридический адрес:</a:t>
            </a:r>
            <a:endParaRPr lang="ru-RU" dirty="0"/>
          </a:p>
          <a:p>
            <a:r>
              <a:rPr lang="ru-RU" dirty="0" smtClean="0"/>
              <a:t>354200, </a:t>
            </a:r>
            <a:r>
              <a:rPr lang="ru-RU" dirty="0"/>
              <a:t>Краснодарский край, город Сочи, </a:t>
            </a:r>
            <a:endParaRPr lang="ru-RU" dirty="0" smtClean="0"/>
          </a:p>
          <a:p>
            <a:r>
              <a:rPr lang="ru-RU" dirty="0" smtClean="0"/>
              <a:t>ул</a:t>
            </a:r>
            <a:r>
              <a:rPr lang="ru-RU" dirty="0"/>
              <a:t>. Партизанская, 16</a:t>
            </a:r>
          </a:p>
          <a:p>
            <a:pPr lvl="0"/>
            <a:r>
              <a:rPr lang="ru-RU" b="1" dirty="0"/>
              <a:t>ФИО </a:t>
            </a:r>
            <a:r>
              <a:rPr lang="ru-RU" b="1" dirty="0" smtClean="0"/>
              <a:t>руководителя:</a:t>
            </a:r>
            <a:endParaRPr lang="ru-RU" dirty="0"/>
          </a:p>
          <a:p>
            <a:pPr lvl="0"/>
            <a:r>
              <a:rPr lang="ru-RU" dirty="0" smtClean="0"/>
              <a:t>Пономаренко </a:t>
            </a:r>
            <a:r>
              <a:rPr lang="ru-RU" dirty="0"/>
              <a:t>Татьяна Владимировна</a:t>
            </a:r>
          </a:p>
          <a:p>
            <a:pPr lvl="0"/>
            <a:r>
              <a:rPr lang="ru-RU" b="1" dirty="0"/>
              <a:t>Телефон, </a:t>
            </a:r>
            <a:r>
              <a:rPr lang="ru-RU" b="1" dirty="0" smtClean="0"/>
              <a:t>факс</a:t>
            </a:r>
            <a:r>
              <a:rPr lang="en-US" b="1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/>
              <a:t>862) 270-25-07, </a:t>
            </a:r>
            <a:r>
              <a:rPr lang="ru-RU" dirty="0"/>
              <a:t>факс</a:t>
            </a:r>
            <a:r>
              <a:rPr lang="en-US" dirty="0"/>
              <a:t> (862) </a:t>
            </a:r>
            <a:r>
              <a:rPr lang="en-US" dirty="0" smtClean="0"/>
              <a:t>270-25-07;</a:t>
            </a:r>
            <a:endParaRPr lang="ru-RU" dirty="0" smtClean="0"/>
          </a:p>
          <a:p>
            <a:pPr lvl="0"/>
            <a:r>
              <a:rPr lang="en-US" b="1" dirty="0" smtClean="0"/>
              <a:t>e-mail: </a:t>
            </a:r>
            <a:r>
              <a:rPr lang="en-US" dirty="0" smtClean="0"/>
              <a:t>primaryschool118@edu.sochi.ru</a:t>
            </a:r>
            <a:endParaRPr lang="ru-RU" dirty="0"/>
          </a:p>
          <a:p>
            <a:pPr lvl="0"/>
            <a:r>
              <a:rPr lang="ru-RU" b="1" dirty="0"/>
              <a:t>Сайт </a:t>
            </a:r>
            <a:r>
              <a:rPr lang="ru-RU" b="1" dirty="0" smtClean="0"/>
              <a:t>учреждения:</a:t>
            </a:r>
            <a:r>
              <a:rPr lang="ru-RU" dirty="0"/>
              <a:t> </a:t>
            </a:r>
            <a:r>
              <a:rPr lang="ru-RU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www.dou118.sochi-schools.ru</a:t>
            </a:r>
            <a:endParaRPr lang="ru-RU" dirty="0"/>
          </a:p>
          <a:p>
            <a:pPr lvl="0"/>
            <a:r>
              <a:rPr lang="ru-RU" b="1" dirty="0"/>
              <a:t>Ссылка на раздел на сайте, посвящённый </a:t>
            </a:r>
            <a:r>
              <a:rPr lang="ru-RU" b="1" dirty="0" smtClean="0"/>
              <a:t>проекту:</a:t>
            </a:r>
            <a:r>
              <a:rPr lang="ru-RU" dirty="0"/>
              <a:t> </a:t>
            </a:r>
            <a:r>
              <a:rPr lang="ru-RU" dirty="0" smtClean="0">
                <a:hlinkClick r:id="rId3"/>
              </a:rPr>
              <a:t>http</a:t>
            </a:r>
            <a:r>
              <a:rPr lang="ru-RU" dirty="0">
                <a:hlinkClick r:id="rId3"/>
              </a:rPr>
              <a:t>://dou118.sochi-schools.ru/kraevaya-innovatsionnaya-ploshhadka/proekt-stupeni-uspeha/</a:t>
            </a:r>
            <a:endParaRPr lang="ru-RU" dirty="0"/>
          </a:p>
          <a:p>
            <a:pPr lvl="0"/>
            <a:r>
              <a:rPr lang="ru-RU" b="1" dirty="0"/>
              <a:t>Официальные </a:t>
            </a:r>
            <a:r>
              <a:rPr lang="ru-RU" b="1" dirty="0" smtClean="0"/>
              <a:t>статусы МДОБУ </a:t>
            </a:r>
            <a:r>
              <a:rPr lang="ru-RU" b="1" dirty="0"/>
              <a:t>№ 118 г. Сочи:</a:t>
            </a:r>
            <a:endParaRPr lang="ru-RU" dirty="0"/>
          </a:p>
          <a:p>
            <a:r>
              <a:rPr lang="ru-RU" dirty="0"/>
              <a:t>Краевая инновационная площадка (приказ министерства образования и науки Краснодарского края № 6663 от 11.12.2015 года «О присвоении статуса краевых инновационных площадок</a:t>
            </a:r>
            <a:r>
              <a:rPr lang="ru-RU" dirty="0" smtClean="0"/>
              <a:t>»).</a:t>
            </a:r>
            <a:endParaRPr lang="ru-RU" dirty="0"/>
          </a:p>
          <a:p>
            <a:pPr lvl="0"/>
            <a:r>
              <a:rPr lang="ru-RU" b="1" dirty="0"/>
              <a:t>Научный </a:t>
            </a:r>
            <a:r>
              <a:rPr lang="ru-RU" b="1" dirty="0" smtClean="0"/>
              <a:t>руководитель:</a:t>
            </a:r>
            <a:r>
              <a:rPr lang="ru-RU" dirty="0"/>
              <a:t> </a:t>
            </a:r>
            <a:r>
              <a:rPr lang="ru-RU" dirty="0" smtClean="0"/>
              <a:t>Нет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071" y="835217"/>
            <a:ext cx="4068000" cy="272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Паспортная информация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1660701" y="3975122"/>
            <a:ext cx="1440000" cy="72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Одаренный ребенок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109145" y="3975122"/>
            <a:ext cx="1440000" cy="72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Творческий педагог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557589" y="3975122"/>
            <a:ext cx="1440000" cy="72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Спорт и здоровье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006034" y="3975122"/>
            <a:ext cx="1440000" cy="72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Воспитание гражданина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183400" y="2885008"/>
            <a:ext cx="4778915" cy="108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Проектная площадка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«Творческая лаборатория»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по направлениям</a:t>
            </a:r>
          </a:p>
        </p:txBody>
      </p:sp>
      <p:sp>
        <p:nvSpPr>
          <p:cNvPr id="8" name="Равнобедренный треугольник 7"/>
          <p:cNvSpPr/>
          <p:nvPr/>
        </p:nvSpPr>
        <p:spPr bwMode="auto">
          <a:xfrm>
            <a:off x="589257" y="4688790"/>
            <a:ext cx="7967200" cy="2070242"/>
          </a:xfrm>
          <a:prstGeom prst="triangle">
            <a:avLst>
              <a:gd name="adj" fmla="val 4983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232000" y="6262466"/>
            <a:ext cx="4680000" cy="4965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1 ступень </a:t>
            </a:r>
            <a:r>
              <a:rPr lang="ru-RU" sz="1600" dirty="0">
                <a:solidFill>
                  <a:schemeClr val="tx1"/>
                </a:solidFill>
              </a:rPr>
              <a:t>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младший дошкольный возраст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92000" y="5756772"/>
            <a:ext cx="3960000" cy="4965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2 ступень </a:t>
            </a:r>
            <a:r>
              <a:rPr lang="ru-RU" sz="1600" dirty="0">
                <a:solidFill>
                  <a:schemeClr val="tx1"/>
                </a:solidFill>
              </a:rPr>
              <a:t>– старший дошкольный возраст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042000" y="5136064"/>
            <a:ext cx="3060000" cy="6207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3 ступень </a:t>
            </a:r>
            <a:r>
              <a:rPr lang="ru-RU" sz="1600" dirty="0">
                <a:solidFill>
                  <a:schemeClr val="tx1"/>
                </a:solidFill>
              </a:rPr>
              <a:t>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кружок «Юный исследователь»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183400" y="2146014"/>
            <a:ext cx="4778915" cy="72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Научно-практическая конференция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«Приглашение к открытию»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602000" y="1262119"/>
            <a:ext cx="5940000" cy="7448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Конкурсы и научно-практические конференции муниципального, регионального, федерального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u-RU" sz="1600" dirty="0">
                <a:solidFill>
                  <a:schemeClr val="tx1"/>
                </a:solidFill>
              </a:rPr>
              <a:t>международного уровней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52374" y="2419292"/>
            <a:ext cx="1800000" cy="100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Публикации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в СМИ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088868" y="2419292"/>
            <a:ext cx="1800000" cy="100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Работа с социальными партнерами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257714" y="4772300"/>
            <a:ext cx="2630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 dirty="0"/>
              <a:t>дети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810883" y="6415165"/>
            <a:ext cx="15803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/>
              <a:t>родители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6772563" y="6415165"/>
            <a:ext cx="1560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/>
              <a:t>педагоги</a:t>
            </a:r>
          </a:p>
        </p:txBody>
      </p:sp>
      <p:sp>
        <p:nvSpPr>
          <p:cNvPr id="19" name="Стрелка вниз 18"/>
          <p:cNvSpPr/>
          <p:nvPr/>
        </p:nvSpPr>
        <p:spPr bwMode="auto">
          <a:xfrm rot="10800000">
            <a:off x="4302000" y="1932564"/>
            <a:ext cx="540000" cy="2880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6742200" y="3051592"/>
            <a:ext cx="558300" cy="33043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 bwMode="auto">
          <a:xfrm rot="10800000">
            <a:off x="1838738" y="3051592"/>
            <a:ext cx="558302" cy="33043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6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 КИП МДОБУ № 118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«Ступени успеха» как модель организации поисково-исследовательской деятельности дошкольников в условиях ДОО с использованием возможностей социального партнерства»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55141"/>
              </p:ext>
            </p:extLst>
          </p:nvPr>
        </p:nvGraphicFramePr>
        <p:xfrm>
          <a:off x="252000" y="2483224"/>
          <a:ext cx="8640000" cy="2839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885"/>
                <a:gridCol w="1220192"/>
                <a:gridCol w="1220192"/>
                <a:gridCol w="1219155"/>
                <a:gridCol w="1220192"/>
                <a:gridCol w="1220192"/>
                <a:gridCol w="1220192"/>
              </a:tblGrid>
              <a:tr h="371657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/>
                        <a:t> </a:t>
                      </a:r>
                    </a:p>
                  </a:txBody>
                  <a:tcPr marL="61248" marR="61248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/>
                        <a:t>2015 год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/>
                        <a:t> До участия в проекте </a:t>
                      </a:r>
                      <a:endParaRPr lang="ru-RU" dirty="0" smtClean="0"/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 smtClean="0"/>
                        <a:t>«</a:t>
                      </a:r>
                      <a:r>
                        <a:rPr lang="ru-RU" dirty="0"/>
                        <a:t>Ступени успеха»</a:t>
                      </a:r>
                    </a:p>
                  </a:txBody>
                  <a:tcPr marL="61248" marR="612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/>
                        <a:t>2018 год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 smtClean="0"/>
                        <a:t>Участвующие в проекте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 smtClean="0"/>
                        <a:t>«</a:t>
                      </a:r>
                      <a:r>
                        <a:rPr lang="ru-RU" dirty="0"/>
                        <a:t>Ступени успеха»</a:t>
                      </a:r>
                    </a:p>
                  </a:txBody>
                  <a:tcPr marL="61248" marR="612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/>
                        <a:t>Низкий уровень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/>
                        <a:t>Средний уровень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/>
                        <a:t>Высокий уровень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/>
                        <a:t>Низкий уровень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/>
                        <a:t>Средний уровень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/>
                        <a:t>Высокий уровень</a:t>
                      </a:r>
                    </a:p>
                  </a:txBody>
                  <a:tcPr marL="61248" marR="61248" marT="0" marB="0"/>
                </a:tc>
              </a:tr>
              <a:tr h="37165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/>
                        <a:t>Начало года 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2800" b="1" dirty="0"/>
                        <a:t>21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2800" b="1" dirty="0"/>
                        <a:t>57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2800" b="1" dirty="0"/>
                        <a:t>22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2800" b="1" dirty="0"/>
                        <a:t>15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2800" b="1" dirty="0"/>
                        <a:t>53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2800" b="1" dirty="0"/>
                        <a:t>32</a:t>
                      </a:r>
                    </a:p>
                  </a:txBody>
                  <a:tcPr marL="61248" marR="61248" marT="0" marB="0"/>
                </a:tc>
              </a:tr>
              <a:tr h="37165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 smtClean="0"/>
                        <a:t>Конец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dirty="0" smtClean="0"/>
                        <a:t>года</a:t>
                      </a:r>
                      <a:endParaRPr lang="ru-RU" dirty="0"/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2800" b="1"/>
                        <a:t>16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2800" b="1"/>
                        <a:t>51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2800" b="1"/>
                        <a:t>33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2800" b="1"/>
                        <a:t>9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2800" b="1" dirty="0"/>
                        <a:t>50</a:t>
                      </a:r>
                    </a:p>
                  </a:txBody>
                  <a:tcPr marL="61248" marR="6124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7725" algn="l"/>
                        </a:tabLst>
                      </a:pPr>
                      <a:r>
                        <a:rPr lang="ru-RU" sz="2800" b="1" dirty="0"/>
                        <a:t>41</a:t>
                      </a:r>
                    </a:p>
                  </a:txBody>
                  <a:tcPr marL="61248" marR="61248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136974"/>
            <a:ext cx="914400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  <a:tabLst>
                <a:tab pos="847725" algn="l"/>
              </a:tabLst>
            </a:pPr>
            <a:r>
              <a:rPr lang="ru-RU" sz="2400" dirty="0"/>
              <a:t>Показатели уровня познавательного развития </a:t>
            </a:r>
          </a:p>
          <a:p>
            <a:pPr marL="457200" algn="ctr">
              <a:lnSpc>
                <a:spcPct val="150000"/>
              </a:lnSpc>
              <a:spcAft>
                <a:spcPts val="1000"/>
              </a:spcAft>
              <a:tabLst>
                <a:tab pos="847725" algn="l"/>
              </a:tabLst>
            </a:pPr>
            <a:r>
              <a:rPr lang="ru-RU" sz="2400" dirty="0"/>
              <a:t>воспитанников 6-7 лет, 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и оценка качества инновации</a:t>
            </a:r>
          </a:p>
        </p:txBody>
      </p:sp>
    </p:spTree>
    <p:extLst>
      <p:ext uri="{BB962C8B-B14F-4D97-AF65-F5344CB8AC3E}">
        <p14:creationId xmlns:p14="http://schemas.microsoft.com/office/powerpoint/2010/main" val="39952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361"/>
            <a:ext cx="9144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уровня познавательных интересов и инициативы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дошкольников 6 – 7 лет на начало реализации проекта, %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0526822"/>
              </p:ext>
            </p:extLst>
          </p:nvPr>
        </p:nvGraphicFramePr>
        <p:xfrm>
          <a:off x="533623" y="1075507"/>
          <a:ext cx="39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1769483"/>
              </p:ext>
            </p:extLst>
          </p:nvPr>
        </p:nvGraphicFramePr>
        <p:xfrm>
          <a:off x="4493623" y="1075507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44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уровня познавательных интересов и инициативы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дошкольников 6 – 7 лет на конец реализации проекта, %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310398"/>
              </p:ext>
            </p:extLst>
          </p:nvPr>
        </p:nvGraphicFramePr>
        <p:xfrm>
          <a:off x="252000" y="1145722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00336897"/>
              </p:ext>
            </p:extLst>
          </p:nvPr>
        </p:nvGraphicFramePr>
        <p:xfrm>
          <a:off x="4572000" y="1145722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98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49765043"/>
              </p:ext>
            </p:extLst>
          </p:nvPr>
        </p:nvGraphicFramePr>
        <p:xfrm>
          <a:off x="252000" y="968187"/>
          <a:ext cx="8640000" cy="550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(определённая устойчивость положительных результатов)</a:t>
            </a:r>
          </a:p>
        </p:txBody>
      </p:sp>
    </p:spTree>
    <p:extLst>
      <p:ext uri="{BB962C8B-B14F-4D97-AF65-F5344CB8AC3E}">
        <p14:creationId xmlns:p14="http://schemas.microsoft.com/office/powerpoint/2010/main" val="25789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466165" y="-42134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66165" y="-37562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ВЗАИМОДЕЙСТВИЕ С СОЦИАЛЬНЫМИ И СЕТЕВЫМИ ПАРТНЕРАМИ.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41"/>
          <p:cNvSpPr>
            <a:spLocks noChangeArrowheads="1"/>
          </p:cNvSpPr>
          <p:nvPr/>
        </p:nvSpPr>
        <p:spPr bwMode="auto">
          <a:xfrm>
            <a:off x="466165" y="-37562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466165" y="-37562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466165" y="-37562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4" y="35859"/>
            <a:ext cx="4855563" cy="323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588" y="576766"/>
            <a:ext cx="4025151" cy="301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165" y="3664325"/>
            <a:ext cx="4053042" cy="280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4560">
            <a:off x="-458843" y="2711168"/>
            <a:ext cx="3662786" cy="517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457" y="3190978"/>
            <a:ext cx="2416151" cy="3416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48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988" y="42595"/>
            <a:ext cx="4680000" cy="312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95900" y="1419070"/>
            <a:ext cx="5400000" cy="4050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988" y="3245222"/>
            <a:ext cx="4680000" cy="35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1137</TotalTime>
  <Words>835</Words>
  <Application>Microsoft Office PowerPoint</Application>
  <PresentationFormat>Экран (4:3)</PresentationFormat>
  <Paragraphs>146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95</cp:revision>
  <dcterms:created xsi:type="dcterms:W3CDTF">2018-01-31T09:56:40Z</dcterms:created>
  <dcterms:modified xsi:type="dcterms:W3CDTF">2019-01-22T10:00:24Z</dcterms:modified>
</cp:coreProperties>
</file>