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56" r:id="rId7"/>
    <p:sldId id="277" r:id="rId8"/>
    <p:sldId id="278" r:id="rId9"/>
    <p:sldId id="262" r:id="rId10"/>
    <p:sldId id="272" r:id="rId11"/>
    <p:sldId id="263" r:id="rId12"/>
    <p:sldId id="275" r:id="rId13"/>
    <p:sldId id="264" r:id="rId14"/>
    <p:sldId id="265" r:id="rId15"/>
    <p:sldId id="266" r:id="rId16"/>
    <p:sldId id="273" r:id="rId17"/>
    <p:sldId id="274" r:id="rId18"/>
    <p:sldId id="267" r:id="rId19"/>
    <p:sldId id="269" r:id="rId20"/>
    <p:sldId id="276" r:id="rId21"/>
    <p:sldId id="279" r:id="rId22"/>
    <p:sldId id="270" r:id="rId23"/>
    <p:sldId id="27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85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21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9102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328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2230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145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84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309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52570-4F71-4770-95C4-E4366E62B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63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90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52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40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90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43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35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3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316E-B6A2-463D-A9BE-9436CD8E20A5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A0CDAA-2AE0-4827-B0D4-090C7737D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7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6900" y="1524000"/>
            <a:ext cx="8458200" cy="1754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5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критического </a:t>
            </a:r>
            <a:r>
              <a:rPr lang="ru-RU" altLang="ru-RU" sz="5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</a:t>
            </a:r>
            <a:endParaRPr lang="ru-RU" sz="5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38600" y="3810000"/>
            <a:ext cx="62920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«Неграмотным человеком завтрашнего дня</a:t>
            </a:r>
          </a:p>
          <a:p>
            <a:r>
              <a:rPr 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будет не тот, кто не умеет читать,</a:t>
            </a:r>
          </a:p>
          <a:p>
            <a:r>
              <a:rPr 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тот, кто не научился  при этом учиться»</a:t>
            </a:r>
          </a:p>
          <a:p>
            <a:r>
              <a:rPr lang="en-US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А</a:t>
            </a:r>
            <a:r>
              <a:rPr 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Тофлер</a:t>
            </a:r>
            <a:endParaRPr lang="ru-RU" sz="2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16429" y="469979"/>
            <a:ext cx="8229600" cy="5602627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sz="4000" dirty="0">
                <a:solidFill>
                  <a:srgbClr val="006600"/>
                </a:solidFill>
              </a:rPr>
              <a:t>Корзина </a:t>
            </a:r>
            <a:r>
              <a:rPr lang="ru-RU" sz="4000" dirty="0">
                <a:solidFill>
                  <a:srgbClr val="006600"/>
                </a:solidFill>
              </a:rPr>
              <a:t>идей- </a:t>
            </a:r>
            <a:r>
              <a:rPr lang="ru-RU" dirty="0" smtClean="0"/>
              <a:t> </a:t>
            </a:r>
            <a:r>
              <a:rPr lang="ru-RU" dirty="0"/>
              <a:t>это "облако тегов", которые будут обсуждаться и анализироваться в процессе урока.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 Алгоритм работы </a:t>
            </a:r>
            <a:r>
              <a:rPr lang="ru-RU" dirty="0"/>
              <a:t>с "Корзиной идей":</a:t>
            </a:r>
          </a:p>
          <a:p>
            <a:pPr lvl="0"/>
            <a:r>
              <a:rPr lang="ru-RU" b="1" dirty="0"/>
              <a:t>Объявляется тема урока</a:t>
            </a:r>
            <a:r>
              <a:rPr lang="ru-RU" dirty="0"/>
              <a:t>.</a:t>
            </a:r>
          </a:p>
          <a:p>
            <a:pPr lvl="0"/>
            <a:r>
              <a:rPr lang="ru-RU" b="1" dirty="0"/>
              <a:t>Индивидуальная работа. </a:t>
            </a:r>
            <a:r>
              <a:rPr lang="ru-RU" dirty="0"/>
              <a:t>Каждый ученик </a:t>
            </a:r>
            <a:r>
              <a:rPr lang="ru-RU" dirty="0" err="1"/>
              <a:t>тезисно</a:t>
            </a:r>
            <a:r>
              <a:rPr lang="ru-RU" dirty="0"/>
              <a:t> записывает в тетради все, что ему известно по теме. Этот этап длится недолго — 2-3 минуты.</a:t>
            </a:r>
          </a:p>
          <a:p>
            <a:pPr lvl="0"/>
            <a:r>
              <a:rPr lang="ru-RU" b="1" dirty="0"/>
              <a:t>Работа в парах или в группах</a:t>
            </a:r>
            <a:r>
              <a:rPr lang="ru-RU" dirty="0"/>
              <a:t>. Учащиеся обмениваются информацией, выясняя, в чем совпали их мнения, а в чем возникли разногласия. Время проведения — 3 минуты.</a:t>
            </a:r>
          </a:p>
          <a:p>
            <a:pPr lvl="0"/>
            <a:r>
              <a:rPr lang="ru-RU" b="1" dirty="0"/>
              <a:t>Работа с классом. </a:t>
            </a:r>
            <a:r>
              <a:rPr lang="ru-RU" dirty="0"/>
              <a:t>На этом этапе каждая группа высказывает свое мнение по теме, приводит свои знания или высказывает идеи по данному вопросу. Причем ответы не должны повторятся. Все высказывания учитель кратко записывает на доске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marL="109728" indent="0">
              <a:buNone/>
            </a:pPr>
            <a:r>
              <a:rPr lang="ru-RU" dirty="0" smtClean="0"/>
              <a:t> В </a:t>
            </a:r>
            <a:r>
              <a:rPr lang="ru-RU" dirty="0"/>
              <a:t>"корзину" скидывается все, что имеет отношение к теме урока: идеи, имена, даты, факты, предположения, термины и т.д.</a:t>
            </a:r>
          </a:p>
          <a:p>
            <a:r>
              <a:rPr lang="ru-RU" b="1" dirty="0"/>
              <a:t>Важно!</a:t>
            </a:r>
            <a:r>
              <a:rPr lang="ru-RU" dirty="0"/>
              <a:t> Предложения, предположения и идеи не критикуются и не оцениваются. На данном этапе идет просто сбор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6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006600"/>
                </a:solidFill>
              </a:rPr>
              <a:t>Приём «Корзина идей»</a:t>
            </a:r>
            <a:endParaRPr lang="ru-RU" dirty="0">
              <a:solidFill>
                <a:srgbClr val="006600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728" y="1270000"/>
            <a:ext cx="4492017" cy="5827260"/>
          </a:xfrm>
        </p:spPr>
      </p:pic>
      <p:sp>
        <p:nvSpPr>
          <p:cNvPr id="5" name="TextBox 4"/>
          <p:cNvSpPr txBox="1"/>
          <p:nvPr/>
        </p:nvSpPr>
        <p:spPr>
          <a:xfrm rot="4549323">
            <a:off x="2986939" y="2833780"/>
            <a:ext cx="2113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6600"/>
                </a:solidFill>
              </a:rPr>
              <a:t>факты</a:t>
            </a:r>
            <a:endParaRPr lang="ru-RU" sz="4000" b="1" dirty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7982490">
            <a:off x="4550716" y="3025997"/>
            <a:ext cx="2314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6600"/>
                </a:solidFill>
              </a:rPr>
              <a:t>мнения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6507540" flipV="1">
            <a:off x="3921782" y="2544028"/>
            <a:ext cx="2495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6600"/>
                </a:solidFill>
              </a:rPr>
              <a:t>имена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3258275">
            <a:off x="2529927" y="3562356"/>
            <a:ext cx="2278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6600"/>
                </a:solidFill>
              </a:rPr>
              <a:t>понятия</a:t>
            </a:r>
            <a:endParaRPr lang="ru-RU" sz="36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029" y="437981"/>
            <a:ext cx="10299478" cy="3997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Понятие «толстых» и «тонких» вопросов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«Толстые и тонкие вопросы» — это способ организации 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взаимоопроса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учащихся по теме, при котором «тонкий» вопрос предполагает репродуктивный однозначный ответ (чаще это «да» или «нет»), а «толстый» (проблемный) требует глубокого осмысления задания, рациональных рассуждений, поиска дополнительных знаний и анализ информации.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Приём направлен на реализацию сразу трёх целей, которые ставятся на любом уроке:</a:t>
            </a:r>
            <a:endParaRPr lang="ru-RU" sz="2000" dirty="0" smtClean="0">
              <a:solidFill>
                <a:srgbClr val="0066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обучает ребёнка на практике применять новые знания и соотносить их с уже полученными;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отрабатывает умение формулировать вопросы;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воспитывает уважение к различным мнениям и взглядам на одну и ту же проблему.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0358" y="4599258"/>
            <a:ext cx="10084819" cy="1914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Сформулированный ребёнком вопрос позволяет сделать вывод об уровне развития:</a:t>
            </a:r>
            <a:endParaRPr lang="ru-RU" sz="2000" dirty="0" smtClean="0">
              <a:solidFill>
                <a:srgbClr val="0066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умения погружаться в текст;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способности анализировать информацию в контексте личного опыта;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навыка работать в малых и больших группах, выслушивать оппонента и доказательно высказывать свою точку зрения.</a:t>
            </a:r>
          </a:p>
        </p:txBody>
      </p:sp>
    </p:spTree>
    <p:extLst>
      <p:ext uri="{BB962C8B-B14F-4D97-AF65-F5344CB8AC3E}">
        <p14:creationId xmlns:p14="http://schemas.microsoft.com/office/powerpoint/2010/main" val="7261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387185"/>
              </p:ext>
            </p:extLst>
          </p:nvPr>
        </p:nvGraphicFramePr>
        <p:xfrm>
          <a:off x="991930" y="656213"/>
          <a:ext cx="8643998" cy="6072230"/>
        </p:xfrm>
        <a:graphic>
          <a:graphicData uri="http://schemas.openxmlformats.org/drawingml/2006/table">
            <a:tbl>
              <a:tblPr/>
              <a:tblGrid>
                <a:gridCol w="3714776"/>
                <a:gridCol w="4929222"/>
              </a:tblGrid>
              <a:tr h="6072230">
                <a:tc>
                  <a:txBody>
                    <a:bodyPr/>
                    <a:lstStyle/>
                    <a:p>
                      <a:pPr algn="l"/>
                      <a:r>
                        <a:rPr lang="ru-RU" sz="28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</a:t>
                      </a:r>
                      <a:r>
                        <a:rPr lang="ru-RU" sz="28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Тонкие </a:t>
                      </a:r>
                      <a:r>
                        <a:rPr lang="ru-RU" sz="28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вопросы»</a:t>
                      </a:r>
                    </a:p>
                    <a:p>
                      <a:pPr algn="l"/>
                      <a:endParaRPr lang="ru-RU" sz="2800" b="1" i="1" dirty="0"/>
                    </a:p>
                    <a:p>
                      <a:r>
                        <a:rPr lang="ru-RU" sz="2800" b="1" dirty="0"/>
                        <a:t>Кто…</a:t>
                      </a:r>
                    </a:p>
                    <a:p>
                      <a:r>
                        <a:rPr lang="ru-RU" sz="2800" b="1" dirty="0"/>
                        <a:t>Что…</a:t>
                      </a:r>
                    </a:p>
                    <a:p>
                      <a:r>
                        <a:rPr lang="ru-RU" sz="2800" b="1" dirty="0"/>
                        <a:t>Когда…</a:t>
                      </a:r>
                    </a:p>
                    <a:p>
                      <a:r>
                        <a:rPr lang="ru-RU" sz="2800" b="1" dirty="0" smtClean="0"/>
                        <a:t>Может ли…</a:t>
                      </a:r>
                      <a:endParaRPr lang="ru-RU" sz="2800" b="1" dirty="0"/>
                    </a:p>
                    <a:p>
                      <a:r>
                        <a:rPr lang="ru-RU" sz="2800" b="1" dirty="0" smtClean="0"/>
                        <a:t>Будет ли…</a:t>
                      </a:r>
                      <a:endParaRPr lang="ru-RU" sz="2800" b="1" dirty="0"/>
                    </a:p>
                    <a:p>
                      <a:r>
                        <a:rPr lang="ru-RU" sz="2800" b="1" dirty="0"/>
                        <a:t>Было ли…</a:t>
                      </a:r>
                    </a:p>
                    <a:p>
                      <a:r>
                        <a:rPr lang="ru-RU" sz="2800" b="1" dirty="0"/>
                        <a:t>Согласны ли вы…</a:t>
                      </a:r>
                    </a:p>
                    <a:p>
                      <a:r>
                        <a:rPr lang="ru-RU" sz="2800" b="1" dirty="0" smtClean="0"/>
                        <a:t>Верно ли…</a:t>
                      </a:r>
                      <a:endParaRPr lang="ru-RU" sz="2800" b="1" dirty="0"/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</a:t>
                      </a:r>
                      <a:r>
                        <a:rPr lang="ru-RU" sz="28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Толстые вопросы</a:t>
                      </a:r>
                      <a:r>
                        <a:rPr lang="ru-RU" sz="28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</a:p>
                    <a:p>
                      <a:pPr algn="ctr"/>
                      <a:endParaRPr lang="ru-RU" sz="2800" b="1" i="1" dirty="0"/>
                    </a:p>
                    <a:p>
                      <a:r>
                        <a:rPr lang="ru-RU" sz="2800" b="1" dirty="0"/>
                        <a:t>Дайте объяснение почему…</a:t>
                      </a:r>
                    </a:p>
                    <a:p>
                      <a:r>
                        <a:rPr lang="ru-RU" sz="2800" b="1" dirty="0"/>
                        <a:t>Почему вы думаете…</a:t>
                      </a:r>
                    </a:p>
                    <a:p>
                      <a:r>
                        <a:rPr lang="ru-RU" sz="2800" b="1" dirty="0"/>
                        <a:t>Почему вы считаете…</a:t>
                      </a:r>
                    </a:p>
                    <a:p>
                      <a:r>
                        <a:rPr lang="ru-RU" sz="2800" b="1" dirty="0"/>
                        <a:t>В чем разница…</a:t>
                      </a:r>
                    </a:p>
                    <a:p>
                      <a:r>
                        <a:rPr lang="ru-RU" sz="2800" b="1" dirty="0"/>
                        <a:t>Предложите, что будет, если…</a:t>
                      </a:r>
                    </a:p>
                    <a:p>
                      <a:r>
                        <a:rPr lang="ru-RU" sz="2800" b="1" dirty="0"/>
                        <a:t>Можно ли изменить роли так, чтобы сделать их противоположными</a:t>
                      </a:r>
                      <a:r>
                        <a:rPr lang="ru-RU" sz="2800" b="1" dirty="0" smtClean="0"/>
                        <a:t>…</a:t>
                      </a:r>
                      <a:endParaRPr lang="ru-RU" sz="2800" b="1" dirty="0"/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0816" y="71438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«Тонкие и толстые вопросы»</a:t>
            </a:r>
            <a:endParaRPr lang="ru-RU" sz="3200" b="1" u="sng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5852177"/>
            <a:ext cx="9024257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1D1D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«Толстые и тонкие вопросы» отлично вписываются в любой этап урока: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1D1D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учителя — показать разницу между «тонкими» (однозначными) вопросами и «толстыми», имеющими несколько аспектов рассмотрения.</a:t>
            </a:r>
            <a:r>
              <a:rPr lang="ru-RU" sz="1400" dirty="0" smtClean="0">
                <a:solidFill>
                  <a:srgbClr val="1D1D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2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70296"/>
            <a:ext cx="8596668" cy="3880773"/>
          </a:xfrm>
        </p:spPr>
        <p:txBody>
          <a:bodyPr>
            <a:normAutofit/>
          </a:bodyPr>
          <a:lstStyle/>
          <a:p>
            <a:pPr marL="0" indent="357188" algn="just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Формулируются проблемные вопросы открытого характера по количеству групп. Необходимо подготовить цветные маркеры, листы А4 с написанными на них вопросами /по одному на каждом/. По сигналу учителя листы передаются по часовой стрелке. Учащиеся совместно дают ответ на каждый проблемный вопрос, не повторяясь.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«Карусель»</a:t>
            </a:r>
            <a:endParaRPr lang="ru-RU" u="sng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20989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77334" y="1583646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«карусели» вывешиваются работы учащихся на доске. Каждый ученик отдает свой голос за наиболее точный ответ на каждый вопрос. Таким образом можно определить, какая группа дала лучший ответ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«Галерея»</a:t>
            </a:r>
            <a:endParaRPr lang="ru-RU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2849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</a:t>
            </a:r>
            <a:r>
              <a:rPr lang="ru-RU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«Перепутанные логические </a:t>
            </a:r>
            <a:r>
              <a:rPr lang="ru-RU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цепочки»</a:t>
            </a:r>
            <a:endParaRPr lang="ru-RU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предлагается восстановить нарушенную логическую последовательность.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21781" y="3624839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КНИГА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2724" y="5242109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ПЕРГАМЕНТ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71093" y="3603172"/>
            <a:ext cx="1763485" cy="544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FLASH </a:t>
            </a:r>
            <a:r>
              <a:rPr lang="ru-RU" dirty="0" smtClean="0"/>
              <a:t>НАКОПИТЕЛЬ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50029" y="5242109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CD</a:t>
            </a:r>
            <a:r>
              <a:rPr lang="ru-RU" dirty="0" smtClean="0"/>
              <a:t> ДИСК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04258" y="4442856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ДИСКЕТА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9945" y="3624839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HDD</a:t>
            </a:r>
            <a:r>
              <a:rPr lang="ru-RU" dirty="0" smtClean="0"/>
              <a:t> ДИСК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894667" y="4442856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SSD </a:t>
            </a:r>
            <a:r>
              <a:rPr lang="ru-RU" dirty="0" smtClean="0"/>
              <a:t> ДИСК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32830" y="4400798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ПАПИРУС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5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Перепутанные логические цепочки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46771" y="2627871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КНИГА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9911" y="2627871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ПЕРГАМЕНТ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76440" y="4918873"/>
            <a:ext cx="1763485" cy="544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FLASH </a:t>
            </a:r>
            <a:r>
              <a:rPr lang="ru-RU" dirty="0" smtClean="0"/>
              <a:t>НАКОПИТЕЛЬ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3211" y="3841034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CD</a:t>
            </a:r>
            <a:r>
              <a:rPr lang="ru-RU" dirty="0" smtClean="0"/>
              <a:t> ДИСК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93830" y="3839718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ДИСКЕТА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72592" y="3839718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HDD</a:t>
            </a:r>
            <a:r>
              <a:rPr lang="ru-RU" dirty="0" smtClean="0"/>
              <a:t> ДИСК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08076" y="4940540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SSD </a:t>
            </a:r>
            <a:r>
              <a:rPr lang="ru-RU" dirty="0" smtClean="0"/>
              <a:t> ДИСК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03555" y="2627871"/>
            <a:ext cx="1545771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ПАПИРУС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1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14290"/>
            <a:ext cx="8229600" cy="928694"/>
          </a:xfrm>
        </p:spPr>
        <p:txBody>
          <a:bodyPr/>
          <a:lstStyle/>
          <a:p>
            <a:pPr algn="ctr">
              <a:defRPr/>
            </a:pP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 «</a:t>
            </a:r>
            <a:r>
              <a:rPr lang="ru-RU" b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Инсерт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0518" y="1214439"/>
            <a:ext cx="4949284" cy="52149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/>
              <a:buChar char=""/>
              <a:defRPr/>
            </a:pPr>
            <a:r>
              <a:rPr lang="ru-RU" sz="2800" u="sng" dirty="0">
                <a:latin typeface="Arial" pitchFamily="34" charset="0"/>
                <a:cs typeface="Arial" pitchFamily="34" charset="0"/>
              </a:rPr>
              <a:t>1.  Читая, ученик делает пометки в тексте:</a:t>
            </a:r>
          </a:p>
          <a:p>
            <a:pPr>
              <a:lnSpc>
                <a:spcPct val="90000"/>
              </a:lnSpc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– уже знал,</a:t>
            </a:r>
          </a:p>
          <a:p>
            <a:pPr>
              <a:lnSpc>
                <a:spcPct val="90000"/>
              </a:lnSpc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- новое,</a:t>
            </a:r>
          </a:p>
          <a:p>
            <a:pPr>
              <a:lnSpc>
                <a:spcPct val="90000"/>
              </a:lnSpc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- думал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иначе,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– не понял, есть вопросы.</a:t>
            </a:r>
          </a:p>
          <a:p>
            <a:pPr>
              <a:lnSpc>
                <a:spcPct val="90000"/>
              </a:lnSpc>
              <a:buFont typeface="Wingdings 2"/>
              <a:buChar char=""/>
              <a:defRPr/>
            </a:pPr>
            <a:r>
              <a:rPr lang="ru-RU" sz="2800" u="sng" dirty="0">
                <a:latin typeface="Arial" pitchFamily="34" charset="0"/>
                <a:cs typeface="Arial" pitchFamily="34" charset="0"/>
              </a:rPr>
              <a:t>2. 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Читая, второй 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раз, заполняет 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таблицу, систематизируя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материал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None/>
              <a:defRPr/>
            </a:pPr>
            <a:endParaRPr lang="ru-RU" sz="2400" dirty="0"/>
          </a:p>
        </p:txBody>
      </p:sp>
      <p:graphicFrame>
        <p:nvGraphicFramePr>
          <p:cNvPr id="11286" name="Group 22"/>
          <p:cNvGraphicFramePr>
            <a:graphicFrameLocks noGrp="1"/>
          </p:cNvGraphicFramePr>
          <p:nvPr>
            <p:ph sz="half" idx="2"/>
          </p:nvPr>
        </p:nvGraphicFramePr>
        <p:xfrm>
          <a:off x="5738813" y="1285875"/>
          <a:ext cx="4643472" cy="4844430"/>
        </p:xfrm>
        <a:graphic>
          <a:graphicData uri="http://schemas.openxmlformats.org/drawingml/2006/table">
            <a:tbl>
              <a:tblPr/>
              <a:tblGrid>
                <a:gridCol w="1160868"/>
                <a:gridCol w="1160868"/>
                <a:gridCol w="1160868"/>
                <a:gridCol w="1160868"/>
              </a:tblGrid>
              <a:tr h="205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(уже знал)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(узнал новое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(думал иначе)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(есть вопросы)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86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1864" y="274638"/>
            <a:ext cx="8229600" cy="868346"/>
          </a:xfrm>
        </p:spPr>
        <p:txBody>
          <a:bodyPr/>
          <a:lstStyle/>
          <a:p>
            <a:pPr algn="ctr"/>
            <a:r>
              <a:rPr lang="ru-RU" u="sng" dirty="0" smtClean="0"/>
              <a:t>Приём «Кластер»</a:t>
            </a:r>
            <a:endParaRPr lang="ru-RU" u="sng" dirty="0"/>
          </a:p>
        </p:txBody>
      </p:sp>
      <p:pic>
        <p:nvPicPr>
          <p:cNvPr id="4" name="Picture 4" descr="img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91864" y="1142984"/>
            <a:ext cx="7929617" cy="479435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8230098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039091" y="543792"/>
            <a:ext cx="75438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ru-RU" sz="2400" dirty="0">
                <a:latin typeface="Times New Roman" panose="02020603050405020304" pitchFamily="18" charset="0"/>
              </a:rPr>
              <a:t>	</a:t>
            </a:r>
            <a:r>
              <a:rPr lang="ru-RU" altLang="ru-RU" sz="2400" dirty="0">
                <a:latin typeface="Times New Roman" panose="02020603050405020304" pitchFamily="18" charset="0"/>
              </a:rPr>
              <a:t>Это американская технология, в России она начала развиваться с 1997 года. Она основана на обобщении мирового опыта и на достижениях российской педагогики и психологии (идеи Л. С. Выготского, П. Я. Гальперина, В. В. Давыдова, Д. Б. </a:t>
            </a:r>
            <a:r>
              <a:rPr lang="ru-RU" altLang="ru-RU" sz="2400" dirty="0" err="1">
                <a:latin typeface="Times New Roman" panose="02020603050405020304" pitchFamily="18" charset="0"/>
              </a:rPr>
              <a:t>Эльконина</a:t>
            </a:r>
            <a:r>
              <a:rPr lang="ru-RU" altLang="ru-RU" sz="2400" dirty="0">
                <a:latin typeface="Times New Roman" panose="02020603050405020304" pitchFamily="18" charset="0"/>
              </a:rPr>
              <a:t>, Л. В. </a:t>
            </a:r>
            <a:r>
              <a:rPr lang="ru-RU" altLang="ru-RU" sz="2400" dirty="0" err="1">
                <a:latin typeface="Times New Roman" panose="02020603050405020304" pitchFamily="18" charset="0"/>
              </a:rPr>
              <a:t>Занкова</a:t>
            </a:r>
            <a:r>
              <a:rPr lang="ru-RU" altLang="ru-RU" sz="2400" dirty="0">
                <a:latin typeface="Times New Roman" panose="02020603050405020304" pitchFamily="18" charset="0"/>
              </a:rPr>
              <a:t>).</a:t>
            </a:r>
          </a:p>
          <a:p>
            <a:pPr algn="just" eaLnBrk="1" hangingPunct="1"/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</a:rPr>
              <a:t>	</a:t>
            </a:r>
            <a:r>
              <a:rPr lang="ru-RU" altLang="ru-RU" sz="2400" dirty="0">
                <a:latin typeface="Times New Roman" panose="02020603050405020304" pitchFamily="18" charset="0"/>
              </a:rPr>
              <a:t>Технология</a:t>
            </a:r>
            <a:r>
              <a:rPr lang="ru-RU" altLang="ru-RU" sz="24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«Развитие критического мышления»</a:t>
            </a:r>
            <a:r>
              <a:rPr lang="ru-RU" altLang="ru-RU" sz="24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- это целостная система, которая развивает продуктивное творческое мышление, формирует интеллектуальные умения, навыки работы с информацией</a:t>
            </a:r>
            <a:r>
              <a:rPr lang="ru-RU" altLang="ru-RU" sz="2400" dirty="0">
                <a:solidFill>
                  <a:srgbClr val="000099"/>
                </a:solidFill>
                <a:latin typeface="Times New Roman" panose="02020603050405020304" pitchFamily="18" charset="0"/>
              </a:rPr>
              <a:t>,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учит учиться</a:t>
            </a: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ru-RU" altLang="ru-RU" sz="24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Это интерактивная технология, то есть учебный процесс организован на основе взаимодействия учащихся друг с другом, с педагогом.</a:t>
            </a:r>
            <a:r>
              <a:rPr lang="ru-RU" altLang="ru-RU" sz="2400" dirty="0">
                <a:solidFill>
                  <a:srgbClr val="0066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40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6687" y="1465469"/>
            <a:ext cx="8654142" cy="5134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 это методический прием, который представляет собой составление стихотворения, состоящего из 5 строк. При этом написание каждой из них подчинено определенным принципам, правилам. Таким образом, происходит краткое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резюмирование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подведение итогов по изученному учебному материалу. Написание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 это свободное творчество, которое требует от учащегося найти и выделить в изучаемой теме наиболее существенные элементы, проанализировать их, сделать выводы и коротко сформулировать, основываясь на основных принципах написания стихотворения. 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Считается, что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возник, основываясь на принципах создания восточных поэтических форм. Изначально большое значение придавалось количеству слогов в каждой строчке, расстановке ударений. Но в педагогической практике всему этому не уделяется много внимания. Основной акцент делается на содержание и на принципы построения каждой из строк.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6315" y="540862"/>
            <a:ext cx="8686800" cy="8382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200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</a:t>
            </a:r>
            <a:r>
              <a:rPr lang="ru-RU" sz="3200" u="sng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3200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1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9971" y="461264"/>
            <a:ext cx="8207829" cy="6247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25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построения </a:t>
            </a:r>
            <a:r>
              <a:rPr lang="ru-RU" sz="3600" b="1" dirty="0" err="1" smtClean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endParaRPr lang="ru-RU" sz="3600" b="1" dirty="0" smtClean="0">
              <a:solidFill>
                <a:srgbClr val="00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50"/>
              </a:lnSpc>
              <a:spcAft>
                <a:spcPts val="0"/>
              </a:spcAft>
            </a:pPr>
            <a:endParaRPr lang="ru-RU" dirty="0" smtClean="0">
              <a:solidFill>
                <a:srgbClr val="0066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строчка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стихотворения — это его тема. Представлена она всего одним словом и обязательно существительным.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Вторая строка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состоит из двух слов, раскрывающих основную тему, описывающих ее. Это должны быть прилагательные. Допускается использование причастий.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третьей строчке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посредством использования глаголов или деепричастий, описываются действия, относящиеся к слову, являющемуся темой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третьей строке три слова.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Четвертая строка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 это уже не набор слов, а целая фраза, при помощи которой составляющий высказывает свое отношение к теме. В данном случае это может быть как предложение, составленное учеником самостоятельно, так и крылатое выражение, пословица, поговорка, цитата, афоризм, обязательно в контексте раскрываемой темы.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Пятая строчка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 всего одно слово, которое представляет собой некий итог, резюме. Чаще всего это просто синоним к теме стихотворения.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Синквейн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как метод обучения универсален. Его можно применять к темам любого предмета школьной программы.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</a:t>
            </a:r>
            <a:r>
              <a:rPr lang="ru-RU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38282" y="1142984"/>
            <a:ext cx="8686800" cy="400052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453064" y="1571613"/>
            <a:ext cx="2143125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учитель</a:t>
            </a:r>
            <a:endParaRPr lang="ru-RU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38938" y="2643182"/>
            <a:ext cx="25003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творческий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10563" y="4786313"/>
            <a:ext cx="200025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учителя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67314" y="3786188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воспитывает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52813" y="2643182"/>
            <a:ext cx="25003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мудрый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67689" y="3857625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развивает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95501" y="3857625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учит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96001" y="4786313"/>
            <a:ext cx="1928813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работа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81500" y="4786313"/>
            <a:ext cx="150018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нравится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38376" y="4786313"/>
            <a:ext cx="18573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мне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38688" y="5715000"/>
            <a:ext cx="3357562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наставник</a:t>
            </a:r>
            <a:endParaRPr lang="ru-RU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6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24107" y="1071547"/>
            <a:ext cx="9858173" cy="4935745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нового стиля мышления (открытость, гибкость,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осознанность, альтернативность);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базовых качеств личности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критическое мышление, мобильность, самостоятельность, ответственность);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культуры чтения и письма;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задавать вопросы, формулировать гипотезу;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самостоятельной поисковой творческой деятельности;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 механизмов самообразования и самоорганизации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/>
              <a:t> 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8393" y="263487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результаты</a:t>
            </a:r>
            <a:endParaRPr lang="ru-RU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212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1607127" y="390671"/>
            <a:ext cx="77343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5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мышление </a:t>
            </a:r>
            <a:r>
              <a:rPr lang="ru-RU" altLang="ru-RU" sz="3200" dirty="0" smtClean="0">
                <a:solidFill>
                  <a:srgbClr val="006600"/>
                </a:solidFill>
              </a:rPr>
              <a:t>-</a:t>
            </a:r>
            <a:endParaRPr lang="ru-RU" altLang="ru-RU" sz="3200" b="1" dirty="0"/>
          </a:p>
          <a:p>
            <a:pPr algn="just" eaLnBrk="1" hangingPunct="1"/>
            <a:r>
              <a:rPr lang="ru-RU" altLang="ru-RU" sz="3200" dirty="0">
                <a:solidFill>
                  <a:srgbClr val="BA0C25"/>
                </a:solidFill>
              </a:rPr>
              <a:t> </a:t>
            </a:r>
            <a:endParaRPr lang="ru-RU" altLang="ru-RU" sz="3200" dirty="0"/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1835727" y="1666010"/>
            <a:ext cx="64770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800" b="1" dirty="0"/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 новые, полные смысла </a:t>
            </a:r>
            <a:r>
              <a:rPr lang="ru-RU" altLang="ru-RU" sz="28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вырабатывать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разнообразные, подкрепляющие </a:t>
            </a:r>
            <a:r>
              <a:rPr lang="ru-RU" altLang="ru-RU" sz="28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независимые продуманные</a:t>
            </a:r>
            <a:r>
              <a:rPr lang="ru-RU" altLang="ru-RU" sz="2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7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1446" y="315192"/>
            <a:ext cx="831965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i="1" dirty="0">
                <a:solidFill>
                  <a:srgbClr val="FF0000"/>
                </a:solidFill>
              </a:rPr>
              <a:t>      </a:t>
            </a:r>
            <a:r>
              <a:rPr lang="ru-RU" altLang="ru-RU" sz="5400" dirty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Целевое назначение</a:t>
            </a:r>
            <a:r>
              <a:rPr lang="en-US" altLang="ru-RU" sz="5400" dirty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altLang="ru-RU" sz="5400" dirty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технологии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таких гражданских умений и навыков, как: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умение вырабатывать своё собственное мнение,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осмыслить опыт,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прийти к определенным умозаключениям,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логично выстроить цепь доказательств,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выразить себя ясно и уверенно.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6525997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36863" y="225426"/>
            <a:ext cx="7848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</a:t>
            </a:r>
            <a:r>
              <a:rPr lang="ru-RU" alt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развития критического мышления</a:t>
            </a:r>
            <a:endParaRPr lang="ru-RU" altLang="ru-RU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741219" y="1825626"/>
            <a:ext cx="8382000" cy="4727575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Предоставлять время и возможности для развития КМ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возможность учащимся размышлять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 учащихся, что они могут высказывать любые мнения, идеи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 задавать вопросы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активной дискуссии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рефлексию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Выражать веру в то, что каждый учащийся способен на критические суждения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Ценить проявления КМ, развивая уверенность в себе и понимание ценности своих мнений и идей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с уважением выслушивать мнения других.</a:t>
            </a:r>
          </a:p>
          <a:p>
            <a:pPr>
              <a:defRPr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2375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357158" y="142852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стадии ТРКМ</a:t>
            </a:r>
            <a:endParaRPr lang="ru-RU" sz="4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1608" y="1701702"/>
            <a:ext cx="862099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актуализировать и проанализировать имеющиеся знания и представления по изучаемой теме; </a:t>
            </a:r>
            <a:endParaRPr lang="en-US" sz="28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пробудить интерес, активизировать обучаемого;</a:t>
            </a:r>
            <a:endParaRPr lang="en-US" sz="28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структурировать последующий процесс изучения материала</a:t>
            </a:r>
            <a:endParaRPr lang="ru-RU" sz="2800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0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</a:t>
            </a:r>
            <a:r>
              <a:rPr lang="ru-RU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</a:rPr>
              <a:t>получение </a:t>
            </a:r>
            <a:r>
              <a:rPr lang="ru-RU" sz="2400" dirty="0">
                <a:latin typeface="Times New Roman" pitchFamily="18" charset="0"/>
              </a:rPr>
              <a:t>новой информации;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</a:rPr>
              <a:t>ее </a:t>
            </a:r>
            <a:r>
              <a:rPr lang="ru-RU" sz="2400" dirty="0">
                <a:latin typeface="Times New Roman" pitchFamily="18" charset="0"/>
              </a:rPr>
              <a:t>осмысление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</a:rPr>
              <a:t>соотнесение </a:t>
            </a:r>
            <a:r>
              <a:rPr lang="ru-RU" sz="2400" dirty="0">
                <a:latin typeface="Times New Roman" pitchFamily="18" charset="0"/>
              </a:rPr>
              <a:t>новой информации с собственными знаниями;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</a:rPr>
              <a:t>поддержание </a:t>
            </a:r>
            <a:r>
              <a:rPr lang="ru-RU" sz="2400" dirty="0">
                <a:latin typeface="Times New Roman" pitchFamily="18" charset="0"/>
              </a:rPr>
              <a:t>активности, интереса.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5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b="1" dirty="0">
                <a:solidFill>
                  <a:srgbClr val="008000"/>
                </a:solidFill>
              </a:rPr>
              <a:t/>
            </a:r>
            <a:br>
              <a:rPr lang="ru-RU" b="1" dirty="0">
                <a:solidFill>
                  <a:srgbClr val="008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</a:rPr>
              <a:t>выражение </a:t>
            </a:r>
            <a:r>
              <a:rPr lang="ru-RU" sz="2400" dirty="0">
                <a:latin typeface="Times New Roman" pitchFamily="18" charset="0"/>
              </a:rPr>
              <a:t>новых идей и информации собственными словами;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</a:rPr>
              <a:t>целостное </a:t>
            </a:r>
            <a:r>
              <a:rPr lang="ru-RU" sz="2400" dirty="0">
                <a:latin typeface="Times New Roman" pitchFamily="18" charset="0"/>
              </a:rPr>
              <a:t>осмысление и обобщение полученной информации на основе обмена мнениями между обучаемыми друг с другом и преподавателем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1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60461" y="1474789"/>
            <a:ext cx="8596668" cy="4881406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Кластер </a:t>
            </a:r>
            <a:endParaRPr lang="ru-RU" sz="3200" b="1" dirty="0" smtClean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Приём «Корзина идей»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Составление маркировочной таблицы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 (Знаю – Хочу узнать - Узнал)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 err="1">
                <a:solidFill>
                  <a:schemeClr val="accent2"/>
                </a:solidFill>
              </a:rPr>
              <a:t>Синквейн</a:t>
            </a:r>
            <a:r>
              <a:rPr lang="ru-RU" sz="3200" b="1" dirty="0">
                <a:solidFill>
                  <a:schemeClr val="accent2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Стратегия «Галерея</a:t>
            </a:r>
            <a:r>
              <a:rPr lang="ru-RU" sz="3200" b="1" dirty="0" smtClean="0">
                <a:solidFill>
                  <a:schemeClr val="accent2"/>
                </a:solidFill>
              </a:rPr>
              <a:t>» и «Карусель»</a:t>
            </a:r>
            <a:endParaRPr lang="ru-RU" sz="3200" b="1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2"/>
                </a:solidFill>
              </a:rPr>
              <a:t>Эссе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2"/>
                </a:solidFill>
              </a:rPr>
              <a:t> </a:t>
            </a:r>
            <a:r>
              <a:rPr lang="ru-RU" sz="3200" b="1" dirty="0">
                <a:solidFill>
                  <a:schemeClr val="accent2"/>
                </a:solidFill>
              </a:rPr>
              <a:t>Перепутанные логические цепочки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Верные и неверные </a:t>
            </a:r>
            <a:r>
              <a:rPr lang="ru-RU" sz="3200" b="1" dirty="0" smtClean="0">
                <a:solidFill>
                  <a:schemeClr val="accent2"/>
                </a:solidFill>
              </a:rPr>
              <a:t>утверждения</a:t>
            </a:r>
            <a:endParaRPr lang="ru-RU" sz="3200" b="1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«Толстые» и «тонкие» вопросы </a:t>
            </a:r>
            <a:r>
              <a:rPr lang="ru-RU" b="1" dirty="0">
                <a:solidFill>
                  <a:schemeClr val="accent2"/>
                </a:solidFill>
              </a:rPr>
              <a:t>(демонстрация понимания пройденного)</a:t>
            </a:r>
            <a:endParaRPr lang="ru-RU" sz="3200" b="1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391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008000"/>
                </a:solidFill>
              </a:rPr>
              <a:t>Приёмы:</a:t>
            </a:r>
            <a:endParaRPr lang="ru-RU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4371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870</Words>
  <Application>Microsoft Office PowerPoint</Application>
  <PresentationFormat>Широкоэкранный</PresentationFormat>
  <Paragraphs>173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Trebuchet MS</vt:lpstr>
      <vt:lpstr>Wingdings</vt:lpstr>
      <vt:lpstr>Wingdings 2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      Целевое назначение технологии</vt:lpstr>
      <vt:lpstr>Условия, необходимые  для развития критического мышления</vt:lpstr>
      <vt:lpstr>Презентация PowerPoint</vt:lpstr>
      <vt:lpstr>Осмысление </vt:lpstr>
      <vt:lpstr>Рефлексия </vt:lpstr>
      <vt:lpstr>Приёмы:</vt:lpstr>
      <vt:lpstr>Презентация PowerPoint</vt:lpstr>
      <vt:lpstr>Приём «Корзина идей»</vt:lpstr>
      <vt:lpstr>Презентация PowerPoint</vt:lpstr>
      <vt:lpstr>Презентация PowerPoint</vt:lpstr>
      <vt:lpstr>Приём «Карусель»</vt:lpstr>
      <vt:lpstr>Приём «Галерея»</vt:lpstr>
      <vt:lpstr>Приём «Перепутанные логические цепочки»</vt:lpstr>
      <vt:lpstr>Перепутанные логические цепочки</vt:lpstr>
      <vt:lpstr>Прием  «Инсерт»</vt:lpstr>
      <vt:lpstr>Приём «Кластер»</vt:lpstr>
      <vt:lpstr>Презентация PowerPoint</vt:lpstr>
      <vt:lpstr>Презентация PowerPoint</vt:lpstr>
      <vt:lpstr>Приём «Синквейн»</vt:lpstr>
      <vt:lpstr>Образовательные результаты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Слушатель</dc:creator>
  <cp:lastModifiedBy>Слушатель</cp:lastModifiedBy>
  <cp:revision>16</cp:revision>
  <dcterms:created xsi:type="dcterms:W3CDTF">2017-08-04T06:07:27Z</dcterms:created>
  <dcterms:modified xsi:type="dcterms:W3CDTF">2017-08-04T07:17:41Z</dcterms:modified>
</cp:coreProperties>
</file>