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94" r:id="rId4"/>
    <p:sldId id="263" r:id="rId5"/>
    <p:sldId id="309" r:id="rId6"/>
    <p:sldId id="280" r:id="rId7"/>
    <p:sldId id="316" r:id="rId8"/>
    <p:sldId id="311" r:id="rId9"/>
    <p:sldId id="312" r:id="rId10"/>
    <p:sldId id="315" r:id="rId11"/>
    <p:sldId id="314" r:id="rId12"/>
    <p:sldId id="317" r:id="rId13"/>
    <p:sldId id="279" r:id="rId14"/>
    <p:sldId id="308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1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493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6"/>
      <c:rotY val="30"/>
      <c:depthPercent val="100"/>
      <c:rAngAx val="1"/>
    </c:view3D>
    <c:plotArea>
      <c:layout>
        <c:manualLayout>
          <c:layoutTarget val="inner"/>
          <c:xMode val="edge"/>
          <c:yMode val="edge"/>
          <c:x val="0.10243219540944036"/>
          <c:y val="5.0847916710555892E-2"/>
          <c:w val="0.87885462555066074"/>
          <c:h val="0.638888888888893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dLbls>
            <c:dLbl>
              <c:idx val="3"/>
              <c:delete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0.31000000000000122</c:v>
                </c:pt>
                <c:pt idx="1">
                  <c:v>0.35000000000000031</c:v>
                </c:pt>
                <c:pt idx="2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средний</c:v>
                </c:pt>
              </c:strCache>
            </c:strRef>
          </c:tx>
          <c:dLbls>
            <c:dLbl>
              <c:idx val="3"/>
              <c:delete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0.48000000000000032</c:v>
                </c:pt>
                <c:pt idx="1">
                  <c:v>0.49000000000000032</c:v>
                </c:pt>
                <c:pt idx="2">
                  <c:v>0.51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dLbls>
            <c:dLbl>
              <c:idx val="2"/>
              <c:layout>
                <c:manualLayout>
                  <c:x val="1.1965024351338451E-2"/>
                  <c:y val="1.1408550444863544E-2"/>
                </c:manualLayout>
              </c:layout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0.21000000000000021</c:v>
                </c:pt>
                <c:pt idx="1">
                  <c:v>0.16000000000000059</c:v>
                </c:pt>
                <c:pt idx="2">
                  <c:v>8.0000000000000224E-2</c:v>
                </c:pt>
              </c:numCache>
            </c:numRef>
          </c:val>
        </c:ser>
        <c:gapDepth val="0"/>
        <c:shape val="box"/>
        <c:axId val="101189120"/>
        <c:axId val="101190656"/>
        <c:axId val="0"/>
      </c:bar3DChart>
      <c:catAx>
        <c:axId val="10118912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1190656"/>
        <c:crosses val="autoZero"/>
        <c:auto val="1"/>
        <c:lblAlgn val="ctr"/>
        <c:lblOffset val="100"/>
        <c:tickLblSkip val="1"/>
        <c:tickMarkSkip val="1"/>
      </c:catAx>
      <c:valAx>
        <c:axId val="101190656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18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1157882362188945E-2"/>
          <c:y val="0.8333333333333337"/>
          <c:w val="0.79249416434134157"/>
          <c:h val="0.1587301587301589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6.9128391542351314E-2"/>
          <c:y val="0.19651994503711195"/>
          <c:w val="0.82090947357995736"/>
          <c:h val="0.6256012685914308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1"/>
              <c:delete val="1"/>
            </c:dLbl>
            <c:dLbl>
              <c:idx val="2"/>
              <c:delete val="1"/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delete val="1"/>
            </c:dLbl>
            <c:dLbl>
              <c:idx val="2"/>
              <c:delete val="1"/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76200"/>
          </c:spPr>
          <c:dLbls>
            <c:dLbl>
              <c:idx val="0"/>
              <c:delete val="1"/>
            </c:dLbl>
            <c:dLbl>
              <c:idx val="1"/>
              <c:delete val="1"/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dLbls>
          <c:showVal val="1"/>
        </c:dLbls>
        <c:gapWidth val="75"/>
        <c:overlap val="-25"/>
        <c:axId val="104777216"/>
        <c:axId val="104778752"/>
      </c:barChart>
      <c:catAx>
        <c:axId val="104777216"/>
        <c:scaling>
          <c:orientation val="minMax"/>
        </c:scaling>
        <c:axPos val="b"/>
        <c:majorTickMark val="none"/>
        <c:tickLblPos val="nextTo"/>
        <c:crossAx val="104778752"/>
        <c:crosses val="autoZero"/>
        <c:auto val="1"/>
        <c:lblAlgn val="ctr"/>
        <c:lblOffset val="100"/>
      </c:catAx>
      <c:valAx>
        <c:axId val="104778752"/>
        <c:scaling>
          <c:orientation val="minMax"/>
        </c:scaling>
        <c:axPos val="l"/>
        <c:minorGridlines/>
        <c:numFmt formatCode="General" sourceLinked="1"/>
        <c:majorTickMark val="none"/>
        <c:tickLblPos val="nextTo"/>
        <c:spPr>
          <a:ln w="9525">
            <a:noFill/>
          </a:ln>
        </c:spPr>
        <c:crossAx val="10477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031969234606568"/>
          <c:y val="0.80564598806290899"/>
          <c:w val="0.68171658916780287"/>
          <c:h val="9.675010169312883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725846955469205"/>
          <c:y val="0.14215899973843221"/>
          <c:w val="0.82430468736499962"/>
          <c:h val="0.63091557593350844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Pos val="b"/>
            <c:showVal val="1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16</c:v>
                </c:pt>
                <c:pt idx="2">
                  <c:v>28</c:v>
                </c:pt>
              </c:numCache>
            </c:numRef>
          </c:val>
        </c:ser>
        <c:upDownBars>
          <c:gapWidth val="150"/>
          <c:upBars/>
          <c:downBars/>
        </c:upDownBars>
        <c:marker val="1"/>
        <c:axId val="105009152"/>
        <c:axId val="105010688"/>
      </c:lineChart>
      <c:catAx>
        <c:axId val="105009152"/>
        <c:scaling>
          <c:orientation val="minMax"/>
        </c:scaling>
        <c:axPos val="b"/>
        <c:numFmt formatCode="General" sourceLinked="1"/>
        <c:tickLblPos val="nextTo"/>
        <c:crossAx val="105010688"/>
        <c:crosses val="autoZero"/>
        <c:auto val="1"/>
        <c:lblAlgn val="ctr"/>
        <c:lblOffset val="100"/>
      </c:catAx>
      <c:valAx>
        <c:axId val="105010688"/>
        <c:scaling>
          <c:orientation val="minMax"/>
        </c:scaling>
        <c:axPos val="l"/>
        <c:majorGridlines/>
        <c:numFmt formatCode="General" sourceLinked="1"/>
        <c:tickLblPos val="nextTo"/>
        <c:crossAx val="10500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220578500749502"/>
          <c:y val="6.5947044990061363E-2"/>
          <c:w val="3.3278605678547804E-2"/>
          <c:h val="0.10279630588762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0E669-6F43-45BE-9C94-42633A54046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C67B8A-C686-4FB4-8845-BC4004D222B6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Родители на своем примере смогут сформировать у детей осознанное отношение к своему здоровью, приобщить к занятиям спортом, улучшить социальные контакты и настроение.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6D69DF-AFF0-44BF-BB21-B633262C95FA}" type="parTrans" cxnId="{6D4FE65B-9D2F-4F40-A0F2-E14A6CB13802}">
      <dgm:prSet/>
      <dgm:spPr/>
      <dgm:t>
        <a:bodyPr/>
        <a:lstStyle/>
        <a:p>
          <a:endParaRPr lang="ru-RU"/>
        </a:p>
      </dgm:t>
    </dgm:pt>
    <dgm:pt modelId="{73C6B354-59C0-4FD2-9CE9-BBB79593B4B0}" type="sibTrans" cxnId="{6D4FE65B-9D2F-4F40-A0F2-E14A6CB13802}">
      <dgm:prSet/>
      <dgm:spPr/>
      <dgm:t>
        <a:bodyPr/>
        <a:lstStyle/>
        <a:p>
          <a:endParaRPr lang="ru-RU"/>
        </a:p>
      </dgm:t>
    </dgm:pt>
    <dgm:pt modelId="{74859B27-02B5-487D-A154-927BC7FC007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 Тесное сотрудничество педагогов учреждений с родителями по пропаганде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здоровьеформирующего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образования будет способствовать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развитию у детей основ  здорового образа жизни.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71C6B5-4D40-4AC4-A09D-94FADBB23609}" type="sibTrans" cxnId="{6679E576-C625-4DDC-907D-6BD44C4DB062}">
      <dgm:prSet/>
      <dgm:spPr/>
      <dgm:t>
        <a:bodyPr/>
        <a:lstStyle/>
        <a:p>
          <a:endParaRPr lang="ru-RU"/>
        </a:p>
      </dgm:t>
    </dgm:pt>
    <dgm:pt modelId="{966A535B-DECD-4404-B151-B9AAC0A2B444}" type="parTrans" cxnId="{6679E576-C625-4DDC-907D-6BD44C4DB062}">
      <dgm:prSet/>
      <dgm:spPr/>
      <dgm:t>
        <a:bodyPr/>
        <a:lstStyle/>
        <a:p>
          <a:endParaRPr lang="ru-RU"/>
        </a:p>
      </dgm:t>
    </dgm:pt>
    <dgm:pt modelId="{449AD14A-CC2D-43FE-AC7E-7997787AE2DD}" type="pres">
      <dgm:prSet presAssocID="{AE50E669-6F43-45BE-9C94-42633A5404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F3228-F847-4CDE-8C0D-F9B2EBE4623C}" type="pres">
      <dgm:prSet presAssocID="{74859B27-02B5-487D-A154-927BC7FC0072}" presName="circle1" presStyleLbl="node1" presStyleIdx="0" presStyleCnt="2" custScaleX="97268" custScaleY="98361"/>
      <dgm:spPr/>
    </dgm:pt>
    <dgm:pt modelId="{51B80068-7F00-41B6-BC12-258F0DD15495}" type="pres">
      <dgm:prSet presAssocID="{74859B27-02B5-487D-A154-927BC7FC0072}" presName="space" presStyleCnt="0"/>
      <dgm:spPr/>
    </dgm:pt>
    <dgm:pt modelId="{7B200552-94E1-41D9-BD74-AFDFE951E7EA}" type="pres">
      <dgm:prSet presAssocID="{74859B27-02B5-487D-A154-927BC7FC0072}" presName="rect1" presStyleLbl="alignAcc1" presStyleIdx="0" presStyleCnt="2" custScaleX="104762" custScaleY="111111" custLinFactNeighborX="-1786" custLinFactNeighborY="0"/>
      <dgm:spPr/>
      <dgm:t>
        <a:bodyPr/>
        <a:lstStyle/>
        <a:p>
          <a:endParaRPr lang="ru-RU"/>
        </a:p>
      </dgm:t>
    </dgm:pt>
    <dgm:pt modelId="{B715BAC9-AB34-4811-8929-AB1493E63970}" type="pres">
      <dgm:prSet presAssocID="{F1C67B8A-C686-4FB4-8845-BC4004D222B6}" presName="vertSpace2" presStyleLbl="node1" presStyleIdx="0" presStyleCnt="2"/>
      <dgm:spPr/>
    </dgm:pt>
    <dgm:pt modelId="{FA7974C4-D2BD-46BE-9FB4-A0D2D1FCEA0E}" type="pres">
      <dgm:prSet presAssocID="{F1C67B8A-C686-4FB4-8845-BC4004D222B6}" presName="circle2" presStyleLbl="node1" presStyleIdx="1" presStyleCnt="2"/>
      <dgm:spPr/>
    </dgm:pt>
    <dgm:pt modelId="{E2D8D1D4-61B1-4ABB-87EE-F0DD136F0895}" type="pres">
      <dgm:prSet presAssocID="{F1C67B8A-C686-4FB4-8845-BC4004D222B6}" presName="rect2" presStyleLbl="alignAcc1" presStyleIdx="1" presStyleCnt="2" custScaleX="103570" custScaleY="122222" custLinFactNeighborX="-1787" custLinFactNeighborY="10526"/>
      <dgm:spPr/>
      <dgm:t>
        <a:bodyPr/>
        <a:lstStyle/>
        <a:p>
          <a:endParaRPr lang="ru-RU"/>
        </a:p>
      </dgm:t>
    </dgm:pt>
    <dgm:pt modelId="{CE4594C3-FB67-4500-9632-401094F4C43F}" type="pres">
      <dgm:prSet presAssocID="{74859B27-02B5-487D-A154-927BC7FC007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106DE-7854-40A3-99F3-0E14E6811F6D}" type="pres">
      <dgm:prSet presAssocID="{F1C67B8A-C686-4FB4-8845-BC4004D222B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9E576-C625-4DDC-907D-6BD44C4DB062}" srcId="{AE50E669-6F43-45BE-9C94-42633A54046E}" destId="{74859B27-02B5-487D-A154-927BC7FC0072}" srcOrd="0" destOrd="0" parTransId="{966A535B-DECD-4404-B151-B9AAC0A2B444}" sibTransId="{5571C6B5-4D40-4AC4-A09D-94FADBB23609}"/>
    <dgm:cxn modelId="{391EA03D-7AC5-4C8D-8804-AB2E3E7DB2B3}" type="presOf" srcId="{AE50E669-6F43-45BE-9C94-42633A54046E}" destId="{449AD14A-CC2D-43FE-AC7E-7997787AE2DD}" srcOrd="0" destOrd="0" presId="urn:microsoft.com/office/officeart/2005/8/layout/target3"/>
    <dgm:cxn modelId="{C95F4986-D6FF-4471-910A-E14A9218778F}" type="presOf" srcId="{74859B27-02B5-487D-A154-927BC7FC0072}" destId="{7B200552-94E1-41D9-BD74-AFDFE951E7EA}" srcOrd="0" destOrd="0" presId="urn:microsoft.com/office/officeart/2005/8/layout/target3"/>
    <dgm:cxn modelId="{150E3860-C2F9-4C76-97FF-4E1DD92883E5}" type="presOf" srcId="{74859B27-02B5-487D-A154-927BC7FC0072}" destId="{CE4594C3-FB67-4500-9632-401094F4C43F}" srcOrd="1" destOrd="0" presId="urn:microsoft.com/office/officeart/2005/8/layout/target3"/>
    <dgm:cxn modelId="{389B288C-9602-4870-802E-F6E7065DC735}" type="presOf" srcId="{F1C67B8A-C686-4FB4-8845-BC4004D222B6}" destId="{E2D8D1D4-61B1-4ABB-87EE-F0DD136F0895}" srcOrd="0" destOrd="0" presId="urn:microsoft.com/office/officeart/2005/8/layout/target3"/>
    <dgm:cxn modelId="{10DF9D90-D330-4F07-B891-9E3874169F36}" type="presOf" srcId="{F1C67B8A-C686-4FB4-8845-BC4004D222B6}" destId="{C07106DE-7854-40A3-99F3-0E14E6811F6D}" srcOrd="1" destOrd="0" presId="urn:microsoft.com/office/officeart/2005/8/layout/target3"/>
    <dgm:cxn modelId="{6D4FE65B-9D2F-4F40-A0F2-E14A6CB13802}" srcId="{AE50E669-6F43-45BE-9C94-42633A54046E}" destId="{F1C67B8A-C686-4FB4-8845-BC4004D222B6}" srcOrd="1" destOrd="0" parTransId="{506D69DF-AFF0-44BF-BB21-B633262C95FA}" sibTransId="{73C6B354-59C0-4FD2-9CE9-BBB79593B4B0}"/>
    <dgm:cxn modelId="{DC8CDB9F-1BF2-4102-837E-23377492B8A0}" type="presParOf" srcId="{449AD14A-CC2D-43FE-AC7E-7997787AE2DD}" destId="{DE9F3228-F847-4CDE-8C0D-F9B2EBE4623C}" srcOrd="0" destOrd="0" presId="urn:microsoft.com/office/officeart/2005/8/layout/target3"/>
    <dgm:cxn modelId="{99141FA7-6490-4815-A919-D4D1CDAEBDA0}" type="presParOf" srcId="{449AD14A-CC2D-43FE-AC7E-7997787AE2DD}" destId="{51B80068-7F00-41B6-BC12-258F0DD15495}" srcOrd="1" destOrd="0" presId="urn:microsoft.com/office/officeart/2005/8/layout/target3"/>
    <dgm:cxn modelId="{61DFB385-19EE-4F05-BEA6-9653F800C4FB}" type="presParOf" srcId="{449AD14A-CC2D-43FE-AC7E-7997787AE2DD}" destId="{7B200552-94E1-41D9-BD74-AFDFE951E7EA}" srcOrd="2" destOrd="0" presId="urn:microsoft.com/office/officeart/2005/8/layout/target3"/>
    <dgm:cxn modelId="{785FE49D-0808-4228-A7CE-65031F467944}" type="presParOf" srcId="{449AD14A-CC2D-43FE-AC7E-7997787AE2DD}" destId="{B715BAC9-AB34-4811-8929-AB1493E63970}" srcOrd="3" destOrd="0" presId="urn:microsoft.com/office/officeart/2005/8/layout/target3"/>
    <dgm:cxn modelId="{744213DD-70F8-41FA-A9B6-117F8A33D31C}" type="presParOf" srcId="{449AD14A-CC2D-43FE-AC7E-7997787AE2DD}" destId="{FA7974C4-D2BD-46BE-9FB4-A0D2D1FCEA0E}" srcOrd="4" destOrd="0" presId="urn:microsoft.com/office/officeart/2005/8/layout/target3"/>
    <dgm:cxn modelId="{92951409-9C45-4FB0-B185-4148133C9FB2}" type="presParOf" srcId="{449AD14A-CC2D-43FE-AC7E-7997787AE2DD}" destId="{E2D8D1D4-61B1-4ABB-87EE-F0DD136F0895}" srcOrd="5" destOrd="0" presId="urn:microsoft.com/office/officeart/2005/8/layout/target3"/>
    <dgm:cxn modelId="{4B69CE2E-B29F-4C86-84F6-736FDAFDACB9}" type="presParOf" srcId="{449AD14A-CC2D-43FE-AC7E-7997787AE2DD}" destId="{CE4594C3-FB67-4500-9632-401094F4C43F}" srcOrd="6" destOrd="0" presId="urn:microsoft.com/office/officeart/2005/8/layout/target3"/>
    <dgm:cxn modelId="{B236C88C-2DCA-4974-917B-9C9EA1D5517C}" type="presParOf" srcId="{449AD14A-CC2D-43FE-AC7E-7997787AE2DD}" destId="{C07106DE-7854-40A3-99F3-0E14E6811F6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9F3228-F847-4CDE-8C0D-F9B2EBE4623C}">
      <dsp:nvSpPr>
        <dsp:cNvPr id="0" name=""/>
        <dsp:cNvSpPr/>
      </dsp:nvSpPr>
      <dsp:spPr>
        <a:xfrm>
          <a:off x="-1178" y="613645"/>
          <a:ext cx="5003033" cy="50592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00552-94E1-41D9-BD74-AFDFE951E7EA}">
      <dsp:nvSpPr>
        <dsp:cNvPr id="0" name=""/>
        <dsp:cNvSpPr/>
      </dsp:nvSpPr>
      <dsp:spPr>
        <a:xfrm>
          <a:off x="2250283" y="285744"/>
          <a:ext cx="6286573" cy="5715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Тесное сотрудничество педагогов учреждений с родителями по пропаганде </a:t>
          </a: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здоровьеформирующего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образования будет способствовать </a:t>
          </a: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развитию у детей основ  здорового образа жизни. 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50283" y="285744"/>
        <a:ext cx="6286573" cy="2714651"/>
      </dsp:txXfrm>
    </dsp:sp>
    <dsp:sp modelId="{FA7974C4-D2BD-46BE-9FB4-A0D2D1FCEA0E}">
      <dsp:nvSpPr>
        <dsp:cNvPr id="0" name=""/>
        <dsp:cNvSpPr/>
      </dsp:nvSpPr>
      <dsp:spPr>
        <a:xfrm>
          <a:off x="1278743" y="3014683"/>
          <a:ext cx="2443188" cy="24431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8D1D4-61B1-4ABB-87EE-F0DD136F0895}">
      <dsp:nvSpPr>
        <dsp:cNvPr id="0" name=""/>
        <dsp:cNvSpPr/>
      </dsp:nvSpPr>
      <dsp:spPr>
        <a:xfrm>
          <a:off x="2285988" y="3000390"/>
          <a:ext cx="6215043" cy="29861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Родители на своем примере смогут сформировать у детей осознанное отношение к своему здоровью, приобщить к занятиям спортом, улучшить социальные контакты и настроение.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5988" y="3000390"/>
        <a:ext cx="6215043" cy="2986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0.22727</cdr:x>
      <cdr:y>0.17188</cdr:y>
    </cdr:from>
    <cdr:to>
      <cdr:x>0.82793</cdr:x>
      <cdr:y>0.50937</cdr:y>
    </cdr:to>
    <cdr:sp macro="" textlink="">
      <cdr:nvSpPr>
        <cdr:cNvPr id="2" name="Прямая со стрелкой 8"/>
        <cdr:cNvSpPr/>
      </cdr:nvSpPr>
      <cdr:spPr>
        <a:xfrm xmlns:a="http://schemas.openxmlformats.org/drawingml/2006/main" flipV="1">
          <a:off x="1000132" y="785818"/>
          <a:ext cx="2643206" cy="1543035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arrow"/>
        </a:ln>
        <a:scene3d xmlns:a="http://schemas.openxmlformats.org/drawingml/2006/main">
          <a:camera prst="orthographicFront">
            <a:rot lat="0" lon="0" rev="3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0.51298</cdr:x>
      <cdr:y>0.4</cdr:y>
    </cdr:from>
    <cdr:to>
      <cdr:x>0.64285</cdr:x>
      <cdr:y>0.47813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57412" y="1828800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12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0.74026</cdr:x>
      <cdr:y>0.15</cdr:y>
    </cdr:from>
    <cdr:to>
      <cdr:x>0.91883</cdr:x>
      <cdr:y>0.19687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57544" y="685792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22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5CE51-ED15-4061-97E1-47C35EA832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23E-4CD1-47AF-B7E6-6E5872FF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023E-4CD1-47AF-B7E6-6E5872FFBA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023E-4CD1-47AF-B7E6-6E5872FFBA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7894-6E5F-4EED-A624-EF9F89DBA32E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D196-588C-45BB-BC7A-9D61BD753C8D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0C7E-F2EA-45CB-B7A8-6C7D7675764E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583B-99A0-4238-AB36-BAB5B2A0C71D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650-F333-4129-B915-56AC83277E1E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B9CF-3B36-489F-95CA-E524EFF6B553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427A-156A-4350-87A6-0A3FFED1E518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B3BB-EAE9-42A3-9F29-1FDB4A67B5A9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24E4-80A1-4397-A73C-6F3E6CC7CAAB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D1BA-EEB0-4854-AFB0-637F12290BD5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7B63-5C5B-423E-A458-6C6E579F2D51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6643-47B5-4AFA-A0FA-B0BBDF9FC36B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4A3B-6C0F-410B-95C9-21356A33F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826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7715336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 «Преемственность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ДОУ и ДЮСШ по пропаганде ЗОЖ  среди воспитанников и их родителей»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Содержимое 3" descr="primorsko_ahtarskii_rayon_co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0"/>
            <a:ext cx="1071562" cy="134937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400" b="1" smtClean="0"/>
              <a:pPr/>
              <a:t>1</a:t>
            </a:fld>
            <a:endParaRPr lang="ru-RU" sz="1400" b="1" dirty="0"/>
          </a:p>
        </p:txBody>
      </p:sp>
      <p:pic>
        <p:nvPicPr>
          <p:cNvPr id="8" name="Рисунок 7" descr="эмблема_МБДОУ№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357562"/>
            <a:ext cx="2857520" cy="3210988"/>
          </a:xfrm>
          <a:prstGeom prst="rect">
            <a:avLst/>
          </a:prstGeom>
        </p:spPr>
      </p:pic>
      <p:pic>
        <p:nvPicPr>
          <p:cNvPr id="11" name="Рисунок 10" descr="logot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786190"/>
            <a:ext cx="314327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14"/>
          <p:cNvGraphicFramePr>
            <a:graphicFrameLocks noGrp="1"/>
          </p:cNvGraphicFramePr>
          <p:nvPr>
            <p:ph idx="1"/>
          </p:nvPr>
        </p:nvGraphicFramePr>
        <p:xfrm>
          <a:off x="642910" y="2071678"/>
          <a:ext cx="814393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472" y="1714488"/>
            <a:ext cx="80724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Количество выпускниц ДОУ, продолжающих заниматься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художественной гимнастикой в ДЮСШ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1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инновационной деятельности за 2 года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2500306"/>
          <a:ext cx="7543824" cy="412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1643050"/>
            <a:ext cx="81440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родителей, занимающихся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клубе «Здоровая семья»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инновационной деятельности за 2 года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400" smtClean="0"/>
              <a:pPr/>
              <a:t>11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DC15067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 l="7063" b="11263"/>
          <a:stretch>
            <a:fillRect/>
          </a:stretch>
        </p:blipFill>
        <p:spPr>
          <a:xfrm>
            <a:off x="4714876" y="1071546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076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357158" y="1071546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57148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(2013 г – 6 команд,    2014 г – 9 команд)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5" descr="IMG_105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3714752"/>
            <a:ext cx="404815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1039.JPG"/>
          <p:cNvPicPr>
            <a:picLocks noChangeAspect="1"/>
          </p:cNvPicPr>
          <p:nvPr/>
        </p:nvPicPr>
        <p:blipFill>
          <a:blip r:embed="rId5" cstate="print"/>
          <a:srcRect l="8500" b="10000"/>
          <a:stretch>
            <a:fillRect/>
          </a:stretch>
        </p:blipFill>
        <p:spPr>
          <a:xfrm>
            <a:off x="428596" y="3680790"/>
            <a:ext cx="4071966" cy="300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142852"/>
            <a:ext cx="87154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Соревнования между командами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родителей ДЮСШ и ДОУ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400" smtClean="0"/>
              <a:pPr/>
              <a:t>12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краевом форуме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48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575" b="5296"/>
          <a:stretch>
            <a:fillRect/>
          </a:stretch>
        </p:blipFill>
        <p:spPr>
          <a:xfrm>
            <a:off x="142844" y="704069"/>
            <a:ext cx="8286808" cy="586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8462.JPG"/>
          <p:cNvPicPr>
            <a:picLocks noChangeAspect="1"/>
          </p:cNvPicPr>
          <p:nvPr/>
        </p:nvPicPr>
        <p:blipFill>
          <a:blip r:embed="rId3" cstate="print"/>
          <a:srcRect r="6250" b="5468"/>
          <a:stretch>
            <a:fillRect/>
          </a:stretch>
        </p:blipFill>
        <p:spPr>
          <a:xfrm>
            <a:off x="142844" y="714356"/>
            <a:ext cx="8714256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600" b="1" smtClean="0"/>
              <a:pPr/>
              <a:t>13</a:t>
            </a:fld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7981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Планируемые результаты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Увеличить количество родителей ведущих активный и здоровый образ жизни.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Увеличить число учащихся ДЮСШ из воспитанников подготовительной группы ДОУ  (72% детей выпускников продолжают занятия в спортивной школе).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Снизить процент простудных заболеваний у детей.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4. Обобщить и распространить опыт работы взаимодействия ДОУ и ДЮСШ в вопросе приобщения детей и их родителей к регулярным занятиям физической культурой и спортом.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fld id="{46BC4A3B-6C0F-410B-95C9-21356A33FCB1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44080-8312-4CAC-84A1-91A7FB4EB560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7620000" cy="762000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572560" cy="419736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коллективы учреждений, дети старшего дошкольного возраста, воспитанницы отделения художественной гимнастики (группа СО), родители.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сентябрь 2013 г. по июнь 2015г.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коллективный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290"/>
            <a:ext cx="7210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 «Преемственность ДОУ и ДЮСШ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пропаганде ЗОЖ  среди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воспитанников и их родителей»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600" smtClean="0"/>
              <a:pPr/>
              <a:t>2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42910" y="357166"/>
            <a:ext cx="2857520" cy="1357322"/>
            <a:chOff x="428596" y="428604"/>
            <a:chExt cx="2857520" cy="135732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428604"/>
              <a:ext cx="2857520" cy="71438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1357290" y="1142984"/>
              <a:ext cx="1000132" cy="642942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0100" y="500043"/>
              <a:ext cx="1785950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</a:rPr>
                <a:t>ЦЕЛЬ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4282" y="1785926"/>
            <a:ext cx="3643306" cy="4714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1928802"/>
            <a:ext cx="35718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создать единое пространство, которое позволит выстроить систему взаимодействия между учреждениями в работе с воспитанниками и их родителями для  приобщения к ЗОЖ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2357430"/>
            <a:ext cx="5000628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2.Создание условий, обеспечивающих мотивацию и эмоциональный настрой детей и их родителей, для занятий физической культурой и спортом   в   совместной игровой и развивающей деятельности.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58" y="4214818"/>
            <a:ext cx="5000628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3.Осуществление просвещения родителей по вопросам использования инновационных технологий и проведения физкультурно-оздоровительной  работы.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857620" y="857232"/>
            <a:ext cx="5000628" cy="1691642"/>
            <a:chOff x="4714876" y="993485"/>
            <a:chExt cx="4429124" cy="174391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714876" y="993485"/>
              <a:ext cx="4429124" cy="142876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4876" y="1214422"/>
              <a:ext cx="4429124" cy="152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1.Формирование  у детей  и их родителей жизненно важные двигательные навыки и умения, способствующие укреплению здоровья.</a:t>
              </a:r>
            </a:p>
            <a:p>
              <a:endParaRPr lang="ru-RU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3929058" y="5643578"/>
            <a:ext cx="5000660" cy="10001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500694" y="0"/>
            <a:ext cx="2428892" cy="1214446"/>
            <a:chOff x="5857884" y="357166"/>
            <a:chExt cx="2428892" cy="121444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857884" y="357166"/>
              <a:ext cx="2428892" cy="71438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6858016" y="1071546"/>
              <a:ext cx="484632" cy="500066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9388" y="571480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ЗАДАЧИ: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00496" y="5715016"/>
            <a:ext cx="492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Популяризация гимнастики, как основы для сохранения здоровья человека, через личный  пример  взрослых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600" smtClean="0"/>
              <a:pPr/>
              <a:t>3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285728"/>
          <a:ext cx="857259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400" smtClean="0"/>
              <a:pPr/>
              <a:t>4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4" descr="DSC0045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76353" y="1071546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SDC136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000108"/>
            <a:ext cx="30476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DSC03637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14282" y="3238554"/>
            <a:ext cx="2554603" cy="340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214290"/>
            <a:ext cx="8467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 за здоровый образ жизни!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4" descr="PA08014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29388" y="3217183"/>
            <a:ext cx="2571768" cy="343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DSC0109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857488" y="3857628"/>
            <a:ext cx="3290720" cy="246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400" smtClean="0"/>
              <a:pPr/>
              <a:t>5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6540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Клуб «Здоровая семья»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8953.JPG"/>
          <p:cNvPicPr>
            <a:picLocks noChangeAspect="1"/>
          </p:cNvPicPr>
          <p:nvPr/>
        </p:nvPicPr>
        <p:blipFill>
          <a:blip r:embed="rId3" cstate="print"/>
          <a:srcRect l="5468" t="8984" r="12500"/>
          <a:stretch>
            <a:fillRect/>
          </a:stretch>
        </p:blipFill>
        <p:spPr>
          <a:xfrm>
            <a:off x="285720" y="785794"/>
            <a:ext cx="3643338" cy="269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8976.JPG"/>
          <p:cNvPicPr>
            <a:picLocks noChangeAspect="1"/>
          </p:cNvPicPr>
          <p:nvPr/>
        </p:nvPicPr>
        <p:blipFill>
          <a:blip r:embed="rId4" cstate="print"/>
          <a:srcRect l="23437" t="3125" b="6640"/>
          <a:stretch>
            <a:fillRect/>
          </a:stretch>
        </p:blipFill>
        <p:spPr>
          <a:xfrm>
            <a:off x="285720" y="3781074"/>
            <a:ext cx="3643338" cy="286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8991.JPG"/>
          <p:cNvPicPr>
            <a:picLocks noChangeAspect="1"/>
          </p:cNvPicPr>
          <p:nvPr/>
        </p:nvPicPr>
        <p:blipFill>
          <a:blip r:embed="rId5" cstate="print"/>
          <a:srcRect l="11486" t="10156" r="6250" b="12500"/>
          <a:stretch>
            <a:fillRect/>
          </a:stretch>
        </p:blipFill>
        <p:spPr>
          <a:xfrm>
            <a:off x="4429124" y="3857628"/>
            <a:ext cx="421700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600" smtClean="0"/>
              <a:pPr/>
              <a:t>6</a:t>
            </a:fld>
            <a:endParaRPr lang="ru-RU" sz="1600" dirty="0"/>
          </a:p>
        </p:txBody>
      </p:sp>
      <p:pic>
        <p:nvPicPr>
          <p:cNvPr id="8" name="Рисунок 7" descr="E:\Неделя здоровья фото 2012\DSC0530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857232"/>
            <a:ext cx="37861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5826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в спортивно-оздоровительном кружке на базе ДОУ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242.JPG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3857628"/>
            <a:ext cx="4071966" cy="268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IMG_4084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571480"/>
            <a:ext cx="400052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IMG_102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00562" y="642918"/>
            <a:ext cx="40005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400" b="1" smtClean="0"/>
              <a:pPr/>
              <a:t>7</a:t>
            </a:fld>
            <a:endParaRPr lang="ru-RU" sz="1400" b="1" dirty="0"/>
          </a:p>
        </p:txBody>
      </p:sp>
      <p:pic>
        <p:nvPicPr>
          <p:cNvPr id="13" name="Рисунок 12" descr="IMG_4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786190"/>
            <a:ext cx="4143404" cy="276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право 24"/>
          <p:cNvSpPr>
            <a:spLocks noChangeArrowheads="1"/>
          </p:cNvSpPr>
          <p:nvPr/>
        </p:nvSpPr>
        <p:spPr bwMode="auto">
          <a:xfrm rot="3567019">
            <a:off x="1458593" y="4562156"/>
            <a:ext cx="1188100" cy="428629"/>
          </a:xfrm>
          <a:prstGeom prst="rightArrow">
            <a:avLst>
              <a:gd name="adj1" fmla="val 50000"/>
              <a:gd name="adj2" fmla="val 4917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Стрелка вправо 25"/>
          <p:cNvSpPr>
            <a:spLocks noChangeArrowheads="1"/>
          </p:cNvSpPr>
          <p:nvPr/>
        </p:nvSpPr>
        <p:spPr bwMode="auto">
          <a:xfrm rot="6757461">
            <a:off x="6236188" y="4348068"/>
            <a:ext cx="1503171" cy="428629"/>
          </a:xfrm>
          <a:prstGeom prst="rightArrow">
            <a:avLst>
              <a:gd name="adj1" fmla="val 50000"/>
              <a:gd name="adj2" fmla="val 4917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" name="Стрелка вправо 26"/>
          <p:cNvSpPr>
            <a:spLocks noChangeArrowheads="1"/>
          </p:cNvSpPr>
          <p:nvPr/>
        </p:nvSpPr>
        <p:spPr bwMode="auto">
          <a:xfrm rot="5400000">
            <a:off x="4250529" y="4893479"/>
            <a:ext cx="500066" cy="285753"/>
          </a:xfrm>
          <a:prstGeom prst="rightArrow">
            <a:avLst>
              <a:gd name="adj1" fmla="val 50000"/>
              <a:gd name="adj2" fmla="val 4917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 rot="1414715">
            <a:off x="2684223" y="3196537"/>
            <a:ext cx="1070272" cy="428629"/>
          </a:xfrm>
          <a:prstGeom prst="rightArrow">
            <a:avLst>
              <a:gd name="adj1" fmla="val 50000"/>
              <a:gd name="adj2" fmla="val 4917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 rot="8331051">
            <a:off x="5276524" y="3206509"/>
            <a:ext cx="1221693" cy="428629"/>
          </a:xfrm>
          <a:prstGeom prst="rightArrow">
            <a:avLst>
              <a:gd name="adj1" fmla="val 50000"/>
              <a:gd name="adj2" fmla="val 4917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276" y="214290"/>
            <a:ext cx="88767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Система единого пространства пропаганды ЗОЖ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785794"/>
            <a:ext cx="2425700" cy="10795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785794"/>
            <a:ext cx="2425700" cy="10795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ДЮСШ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57554" y="3429000"/>
            <a:ext cx="2214578" cy="1500198"/>
            <a:chOff x="3214677" y="3286124"/>
            <a:chExt cx="2638425" cy="1695865"/>
          </a:xfrm>
        </p:grpSpPr>
        <p:sp>
          <p:nvSpPr>
            <p:cNvPr id="10" name="Овал 9"/>
            <p:cNvSpPr/>
            <p:nvPr/>
          </p:nvSpPr>
          <p:spPr>
            <a:xfrm>
              <a:off x="3214677" y="3286124"/>
              <a:ext cx="2638425" cy="169586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3299787" y="3528389"/>
              <a:ext cx="2438409" cy="132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Клуб </a:t>
              </a:r>
            </a:p>
            <a:p>
              <a:pPr algn="ctr">
                <a:spcBef>
                  <a:spcPct val="50000"/>
                </a:spcBef>
              </a:pPr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«Здоровая семья»</a:t>
              </a:r>
              <a:endPara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14282" y="2428868"/>
            <a:ext cx="2571768" cy="1928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2428868"/>
            <a:ext cx="2428892" cy="15001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художественной гимнастикой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1643050"/>
            <a:ext cx="2714644" cy="10795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rot="5400000">
            <a:off x="1144566" y="1927212"/>
            <a:ext cx="568325" cy="428629"/>
          </a:xfrm>
          <a:prstGeom prst="rightArrow">
            <a:avLst>
              <a:gd name="adj1" fmla="val 50000"/>
              <a:gd name="adj2" fmla="val 4917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Стрелка вправо 15"/>
          <p:cNvSpPr>
            <a:spLocks noChangeArrowheads="1"/>
          </p:cNvSpPr>
          <p:nvPr/>
        </p:nvSpPr>
        <p:spPr bwMode="auto">
          <a:xfrm rot="5400000">
            <a:off x="7073920" y="1927212"/>
            <a:ext cx="568325" cy="428629"/>
          </a:xfrm>
          <a:prstGeom prst="rightArrow">
            <a:avLst>
              <a:gd name="adj1" fmla="val 50000"/>
              <a:gd name="adj2" fmla="val 4917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5400000">
            <a:off x="4037805" y="2891625"/>
            <a:ext cx="782639" cy="428629"/>
          </a:xfrm>
          <a:prstGeom prst="rightArrow">
            <a:avLst>
              <a:gd name="adj1" fmla="val 50000"/>
              <a:gd name="adj2" fmla="val 49176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57356" y="5286388"/>
            <a:ext cx="5357850" cy="13572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2357430"/>
            <a:ext cx="242889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 и нетрадиционные формы деятельности.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в спортивно-оздоровительном кружке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928794" y="5214950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 спортивных праздниках, соревнованиях,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конкурсах;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показательные выступления;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активный отдых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4678" y="1643050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физической культурой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400" smtClean="0"/>
              <a:pPr/>
              <a:t>8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71472" y="2332037"/>
          <a:ext cx="8229600" cy="431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1142984"/>
            <a:ext cx="7929618" cy="11430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диагностики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физической 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подготовленности дошкольников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(от общего числа выпускников  МБДОУ №18 «Солнышко»)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0"/>
            <a:ext cx="81439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инновационной деятельности за 2 года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400" smtClean="0"/>
              <a:pPr/>
              <a:t>9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2963</TotalTime>
  <Words>438</Words>
  <Application>Microsoft Office PowerPoint</Application>
  <PresentationFormat>Экран (4:3)</PresentationFormat>
  <Paragraphs>79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Тема: «Преемственность  ДОУ и ДЮСШ по пропаганде ЗОЖ  среди воспитанников и их родителей»</vt:lpstr>
      <vt:lpstr>Слайд 2</vt:lpstr>
      <vt:lpstr>Слайд 3</vt:lpstr>
      <vt:lpstr>Слайд 4</vt:lpstr>
      <vt:lpstr>  </vt:lpstr>
      <vt:lpstr>  Клуб «Здоровая семья»</vt:lpstr>
      <vt:lpstr>Занятия в спортивно-оздоровительном кружке на базе ДОУ</vt:lpstr>
      <vt:lpstr>Слайд 8</vt:lpstr>
      <vt:lpstr>Слайд 9</vt:lpstr>
      <vt:lpstr>Слайд 10</vt:lpstr>
      <vt:lpstr>Слайд 11</vt:lpstr>
      <vt:lpstr>Слайд 12</vt:lpstr>
      <vt:lpstr>Участие в краевом форуме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«Преемственность  ДОУ и ДЮСШ в работе с воспитанниками и их родителями  по пропаганде ЗОЖ»</dc:title>
  <dc:creator>msi</dc:creator>
  <cp:lastModifiedBy>18</cp:lastModifiedBy>
  <cp:revision>136</cp:revision>
  <dcterms:created xsi:type="dcterms:W3CDTF">2014-11-18T18:18:35Z</dcterms:created>
  <dcterms:modified xsi:type="dcterms:W3CDTF">2015-02-16T16:53:31Z</dcterms:modified>
</cp:coreProperties>
</file>