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5"/>
  </p:notesMasterIdLst>
  <p:sldIdLst>
    <p:sldId id="263" r:id="rId2"/>
    <p:sldId id="267" r:id="rId3"/>
    <p:sldId id="264" r:id="rId4"/>
    <p:sldId id="349" r:id="rId5"/>
    <p:sldId id="262" r:id="rId6"/>
    <p:sldId id="350" r:id="rId7"/>
    <p:sldId id="257" r:id="rId8"/>
    <p:sldId id="260" r:id="rId9"/>
    <p:sldId id="308" r:id="rId10"/>
    <p:sldId id="352" r:id="rId11"/>
    <p:sldId id="324" r:id="rId12"/>
    <p:sldId id="342" r:id="rId13"/>
    <p:sldId id="343" r:id="rId14"/>
    <p:sldId id="344" r:id="rId15"/>
    <p:sldId id="345" r:id="rId16"/>
    <p:sldId id="332" r:id="rId17"/>
    <p:sldId id="333" r:id="rId18"/>
    <p:sldId id="348" r:id="rId19"/>
    <p:sldId id="353" r:id="rId20"/>
    <p:sldId id="355" r:id="rId21"/>
    <p:sldId id="354" r:id="rId22"/>
    <p:sldId id="356" r:id="rId23"/>
    <p:sldId id="33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2" autoAdjust="0"/>
    <p:restoredTop sz="94660"/>
  </p:normalViewPr>
  <p:slideViewPr>
    <p:cSldViewPr>
      <p:cViewPr varScale="1">
        <p:scale>
          <a:sx n="69" d="100"/>
          <a:sy n="69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EF3D888-482B-467D-AB0C-7DF450577A46}" type="datetimeFigureOut">
              <a:rPr lang="ru-RU"/>
              <a:pPr>
                <a:defRPr/>
              </a:pPr>
              <a:t>14.01.2022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CBF34F8-18C5-4850-94CE-4A7C86F0C5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1163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3FB12-7072-409E-8987-C592DEF89B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BEC00-54F5-4B07-81D3-0E40E7BC66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AFC0C-67E7-4D0D-996B-17E8EACE0A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5C90A-5C8D-4AA1-84E1-6711998767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68012-8529-47A4-B1AF-D409F5ECAB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AB15C-BEAB-40D5-8CCE-13AF3D3FC4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1B446-3201-4CBB-8BE8-805FEB45E3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D728-DCB6-4EA2-97C2-487BCC1E00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3405A-E9A7-49F6-AE4D-2098184988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98605-A5AB-4395-A349-822CCC637E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92094-ADAC-4EA9-BB8D-82B58CFE61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66F11-F428-4EA7-A0AE-C0A6341965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rgbClr val="E7DEC9">
                    <a:shade val="50000"/>
                    <a:satMod val="200000"/>
                  </a:srgb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CB4A3317-A670-47BE-9808-20D08E3D9E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24" r:id="rId2"/>
    <p:sldLayoutId id="2147483718" r:id="rId3"/>
    <p:sldLayoutId id="2147483725" r:id="rId4"/>
    <p:sldLayoutId id="2147483719" r:id="rId5"/>
    <p:sldLayoutId id="2147483726" r:id="rId6"/>
    <p:sldLayoutId id="2147483727" r:id="rId7"/>
    <p:sldLayoutId id="2147483728" r:id="rId8"/>
    <p:sldLayoutId id="2147483720" r:id="rId9"/>
    <p:sldLayoutId id="2147483721" r:id="rId10"/>
    <p:sldLayoutId id="2147483722" r:id="rId11"/>
    <p:sldLayoutId id="2147483723" r:id="rId1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isk-licey4.ru/kraevaya-innovacionnaya-ploshhadka/" TargetMode="External"/><Relationship Id="rId2" Type="http://schemas.openxmlformats.org/officeDocument/2006/relationships/hyperlink" Target="https://eisk-licey4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4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 txBox="1">
            <a:spLocks/>
          </p:cNvSpPr>
          <p:nvPr/>
        </p:nvSpPr>
        <p:spPr bwMode="auto">
          <a:xfrm>
            <a:off x="681038" y="1268760"/>
            <a:ext cx="806742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algn="ctr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altLang="ru-RU" sz="3000" b="1" dirty="0" smtClean="0">
                <a:latin typeface="Times New Roman" pitchFamily="18" charset="0"/>
                <a:cs typeface="Times New Roman" pitchFamily="18" charset="0"/>
              </a:rPr>
              <a:t>КИП-2020 (отчет </a:t>
            </a:r>
            <a:r>
              <a:rPr lang="ru-RU" altLang="ru-RU" sz="3000" b="1" dirty="0">
                <a:latin typeface="Times New Roman" pitchFamily="18" charset="0"/>
                <a:cs typeface="Times New Roman" pitchFamily="18" charset="0"/>
              </a:rPr>
              <a:t>за 2021 </a:t>
            </a:r>
            <a:r>
              <a:rPr lang="ru-RU" altLang="ru-RU" sz="3000" b="1" dirty="0" smtClean="0">
                <a:latin typeface="Times New Roman" pitchFamily="18" charset="0"/>
                <a:cs typeface="Times New Roman" pitchFamily="18" charset="0"/>
              </a:rPr>
              <a:t>год)</a:t>
            </a:r>
          </a:p>
          <a:p>
            <a:pPr marL="365125" indent="-282575" algn="ctr">
              <a:spcBef>
                <a:spcPts val="600"/>
              </a:spcBef>
              <a:buClr>
                <a:schemeClr val="accent1"/>
              </a:buClr>
              <a:buSzPct val="80000"/>
            </a:pPr>
            <a:endParaRPr lang="ru-RU" alt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125" indent="-282575" algn="just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altLang="ru-RU" sz="30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Событийный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подход и сетевое взаимодействие с организациями высшего и среднего профессионального образования как основа создания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эффективной системы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профориентации и естественнонаучного образования</a:t>
            </a:r>
            <a:endParaRPr lang="ru-RU" alt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57188" y="214313"/>
            <a:ext cx="8286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лицей № 4 имени профессора Евгения Александровича Котенко</a:t>
            </a:r>
          </a:p>
          <a:p>
            <a:pPr algn="ctr" eaLnBrk="0" hangingPunct="0"/>
            <a:r>
              <a:rPr lang="ru-RU" b="1">
                <a:latin typeface="Times New Roman" pitchFamily="18" charset="0"/>
                <a:cs typeface="Times New Roman" pitchFamily="18" charset="0"/>
              </a:rPr>
              <a:t> муниципального образования Ейский район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20" name="AutoShape 4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0" y="188912"/>
            <a:ext cx="3851920" cy="1079848"/>
          </a:xfrm>
          <a:prstGeom prst="wedgeEllipseCallout">
            <a:avLst>
              <a:gd name="adj1" fmla="val 4194"/>
              <a:gd name="adj2" fmla="val 39921"/>
            </a:avLst>
          </a:prstGeom>
          <a:gradFill rotWithShape="1">
            <a:gsLst>
              <a:gs pos="0">
                <a:srgbClr val="C00000"/>
              </a:gs>
              <a:gs pos="50000">
                <a:srgbClr val="B0AF7A"/>
              </a:gs>
              <a:gs pos="100000">
                <a:srgbClr val="515138"/>
              </a:gs>
            </a:gsLst>
            <a:lin ang="0" scaled="1"/>
          </a:gradFill>
          <a:ln w="38100" algn="ctr">
            <a:solidFill>
              <a:srgbClr val="FF3300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1600" b="1" dirty="0">
                <a:solidFill>
                  <a:schemeClr val="tx1"/>
                </a:solidFill>
                <a:effectLst/>
              </a:rPr>
              <a:t>Результаты внутреннего мониторинга  по определению профессиональных склонностей учащихся </a:t>
            </a:r>
            <a:endParaRPr lang="en-US" sz="1600" b="1" dirty="0" smtClean="0">
              <a:solidFill>
                <a:srgbClr val="F3FBA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7676" y="1772816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Внутренний мониторинг  по определению профессиональных склонностей учащихся был проведен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целью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помощи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учащимся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уточнить свои профессиональные интересы и склонности, лучше понять себя и соотнести свои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требованиями будущей профессии.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эффективна диагностика, органично встроенная в систему занятий или тренингов по профессиональному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самоопределению дает полную картину по определению дальнейшего образовательного маршрута учащегося.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использована методика Л.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Йовайши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модификации Г.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Резапкиной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89407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20" name="AutoShape 4"/>
          <p:cNvSpPr>
            <a:spLocks noGrp="1" noChangeArrowheads="1"/>
          </p:cNvSpPr>
          <p:nvPr>
            <p:ph type="title"/>
          </p:nvPr>
        </p:nvSpPr>
        <p:spPr bwMode="gray">
          <a:xfrm>
            <a:off x="0" y="188913"/>
            <a:ext cx="3635375" cy="1008062"/>
          </a:xfrm>
          <a:prstGeom prst="wedgeEllipseCallout">
            <a:avLst>
              <a:gd name="adj1" fmla="val 4194"/>
              <a:gd name="adj2" fmla="val 39921"/>
            </a:avLst>
          </a:prstGeom>
          <a:gradFill rotWithShape="1">
            <a:gsLst>
              <a:gs pos="0">
                <a:srgbClr val="C00000"/>
              </a:gs>
              <a:gs pos="50000">
                <a:srgbClr val="B0AF7A"/>
              </a:gs>
              <a:gs pos="100000">
                <a:srgbClr val="515138"/>
              </a:gs>
            </a:gsLst>
            <a:lin ang="0" scaled="1"/>
          </a:gradFill>
          <a:ln w="38100" algn="ctr">
            <a:solidFill>
              <a:srgbClr val="FF3300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1400" b="1" dirty="0" smtClean="0">
                <a:solidFill>
                  <a:schemeClr val="tx1"/>
                </a:solidFill>
                <a:effectLst/>
              </a:rPr>
              <a:t>Результаты внутреннего мониторинга  </a:t>
            </a:r>
            <a:r>
              <a:rPr lang="ru-RU" sz="1400" b="1" dirty="0">
                <a:solidFill>
                  <a:schemeClr val="tx1"/>
                </a:solidFill>
                <a:effectLst/>
              </a:rPr>
              <a:t>по определению профессиональных склонностей учащихся </a:t>
            </a:r>
            <a:endPara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r="764" b="2595"/>
          <a:stretch/>
        </p:blipFill>
        <p:spPr bwMode="auto">
          <a:xfrm>
            <a:off x="1537854" y="1628800"/>
            <a:ext cx="7065819" cy="445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20" name="AutoShape 4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0" y="188913"/>
            <a:ext cx="3851920" cy="1008062"/>
          </a:xfrm>
          <a:prstGeom prst="wedgeEllipseCallout">
            <a:avLst>
              <a:gd name="adj1" fmla="val 4194"/>
              <a:gd name="adj2" fmla="val 39921"/>
            </a:avLst>
          </a:prstGeom>
          <a:gradFill rotWithShape="1">
            <a:gsLst>
              <a:gs pos="0">
                <a:srgbClr val="C00000"/>
              </a:gs>
              <a:gs pos="50000">
                <a:srgbClr val="B0AF7A"/>
              </a:gs>
              <a:gs pos="100000">
                <a:srgbClr val="515138"/>
              </a:gs>
            </a:gsLst>
            <a:lin ang="0" scaled="1"/>
          </a:gradFill>
          <a:ln w="38100" algn="ctr">
            <a:solidFill>
              <a:srgbClr val="FF3300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1600" b="1" dirty="0">
                <a:solidFill>
                  <a:schemeClr val="tx1"/>
                </a:solidFill>
                <a:effectLst/>
              </a:rPr>
              <a:t>Результаты внутреннего мониторинга  по определению профессиональных склонностей учащихся </a:t>
            </a:r>
            <a:endParaRPr lang="en-US" sz="1600" b="1" dirty="0" smtClean="0">
              <a:solidFill>
                <a:srgbClr val="F3FBA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r="1576" b="3196"/>
          <a:stretch/>
        </p:blipFill>
        <p:spPr bwMode="auto">
          <a:xfrm>
            <a:off x="1288473" y="1474655"/>
            <a:ext cx="7481454" cy="390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20" name="AutoShape 4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0" y="188913"/>
            <a:ext cx="3851920" cy="1008062"/>
          </a:xfrm>
          <a:prstGeom prst="wedgeEllipseCallout">
            <a:avLst>
              <a:gd name="adj1" fmla="val 4194"/>
              <a:gd name="adj2" fmla="val 39921"/>
            </a:avLst>
          </a:prstGeom>
          <a:gradFill rotWithShape="1">
            <a:gsLst>
              <a:gs pos="0">
                <a:srgbClr val="C00000"/>
              </a:gs>
              <a:gs pos="50000">
                <a:srgbClr val="B0AF7A"/>
              </a:gs>
              <a:gs pos="100000">
                <a:srgbClr val="515138"/>
              </a:gs>
            </a:gsLst>
            <a:lin ang="0" scaled="1"/>
          </a:gradFill>
          <a:ln w="38100" algn="ctr">
            <a:solidFill>
              <a:srgbClr val="FF3300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1600" b="1" dirty="0">
                <a:solidFill>
                  <a:schemeClr val="tx1"/>
                </a:solidFill>
                <a:effectLst/>
              </a:rPr>
              <a:t>Результаты внутреннего мониторинга  по определению профессиональных склонностей учащихся </a:t>
            </a:r>
            <a:endParaRPr lang="en-US" sz="1600" b="1" dirty="0" smtClean="0">
              <a:solidFill>
                <a:srgbClr val="F3FBA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" t="3163" r="1291" b="2989"/>
          <a:stretch/>
        </p:blipFill>
        <p:spPr bwMode="auto">
          <a:xfrm>
            <a:off x="1357744" y="1759527"/>
            <a:ext cx="7536873" cy="387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20" name="AutoShape 4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0" y="188912"/>
            <a:ext cx="3131840" cy="1451689"/>
          </a:xfrm>
          <a:prstGeom prst="wedgeEllipseCallout">
            <a:avLst>
              <a:gd name="adj1" fmla="val 4194"/>
              <a:gd name="adj2" fmla="val 39921"/>
            </a:avLst>
          </a:prstGeom>
          <a:gradFill rotWithShape="1">
            <a:gsLst>
              <a:gs pos="0">
                <a:srgbClr val="C00000"/>
              </a:gs>
              <a:gs pos="50000">
                <a:srgbClr val="B0AF7A"/>
              </a:gs>
              <a:gs pos="100000">
                <a:srgbClr val="515138"/>
              </a:gs>
            </a:gsLst>
            <a:lin ang="0" scaled="1"/>
          </a:gradFill>
          <a:ln w="38100" algn="ctr">
            <a:solidFill>
              <a:srgbClr val="FF3300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1600" b="1" dirty="0">
                <a:solidFill>
                  <a:schemeClr val="tx1"/>
                </a:solidFill>
                <a:effectLst/>
              </a:rPr>
              <a:t>Результаты внутреннего мониторинга  по определению профессиональных склонностей учащихся </a:t>
            </a:r>
            <a:endParaRPr lang="en-US" sz="1600" b="1" dirty="0" smtClean="0">
              <a:solidFill>
                <a:srgbClr val="F3FBA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" b="3679"/>
          <a:stretch/>
        </p:blipFill>
        <p:spPr bwMode="auto">
          <a:xfrm>
            <a:off x="1335327" y="3164095"/>
            <a:ext cx="7466775" cy="254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117107"/>
            <a:ext cx="57606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Анализ результатов профориентации выпускников лицея мониторинг трудоустройства и поступления выпускников XI классов в образовательные учреждения среднего,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высшего профессионального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образования показал, что из 88 выпускников лицея: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20" name="AutoShape 4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0" y="188912"/>
            <a:ext cx="3347864" cy="1367879"/>
          </a:xfrm>
          <a:prstGeom prst="wedgeEllipseCallout">
            <a:avLst>
              <a:gd name="adj1" fmla="val 4194"/>
              <a:gd name="adj2" fmla="val 39921"/>
            </a:avLst>
          </a:prstGeom>
          <a:gradFill rotWithShape="1">
            <a:gsLst>
              <a:gs pos="0">
                <a:srgbClr val="C00000"/>
              </a:gs>
              <a:gs pos="50000">
                <a:srgbClr val="B0AF7A"/>
              </a:gs>
              <a:gs pos="100000">
                <a:srgbClr val="515138"/>
              </a:gs>
            </a:gsLst>
            <a:lin ang="0" scaled="1"/>
          </a:gradFill>
          <a:ln w="38100" algn="ctr">
            <a:solidFill>
              <a:srgbClr val="FF3300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1600" b="1" dirty="0">
                <a:solidFill>
                  <a:schemeClr val="tx1"/>
                </a:solidFill>
                <a:effectLst/>
              </a:rPr>
              <a:t>Результаты внутреннего мониторинга  по определению профессиональных склонностей учащихся </a:t>
            </a:r>
            <a:endParaRPr lang="en-US" sz="1600" b="1" dirty="0" smtClean="0">
              <a:solidFill>
                <a:srgbClr val="F3FBA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b="1833"/>
          <a:stretch/>
        </p:blipFill>
        <p:spPr bwMode="auto">
          <a:xfrm>
            <a:off x="3740727" y="188641"/>
            <a:ext cx="5187290" cy="611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0"/>
            <a:ext cx="7818437" cy="65008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Организация сетевого взаимодействия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Заключены договоры о сотрудничестве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общеобразовательными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учреждениями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Ейского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err="1" smtClean="0">
                <a:latin typeface="Times New Roman" pitchFamily="18" charset="0"/>
              </a:rPr>
              <a:t>Щербиновского</a:t>
            </a:r>
            <a:r>
              <a:rPr lang="ru-RU" dirty="0" smtClean="0">
                <a:latin typeface="Times New Roman" pitchFamily="18" charset="0"/>
              </a:rPr>
              <a:t> районов, с организациями дополнительного образования (ЭБЦ, СЮТ), </a:t>
            </a:r>
            <a:r>
              <a:rPr lang="ru-RU" dirty="0" err="1" smtClean="0">
                <a:latin typeface="Times New Roman" pitchFamily="18" charset="0"/>
              </a:rPr>
              <a:t>Ейским</a:t>
            </a:r>
            <a:r>
              <a:rPr lang="ru-RU" dirty="0" smtClean="0">
                <a:latin typeface="Times New Roman" pitchFamily="18" charset="0"/>
              </a:rPr>
              <a:t> медицинским колледжем и </a:t>
            </a:r>
            <a:r>
              <a:rPr lang="ru-RU" dirty="0" err="1" smtClean="0">
                <a:latin typeface="Times New Roman" pitchFamily="18" charset="0"/>
              </a:rPr>
              <a:t>Ейским</a:t>
            </a:r>
            <a:r>
              <a:rPr lang="ru-RU" dirty="0" smtClean="0">
                <a:latin typeface="Times New Roman" pitchFamily="18" charset="0"/>
              </a:rPr>
              <a:t> рыбопромышленным колледжем</a:t>
            </a:r>
            <a:endParaRPr lang="ru-RU" altLang="ru-RU" dirty="0" smtClean="0"/>
          </a:p>
        </p:txBody>
      </p:sp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41987" name="Rectangle 6"/>
          <p:cNvSpPr>
            <a:spLocks noChangeArrowheads="1"/>
          </p:cNvSpPr>
          <p:nvPr/>
        </p:nvSpPr>
        <p:spPr bwMode="auto">
          <a:xfrm>
            <a:off x="0" y="3495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41988" name="Picture 6" descr="http://i053.radikal.ru/1110/df/867b267a10f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30507" y="5014912"/>
            <a:ext cx="24511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Группа 1"/>
          <p:cNvGrpSpPr>
            <a:grpSpLocks/>
          </p:cNvGrpSpPr>
          <p:nvPr/>
        </p:nvGrpSpPr>
        <p:grpSpPr bwMode="auto">
          <a:xfrm>
            <a:off x="215384" y="430213"/>
            <a:ext cx="8605088" cy="6427787"/>
            <a:chOff x="319812" y="214290"/>
            <a:chExt cx="6385788" cy="642781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19812" y="214290"/>
              <a:ext cx="6357982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3200" b="1" dirty="0">
                  <a:solidFill>
                    <a:srgbClr val="000099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reflection blurRad="6350" stA="60000" endA="900" endPos="58000" dir="5400000" sy="-100000" algn="bl" rotWithShape="0"/>
                  </a:effectLst>
                </a:rPr>
                <a:t>Сетевое взаимодействие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43014" name="TextBox 3"/>
            <p:cNvSpPr txBox="1">
              <a:spLocks noChangeArrowheads="1"/>
            </p:cNvSpPr>
            <p:nvPr/>
          </p:nvSpPr>
          <p:spPr bwMode="auto">
            <a:xfrm>
              <a:off x="486707" y="3713152"/>
              <a:ext cx="2743557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altLang="ru-RU"/>
            </a:p>
          </p:txBody>
        </p:sp>
        <p:pic>
          <p:nvPicPr>
            <p:cNvPr id="43016" name="Picture 2" descr="https://encrypted-tbn3.gstatic.com/images?q=tbn:ANd9GcTf4zIFLq0gb2KZ3y3SlRu1c3fAevn0Rz6tAu9fGjAanEftaAeF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10496" y="1355712"/>
              <a:ext cx="2816853" cy="2214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7" name="Picture 14" descr="http://www.grafamania.net/uploads/posts/2008-10/1224546131_00m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707136" y="4143380"/>
              <a:ext cx="2998464" cy="249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684213" y="5157788"/>
            <a:ext cx="3511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003399"/>
                </a:solidFill>
              </a:rPr>
              <a:t>МБОУ </a:t>
            </a:r>
            <a:r>
              <a:rPr lang="ru-RU" altLang="ru-RU" b="1" dirty="0" smtClean="0">
                <a:solidFill>
                  <a:srgbClr val="003399"/>
                </a:solidFill>
              </a:rPr>
              <a:t>СОШ </a:t>
            </a:r>
            <a:r>
              <a:rPr lang="ru-RU" altLang="ru-RU" b="1" dirty="0" err="1" smtClean="0">
                <a:solidFill>
                  <a:srgbClr val="003399"/>
                </a:solidFill>
              </a:rPr>
              <a:t>Ейского</a:t>
            </a:r>
            <a:r>
              <a:rPr lang="ru-RU" altLang="ru-RU" b="1" dirty="0" smtClean="0">
                <a:solidFill>
                  <a:srgbClr val="003399"/>
                </a:solidFill>
              </a:rPr>
              <a:t> и </a:t>
            </a:r>
            <a:r>
              <a:rPr lang="ru-RU" altLang="ru-RU" b="1" dirty="0" err="1" smtClean="0">
                <a:solidFill>
                  <a:srgbClr val="003399"/>
                </a:solidFill>
              </a:rPr>
              <a:t>Щербиновского</a:t>
            </a:r>
            <a:r>
              <a:rPr lang="ru-RU" altLang="ru-RU" b="1" dirty="0" smtClean="0">
                <a:solidFill>
                  <a:srgbClr val="003399"/>
                </a:solidFill>
              </a:rPr>
              <a:t>  районов</a:t>
            </a:r>
            <a:endParaRPr lang="ru-RU" altLang="ru-RU" b="1" dirty="0">
              <a:solidFill>
                <a:srgbClr val="003399"/>
              </a:solidFill>
            </a:endParaRPr>
          </a:p>
        </p:txBody>
      </p:sp>
      <p:sp>
        <p:nvSpPr>
          <p:cNvPr id="43019" name="TextBox 3"/>
          <p:cNvSpPr txBox="1">
            <a:spLocks noChangeArrowheads="1"/>
          </p:cNvSpPr>
          <p:nvPr/>
        </p:nvSpPr>
        <p:spPr bwMode="auto">
          <a:xfrm>
            <a:off x="275049" y="3933825"/>
            <a:ext cx="351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rgbClr val="003399"/>
                </a:solidFill>
              </a:rPr>
              <a:t>ЭБЦ, СЮТ</a:t>
            </a:r>
            <a:endParaRPr lang="ru-RU" altLang="ru-RU" b="1" dirty="0">
              <a:solidFill>
                <a:srgbClr val="003399"/>
              </a:solidFill>
            </a:endParaRPr>
          </a:p>
        </p:txBody>
      </p:sp>
      <p:pic>
        <p:nvPicPr>
          <p:cNvPr id="11" name="Picture 4" descr="http://www.proreklamu.com/media/upload/news/18813/1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62869" y="1682701"/>
            <a:ext cx="3089892" cy="173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137327" y="3716893"/>
            <a:ext cx="46831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 err="1" smtClean="0">
                <a:solidFill>
                  <a:srgbClr val="003399"/>
                </a:solidFill>
              </a:rPr>
              <a:t>Ейский</a:t>
            </a:r>
            <a:r>
              <a:rPr lang="ru-RU" altLang="ru-RU" b="1" dirty="0" smtClean="0">
                <a:solidFill>
                  <a:srgbClr val="003399"/>
                </a:solidFill>
              </a:rPr>
              <a:t> медицинский колледж и </a:t>
            </a:r>
            <a:r>
              <a:rPr lang="ru-RU" altLang="ru-RU" b="1" dirty="0" err="1" smtClean="0">
                <a:solidFill>
                  <a:srgbClr val="003399"/>
                </a:solidFill>
              </a:rPr>
              <a:t>Ейский</a:t>
            </a:r>
            <a:r>
              <a:rPr lang="ru-RU" altLang="ru-RU" b="1" dirty="0" smtClean="0">
                <a:solidFill>
                  <a:srgbClr val="003399"/>
                </a:solidFill>
              </a:rPr>
              <a:t> рыбопромышленный колледж</a:t>
            </a:r>
            <a:endParaRPr lang="ru-RU" altLang="ru-RU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16014" y="188913"/>
            <a:ext cx="7764462" cy="65008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Представление опыта работы на краевом уровне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29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октября 2021 года  был проведен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административных работников, педагогов, педагогов-психологов, социальных педагогов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СУЗов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школ, детских садов, организаций дополнительного образования по теме:  «Деятельность сетевого сообщества «Событийный подход и сетевое взаимодействие с организациями высшего и среднего профессионального образования как основа создания эффективной системы естественнонаучного образования».</a:t>
            </a:r>
          </a:p>
        </p:txBody>
      </p:sp>
      <p:sp>
        <p:nvSpPr>
          <p:cNvPr id="6349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3492" name="Rectangle 6"/>
          <p:cNvSpPr>
            <a:spLocks noChangeArrowheads="1"/>
          </p:cNvSpPr>
          <p:nvPr/>
        </p:nvSpPr>
        <p:spPr bwMode="auto">
          <a:xfrm>
            <a:off x="0" y="3495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63493" name="Picture 6" descr="http://i053.radikal.ru/1110/df/867b267a10f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75" y="4714875"/>
            <a:ext cx="24511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16014" y="188913"/>
            <a:ext cx="7764462" cy="65008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Представление опыта работы на краевом уровне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17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декабря 2021 года на базе МБОУ лицей №4 имени профессора 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А. Котенко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г. Ейска состоялся первый медицинский образовательный форум для школьников и студентов. </a:t>
            </a:r>
          </a:p>
        </p:txBody>
      </p:sp>
      <p:sp>
        <p:nvSpPr>
          <p:cNvPr id="6349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63492" name="Rectangle 6"/>
          <p:cNvSpPr>
            <a:spLocks noChangeArrowheads="1"/>
          </p:cNvSpPr>
          <p:nvPr/>
        </p:nvSpPr>
        <p:spPr bwMode="auto">
          <a:xfrm>
            <a:off x="0" y="3495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63493" name="Picture 6" descr="http://i053.radikal.ru/1110/df/867b267a10f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168" y="4077072"/>
            <a:ext cx="24511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87007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1116013" y="785813"/>
            <a:ext cx="8027987" cy="5956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Авторы инновационного проекта:</a:t>
            </a:r>
          </a:p>
          <a:p>
            <a:pPr marL="88900" indent="-6350" eaLnBrk="1" hangingPunct="1">
              <a:buFont typeface="Wingdings" pitchFamily="2" charset="2"/>
              <a:buNone/>
              <a:defRPr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Каликина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Ольга Владимировна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заместитель директора МБОУ лицей № 4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Научный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marL="88900" indent="-6350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Быстрицкая Олеся Станиславовна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заместитель директора МКУ «ИМЦ системы образования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Ейского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района»</a:t>
            </a:r>
          </a:p>
        </p:txBody>
      </p:sp>
      <p:pic>
        <p:nvPicPr>
          <p:cNvPr id="16386" name="Picture 4" descr="http://alat.uz/wp-content/uploads/2015/08/%D0%94%D0%B0%D0%B2%D0%BB%D0%B0%D1%82-%D0%BE%D1%80%D0%B3%D0%B0%D0%BD%D0%B8-%D1%80%D0%B0%D2%B3%D0%B1%D0%B0%D1%80%D0%BB%D0%B0%D1%80%D0%B8-%D2%9B%D0%B0%D0%B1%D1%83%D0%BB%D0%B3%D0%B0-%D1%91%D0%B7%D0%B8%D0%BB%D0%B8%D1%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32588" y="5084763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учитель\Desktop\форум\IMG_167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3456384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учитель\Desktop\форум\IMG_16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19722"/>
            <a:ext cx="3562716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учитель\Desktop\форум\IMG_16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4340"/>
            <a:ext cx="3485519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учитель\Desktop\форум\IMG_173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78" y="4869160"/>
            <a:ext cx="3485341" cy="1877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учитель\Desktop\форум\IMG_174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69160"/>
            <a:ext cx="3456384" cy="1897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учитель\Desktop\форум\IMG_160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1"/>
            <a:ext cx="3456384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87944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учитель\Desktop\форум\IMG_166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61974" y="3357190"/>
            <a:ext cx="2881512" cy="1873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учитель\Desktop\форум\IMG_17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2880320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учитель\Desktop\форум\IMG_176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98776" y="588734"/>
            <a:ext cx="2507525" cy="177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учитель\Desktop\форум\IMG_177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28000" y="936677"/>
            <a:ext cx="2438400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учитель\Desktop\форум\IMG_178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3110" y="2546453"/>
            <a:ext cx="2664298" cy="183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учитель\Desktop\форум\IMG_179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565" y="3861048"/>
            <a:ext cx="3290843" cy="1726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9695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учитель\Desktop\Фото для газеты\IMG_188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509" y="1497112"/>
            <a:ext cx="181803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учитель\Desktop\форум\IMG_18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36" y="656979"/>
            <a:ext cx="2862490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учитель\Desktop\форум\IMG_185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652" y="2457179"/>
            <a:ext cx="2787469" cy="175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учитель\Desktop\форум\IMG_186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37" y="3333602"/>
            <a:ext cx="2862490" cy="1895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учитель\Desktop\форум\IMG_187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509" y="4595192"/>
            <a:ext cx="2821236" cy="1700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9821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1117601" y="0"/>
            <a:ext cx="7702872" cy="6858000"/>
          </a:xfrm>
        </p:spPr>
        <p:txBody>
          <a:bodyPr/>
          <a:lstStyle/>
          <a:p>
            <a:pPr marL="82550" indent="0"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результате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будет создана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эффективная система, направленная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самоопределение и профессиональную ориентацию учащихся, достижение нового качества образования в естественнонаучной сфере, а также создание условий для ранней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учащихся лицея на основе событийного подхода.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0" y="3495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44036" name="Picture 6" descr="https://presentui.files.wordpress.com/2015/04/d187d0b5d0bbd0bed0b2d0b5d187d0bad0b8.png?w=96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4509120"/>
            <a:ext cx="2325802" cy="216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Содержимое 2"/>
          <p:cNvSpPr txBox="1">
            <a:spLocks/>
          </p:cNvSpPr>
          <p:nvPr/>
        </p:nvSpPr>
        <p:spPr bwMode="auto">
          <a:xfrm>
            <a:off x="787400" y="332656"/>
            <a:ext cx="8177088" cy="420441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Актуальность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обусловлена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проблемой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ранней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образования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проблемой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создания эффективной системы выявления, поддержки и развития способностей и талантов у детей и молодежи,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направленной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самоопределение и профессиональную ориентацию всех обучающихся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5" descr="http://www.b2b.by/upload/images/services/1464957711Y8dK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248" y="4513380"/>
            <a:ext cx="18224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5"/>
          <p:cNvSpPr>
            <a:spLocks noGrp="1"/>
          </p:cNvSpPr>
          <p:nvPr>
            <p:ph idx="1"/>
          </p:nvPr>
        </p:nvSpPr>
        <p:spPr>
          <a:xfrm>
            <a:off x="1016000" y="188640"/>
            <a:ext cx="8101013" cy="446449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4400" b="1" dirty="0" smtClean="0">
                <a:latin typeface="Times New Roman" pitchFamily="18" charset="0"/>
                <a:cs typeface="Times New Roman" pitchFamily="18" charset="0"/>
              </a:rPr>
              <a:t>Основная идея инновационного продукта: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апробация эффективной системы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работы и естественнонаучного образования на основе событийного подхода и сетевого взаимодействия с организациями высшего и среднего профессионального образования, описание соответствующей модели, а также тиражирование полученной модели в других муниципалитетах Краснодарского края.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4" descr="http://www.proreklamu.com/media/upload/news/18813/1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86494" y="4246271"/>
            <a:ext cx="4140200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79999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900113" y="404813"/>
            <a:ext cx="7778750" cy="5832475"/>
          </a:xfrm>
        </p:spPr>
        <p:txBody>
          <a:bodyPr/>
          <a:lstStyle/>
          <a:p>
            <a:pPr algn="ctr" eaLnBrk="1" hangingPunct="1">
              <a:buClr>
                <a:srgbClr val="996666"/>
              </a:buClr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внедрени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</a:p>
          <a:p>
            <a:pPr algn="ctr" eaLnBrk="1" hangingPunct="1">
              <a:buClr>
                <a:srgbClr val="996666"/>
              </a:buClr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инновационного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61938" indent="-11113" eaLnBrk="1" hangingPunct="1">
              <a:buClr>
                <a:srgbClr val="996666"/>
              </a:buClr>
              <a:buNone/>
              <a:tabLst>
                <a:tab pos="0" algn="l"/>
              </a:tabLs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условий для сетевого взаимодействия с организациями высшего и среднего профессионального образования как основы создания эффективной системы профориентации и естественнонаучного образования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лицее</a:t>
            </a:r>
          </a:p>
        </p:txBody>
      </p:sp>
      <p:pic>
        <p:nvPicPr>
          <p:cNvPr id="18434" name="Picture 4" descr="http://nepovtorimosti.ru/wp-content/uploads/2012/05/vopros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248" y="4437112"/>
            <a:ext cx="202882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0"/>
            <a:ext cx="7773987" cy="6248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4400" b="1" dirty="0" err="1" smtClean="0">
                <a:latin typeface="Times New Roman" pitchFamily="18" charset="0"/>
                <a:cs typeface="Times New Roman" pitchFamily="18" charset="0"/>
              </a:rPr>
              <a:t>Инновационность</a:t>
            </a:r>
            <a:endParaRPr lang="ru-RU" alt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Новизна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проекта заключается в использовании событийного подхода в проведении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работы, а также в использовании возможностей сетевого партнёрства с организациями высшего и среднего профессионального образования для построения эффективной системы профориентации и естественнонаучного образования. Помимо этого особенностью проекта будет ориентация на атлас профессий будущего. 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altLang="ru-RU" dirty="0" smtClean="0"/>
          </a:p>
        </p:txBody>
      </p:sp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0" y="3495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pic>
        <p:nvPicPr>
          <p:cNvPr id="21508" name="Picture 6" descr="http://i053.radikal.ru/1110/df/867b267a10f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8144" y="3861048"/>
            <a:ext cx="27241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47554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5"/>
          <p:cNvSpPr>
            <a:spLocks noGrp="1"/>
          </p:cNvSpPr>
          <p:nvPr>
            <p:ph idx="1"/>
          </p:nvPr>
        </p:nvSpPr>
        <p:spPr>
          <a:xfrm>
            <a:off x="900112" y="0"/>
            <a:ext cx="8087075" cy="68580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Задачи внедрения </a:t>
            </a: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инновационного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продукта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marL="82550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82550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8255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Разработка нормативной базы, регламентирующей сетевое взаимодействие при реализации проекта.</a:t>
            </a:r>
          </a:p>
          <a:p>
            <a:pPr marL="8255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2) Создание методической сети по теме инновационной деятельности.</a:t>
            </a:r>
          </a:p>
          <a:p>
            <a:pPr marL="8255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3) Создание и тиражирование модели системы профориентации и естественнонаучного образования с точки зрения сетевого взаимодействия с организациями высшего и среднего профессионального образования</a:t>
            </a:r>
          </a:p>
          <a:p>
            <a:pPr marL="8255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4) Создание информационного ресурса в сети «Интернет» для поддержания работы методической сети.</a:t>
            </a:r>
          </a:p>
          <a:p>
            <a:pPr marL="8255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5) Апробация отдельных образовательных событий, направленных на развитие взаимодействия с организациями высшего и среднего профессионального образования;</a:t>
            </a:r>
          </a:p>
          <a:p>
            <a:pPr marL="8255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6) Подготовка методических пособий, описывающих модель системы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работы и естественнонаучного образования на основе событийного подхода и сетевого взаимодействия с организациями высшего и среднего профессионального образования.</a:t>
            </a:r>
          </a:p>
          <a:p>
            <a:pPr marL="8255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7) Проведение ежегодного мониторинга, включающего в себя исследование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универсальных учебных действий, сферы профессиональных интересов, а также количественную оценку доли учащихся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4" descr="http://fotohomka.ru/images/Nov/02/6800a0663a79985d928c829f2fe86ac8/micro_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4288" y="-30476"/>
            <a:ext cx="1822900" cy="142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0" y="3495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22531" name="Содержимое 5"/>
          <p:cNvSpPr txBox="1">
            <a:spLocks/>
          </p:cNvSpPr>
          <p:nvPr/>
        </p:nvSpPr>
        <p:spPr bwMode="auto">
          <a:xfrm>
            <a:off x="1042988" y="49213"/>
            <a:ext cx="8096250" cy="680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algn="ctr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Содержимое 5"/>
          <p:cNvSpPr txBox="1">
            <a:spLocks/>
          </p:cNvSpPr>
          <p:nvPr/>
        </p:nvSpPr>
        <p:spPr bwMode="auto">
          <a:xfrm>
            <a:off x="1009650" y="49213"/>
            <a:ext cx="7882830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Механизм реализации инновации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1 этап 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Выполнены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задачи 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Созданы: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положение о сетевом взаимодействии по теме «Событийный подход и сетевое взаимодействие с организациями высшего и среднего профессионального образования как основа создания эффективной системы профориентации и естественнонаучного образования»;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положение 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профориентационном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медицинском образовательном форуме для школьников и студентов по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направлениям: биотехнология и медицина.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 входящий мониторинг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сфере организации профильной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подготовки обучающихся в рамках мониторинга универсальных учебных действий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8" descr="http://dvpub.dp.ua/content_ru/content/akt_files/2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53350" y="0"/>
            <a:ext cx="13906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7388" y="-3175"/>
            <a:ext cx="8242300" cy="67183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None/>
            </a:pP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Механизм реализации инновации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1 этап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Выполнены задачи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Проведен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теме: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Событийный подход и сетевое взаимодействие с организациями высшего и среднего профессионального образования как основа создания эффективной системы профориентации и естественнонаучного образования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4.Проведен первый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профориентационный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медицинский образовательный форум для школьников и студентов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 направлениям: биотехнология и медицина.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5.Опубликованы промежуточные результаты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реализации проекта на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сайте лицея</a:t>
            </a:r>
            <a:r>
              <a:rPr lang="ru-RU" sz="2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eisk-licey4.ru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в разделе «Инновационная деятельность»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  <a:hlinkClick r:id="rId3"/>
              </a:rPr>
              <a:t>https://eisk-licey4.ru/kraevaya-innovacionnaya-ploshhadka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а так же в СМИ (газета «Приазовские степи» от 23.12.2021 №51 статья «Абсолютный призер Георгий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Арзуманов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», газета «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овет Приазовья» от 3-29.12.2021 № 51 статья « Мы покоряем науки»)</a:t>
            </a:r>
            <a:endParaRPr lang="ru-RU" altLang="ru-RU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996666"/>
              </a:buClr>
              <a:buSzPct val="80000"/>
              <a:buFontTx/>
              <a:buChar char="-"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None/>
            </a:pP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None/>
            </a:pP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None/>
            </a:pPr>
            <a:endParaRPr lang="ru-RU" sz="3600" dirty="0">
              <a:solidFill>
                <a:srgbClr val="000000"/>
              </a:solidFill>
            </a:endParaRPr>
          </a:p>
        </p:txBody>
      </p:sp>
      <p:pic>
        <p:nvPicPr>
          <p:cNvPr id="23554" name="Picture 8" descr="http://dvpub.dp.ua/content_ru/content/akt_files/2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86688" y="142875"/>
            <a:ext cx="13573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1606</TotalTime>
  <Words>847</Words>
  <Application>Microsoft Office PowerPoint</Application>
  <PresentationFormat>Экран (4:3)</PresentationFormat>
  <Paragraphs>68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1_Солнцестояние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внутреннего мониторинга  по определению профессиональных склонностей учащихся </vt:lpstr>
      <vt:lpstr>Результаты внутреннего мониторинга  по определению профессиональных склонностей учащихся </vt:lpstr>
      <vt:lpstr>Результаты внутреннего мониторинга  по определению профессиональных склонностей учащихся </vt:lpstr>
      <vt:lpstr>Результаты внутреннего мониторинга  по определению профессиональных склонностей учащихся </vt:lpstr>
      <vt:lpstr>Результаты внутреннего мониторинга  по определению профессиональных склонностей учащихся </vt:lpstr>
      <vt:lpstr>Результаты внутреннего мониторинга  по определению профессиональных склонностей учащихся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лицей №4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зауч</dc:creator>
  <cp:lastModifiedBy>учитель</cp:lastModifiedBy>
  <cp:revision>130</cp:revision>
  <dcterms:created xsi:type="dcterms:W3CDTF">2016-10-28T05:42:12Z</dcterms:created>
  <dcterms:modified xsi:type="dcterms:W3CDTF">2022-01-14T14:37:53Z</dcterms:modified>
</cp:coreProperties>
</file>