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77" r:id="rId3"/>
    <p:sldId id="298" r:id="rId4"/>
    <p:sldId id="278" r:id="rId5"/>
    <p:sldId id="290" r:id="rId6"/>
    <p:sldId id="291" r:id="rId7"/>
    <p:sldId id="292" r:id="rId8"/>
    <p:sldId id="297" r:id="rId9"/>
    <p:sldId id="299" r:id="rId10"/>
    <p:sldId id="270" r:id="rId11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27" autoAdjust="0"/>
  </p:normalViewPr>
  <p:slideViewPr>
    <p:cSldViewPr>
      <p:cViewPr>
        <p:scale>
          <a:sx n="62" d="100"/>
          <a:sy n="62" d="100"/>
        </p:scale>
        <p:origin x="-151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5231B-B70C-48A7-9997-4BC540C6B990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066F4-7E70-47D0-9563-CA9500381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2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066F4-7E70-47D0-9563-CA9500381D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2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8208912" cy="23762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проекта: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«Объективность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оценивания образовательных результатов обучающихся как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 успешности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выпускников школ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Начальник управления образования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администрации МО Северский район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Мазько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Любовь Владимировна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4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и задачи проекта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996952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15875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15875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58775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587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работы администрации школ по обеспечению внутренней системы оценки качества образования, формированию единых подходов к текущему оцениванию и промежуточной аттестации</a:t>
            </a:r>
          </a:p>
          <a:p>
            <a:pPr marL="358775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587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качества знаний обучающихся за счет объективности оценивания образовательных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результатов</a:t>
            </a:r>
          </a:p>
          <a:p>
            <a:pPr marL="358775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58775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направленного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повышение образовательных результатов обучающихся.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58775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58775" algn="just"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72816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модели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 участников проекта по повышению объективности образовательных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результатов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апробация модели внедрения средневзвешенного оценивания образовательных результатов, как условие повышения качества образования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Идея инновационного проекта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82000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0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реализации проекта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1" y="1916832"/>
            <a:ext cx="283878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3512777" cy="225440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3572781" cy="22536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084168" y="1916832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Пилотные школы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роекта 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6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32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43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44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45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52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 59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Гимназия ст. Азовской </a:t>
            </a:r>
          </a:p>
        </p:txBody>
      </p:sp>
    </p:spTree>
    <p:extLst>
      <p:ext uri="{BB962C8B-B14F-4D97-AF65-F5344CB8AC3E}">
        <p14:creationId xmlns:p14="http://schemas.microsoft.com/office/powerpoint/2010/main" val="26587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Модель центра психолого-педагогической поддержки участников проекта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9507" y="1628800"/>
            <a:ext cx="5617460" cy="538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психолого-педагогической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поддержки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 проекта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56800" y="2420888"/>
            <a:ext cx="7943377" cy="4104296"/>
            <a:chOff x="697871" y="2060848"/>
            <a:chExt cx="7954218" cy="439232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97871" y="2060848"/>
              <a:ext cx="7943377" cy="5760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Цель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деятельности: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оказание </a:t>
              </a: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психолого-педагогической помощи участникам проекта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рамках перехода на средневзвешенное оценивание образовательных результатов  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32089" y="2760329"/>
              <a:ext cx="2520000" cy="8110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Родители обучающихся</a:t>
              </a:r>
            </a:p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(педагоги, психологи, администрация ОО)</a:t>
              </a:r>
            </a:p>
            <a:p>
              <a:pPr algn="ctr"/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97872" y="2739882"/>
              <a:ext cx="2520000" cy="8110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Обучающимся</a:t>
              </a:r>
            </a:p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(педагоги, психологи)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712" y="3265101"/>
              <a:ext cx="2268000" cy="189209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endPara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повышение учебной мотивации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развитие умений проверять, контролировать и критически оценивать собственную деятельность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снижение тревожности обучающихся</a:t>
              </a:r>
            </a:p>
            <a:p>
              <a:pPr>
                <a:buFont typeface="Arial" pitchFamily="34" charset="0"/>
                <a:buChar char="•"/>
              </a:pPr>
              <a:endPara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77669" y="2760329"/>
              <a:ext cx="2520000" cy="8110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Педагогам</a:t>
              </a:r>
            </a:p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(администрация ОО, ТМС)</a:t>
              </a:r>
            </a:p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62556" y="3285549"/>
              <a:ext cx="2268000" cy="18716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отслеживание динамики школьной успешности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фиксация достижений обучающихся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анализ </a:t>
              </a:r>
              <a:r>
                <a:rPr lang="ru-RU" sz="10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результативности введения средневзвешенной </a:t>
              </a:r>
              <a:r>
                <a:rPr lang="ru-RU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оценки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организация комфортного психологического климата в коллективе  </a:t>
              </a:r>
              <a:endPara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32089" y="3285549"/>
              <a:ext cx="2268000" cy="18716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Font typeface="Arial" pitchFamily="34" charset="0"/>
                <a:buChar char="•"/>
              </a:pPr>
              <a:r>
                <a:rPr 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создание здоровых отношений:</a:t>
              </a:r>
            </a:p>
            <a:p>
              <a:pPr algn="just"/>
              <a:r>
                <a:rPr 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«родитель - обучающийся» </a:t>
              </a:r>
            </a:p>
            <a:p>
              <a:pPr algn="just"/>
              <a:r>
                <a:rPr 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«обучающийся- учитель»</a:t>
              </a:r>
            </a:p>
            <a:p>
              <a:pPr algn="just"/>
              <a:r>
                <a:rPr 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«учитель – родитель»</a:t>
              </a:r>
            </a:p>
            <a:p>
              <a:pPr algn="just"/>
              <a:endPara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31624" y="4869160"/>
              <a:ext cx="2160000" cy="15840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5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Формы работы: </a:t>
              </a:r>
            </a:p>
            <a:p>
              <a:endParaRPr lang="ru-RU" sz="1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индивидуальные консультации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коллективные тренинги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анкетирования</a:t>
              </a:r>
            </a:p>
            <a:p>
              <a:endPara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solidFill>
                    <a:schemeClr val="tx1"/>
                  </a:solidFill>
                </a:rPr>
                <a:t> 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737669" y="4869160"/>
              <a:ext cx="2160000" cy="1545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Формы работы:</a:t>
              </a:r>
            </a:p>
            <a:p>
              <a:pPr algn="ctr"/>
              <a:endParaRPr lang="ru-RU" sz="1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мониторинги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анализ результатов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обмен опытом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психологические консультации  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355229" y="4862357"/>
              <a:ext cx="2270775" cy="1538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Формы работы: </a:t>
              </a:r>
            </a:p>
            <a:p>
              <a:pPr algn="ctr"/>
              <a:endParaRPr lang="ru-RU" sz="1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родительские собрания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анкетирования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индивидуальные консультации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коллективные тренинги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6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41435" y="1516520"/>
            <a:ext cx="8419024" cy="5045152"/>
            <a:chOff x="251519" y="1152599"/>
            <a:chExt cx="8419024" cy="504515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97886" y="1193226"/>
              <a:ext cx="3797231" cy="2565065"/>
              <a:chOff x="2365951" y="1700808"/>
              <a:chExt cx="3260231" cy="2189385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5951" y="1700808"/>
                <a:ext cx="2153047" cy="1554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1813" y="2319425"/>
                <a:ext cx="2214369" cy="1570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117" y="1152599"/>
              <a:ext cx="2097087" cy="296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222" y="2315369"/>
              <a:ext cx="3096344" cy="302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636912"/>
              <a:ext cx="2370351" cy="33948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1917992"/>
              <a:ext cx="1857600" cy="2659201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850" y="3212975"/>
              <a:ext cx="1857807" cy="2664297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713" y="3468522"/>
              <a:ext cx="1857600" cy="2729229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41435" y="188640"/>
            <a:ext cx="8579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Информационно-методическое сопровождение проекта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Мероприятия 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9" y="1526608"/>
            <a:ext cx="1584000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1681655"/>
            <a:ext cx="6192688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8102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Методические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совещания в образовательных организациях муниципалитета по ознакомлению с проектом «Средневзвешенная оценка знаний умений навыков обучающихся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8102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Методический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семинар  «Модель школьной оценки качества образования в переходный период к средневзвешенному оцениванию (из опыта работы пилотной площадки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81026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еминар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«Роль методической службы в повышении объективности оценивания образовательных результатов обучающихся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8102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Анкетирование обучающихся;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8102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Индивидуальные консультации и тренинги для обучающихся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8102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Родительские собрания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81026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Консультации для родителей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810260" algn="l"/>
              </a:tabLst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810260" algn="l"/>
              </a:tabLst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3" y="2531154"/>
            <a:ext cx="1761656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9" y="3501008"/>
            <a:ext cx="1741570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3" y="4468355"/>
            <a:ext cx="1738022" cy="120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0" y="5445224"/>
            <a:ext cx="1725812" cy="123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9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859216" cy="648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этап реализации проекта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412776"/>
            <a:ext cx="64807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результатов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763432"/>
              </p:ext>
            </p:extLst>
          </p:nvPr>
        </p:nvGraphicFramePr>
        <p:xfrm>
          <a:off x="939576" y="1916832"/>
          <a:ext cx="7408863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1103921"/>
                <a:gridCol w="787809"/>
                <a:gridCol w="787809"/>
                <a:gridCol w="787809"/>
                <a:gridCol w="788303"/>
                <a:gridCol w="788303"/>
                <a:gridCol w="788303"/>
                <a:gridCol w="788303"/>
                <a:gridCol w="788303"/>
              </a:tblGrid>
              <a:tr h="5937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2020-2021уч. 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2021-2022 уч. 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«5»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«4»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«3»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«5»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«4»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«3»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43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32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52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44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45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59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Гимназия ст. Азовской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7" marR="53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00159"/>
              </p:ext>
            </p:extLst>
          </p:nvPr>
        </p:nvGraphicFramePr>
        <p:xfrm>
          <a:off x="939576" y="3573016"/>
          <a:ext cx="7408864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1162635"/>
                <a:gridCol w="780473"/>
                <a:gridCol w="780473"/>
                <a:gridCol w="780473"/>
                <a:gridCol w="780962"/>
                <a:gridCol w="780962"/>
                <a:gridCol w="780962"/>
                <a:gridCol w="780962"/>
                <a:gridCol w="780962"/>
              </a:tblGrid>
              <a:tr h="13506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ОО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2020-2021уч. год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2021-2022 уч. год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«5»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«4»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«3»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«5»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«4»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«3»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43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32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52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44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45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59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Гимназия ст. Азовской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51" marR="52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5229200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данном этапе были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проведены мониторинговые мероприятия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использованию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средневзвешенного оценивания, которые показали повышение успеваемости и качества знаний в среднем на 4%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математике и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% по русскому языку.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говорит о том, что введение средневзвешенной оценки образовательных результатов мотивирует обучающихся к более серьезному отношению к получению знаний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 психолого-педагогическое сопровождение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 большой самостоятельной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работе,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внимательному отношению к выполняемым заданиям и процессу самоконтроля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556792"/>
            <a:ext cx="7632848" cy="4392488"/>
          </a:xfrm>
        </p:spPr>
        <p:txBody>
          <a:bodyPr>
            <a:normAutofit/>
          </a:bodyPr>
          <a:lstStyle/>
          <a:p>
            <a:pPr marL="0" indent="534988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года данная система оценки знаний обучающихся была введена в практику работы  всех общеобразовательных учреждений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муниципалитета</a:t>
            </a:r>
          </a:p>
          <a:p>
            <a:pPr marL="0" indent="534988" algn="just">
              <a:spcBef>
                <a:spcPts val="0"/>
              </a:spcBef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Разработано положение о введении средневзвешенной оценки на уровне муниципалитета</a:t>
            </a:r>
          </a:p>
          <a:p>
            <a:pPr marL="0" indent="450850" algn="just">
              <a:spcBef>
                <a:spcPts val="0"/>
              </a:spcBef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  Центр психолого-педагогической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поддержки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 проекта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spcBef>
                <a:spcPts val="0"/>
              </a:spcBef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 продуктов инновационной деятельности, включающий в себя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0850" algn="just">
              <a:spcBef>
                <a:spcPts val="0"/>
              </a:spcBef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центре психолого-педагогической поддержки </a:t>
            </a:r>
          </a:p>
          <a:p>
            <a:pPr marL="0" indent="450850" algn="just">
              <a:spcBef>
                <a:spcPts val="0"/>
              </a:spcBef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850" lvl="0" indent="0" algn="just">
              <a:spcBef>
                <a:spcPts val="0"/>
              </a:spcBef>
              <a:buClrTx/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«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объективного оценивания при проведении оценочных процедур»</a:t>
            </a:r>
          </a:p>
          <a:p>
            <a:pPr marL="0" lvl="0" indent="452438" algn="just">
              <a:spcBef>
                <a:spcPts val="0"/>
              </a:spcBef>
              <a:buClrTx/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2438" algn="just">
              <a:spcBef>
                <a:spcPts val="0"/>
              </a:spcBef>
              <a:buClrTx/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промежуточной результативности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marL="0" lvl="0" indent="452438" algn="just">
              <a:spcBef>
                <a:spcPts val="0"/>
              </a:spcBef>
              <a:buClrTx/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spcBef>
                <a:spcPts val="0"/>
              </a:spcBef>
              <a:buClrTx/>
              <a:buNone/>
              <a:tabLst>
                <a:tab pos="450850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Создана методическая сеть, включающая в себя образовательные организации Северского района</a:t>
            </a:r>
          </a:p>
          <a:p>
            <a:pPr marL="174625" indent="361950" algn="just">
              <a:buClrTx/>
              <a:buFont typeface="Arial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361950" algn="just">
              <a:buClrTx/>
              <a:buFont typeface="Arial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Результаты отчетного периода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2050</TotalTime>
  <Words>924</Words>
  <Application>Microsoft Office PowerPoint</Application>
  <PresentationFormat>Экран (4:3)</PresentationFormat>
  <Paragraphs>302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  </vt:lpstr>
      <vt:lpstr>Цель и задачи проекта </vt:lpstr>
      <vt:lpstr>Идея инновационного проекта </vt:lpstr>
      <vt:lpstr>I этап реализации проекта </vt:lpstr>
      <vt:lpstr>Модель центра психолого-педагогической поддержки участников проекта </vt:lpstr>
      <vt:lpstr>  </vt:lpstr>
      <vt:lpstr>Мероприятия в рамках проекта</vt:lpstr>
      <vt:lpstr>II этап реализации проекта  </vt:lpstr>
      <vt:lpstr>Результаты отчетного периода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Бондаренко</dc:creator>
  <cp:lastModifiedBy>Бондаренко</cp:lastModifiedBy>
  <cp:revision>136</cp:revision>
  <cp:lastPrinted>2022-06-29T06:03:47Z</cp:lastPrinted>
  <dcterms:created xsi:type="dcterms:W3CDTF">2022-01-14T12:44:12Z</dcterms:created>
  <dcterms:modified xsi:type="dcterms:W3CDTF">2022-06-29T09:56:13Z</dcterms:modified>
</cp:coreProperties>
</file>