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7/25/2016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7/25/2016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llege.ru/informatika/" TargetMode="External"/><Relationship Id="rId2" Type="http://schemas.openxmlformats.org/officeDocument/2006/relationships/hyperlink" Target="http://geo.koltyrin.ru/" TargetMode="External"/><Relationship Id="rId1" Type="http://schemas.openxmlformats.org/officeDocument/2006/relationships/slideLayout" Target="../slideLayouts/slideLayout2.xml"/><Relationship Id="rId4" Type="http://schemas.openxmlformats.org/officeDocument/2006/relationships/hyperlink" Target="http://nachalka.info/"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inppt.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ovari.ru/" TargetMode="External"/><Relationship Id="rId2" Type="http://schemas.openxmlformats.org/officeDocument/2006/relationships/hyperlink" Target="http://museum.edu.r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glossary.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Требования предъявляемые к ЭОР</a:t>
            </a:r>
            <a:endParaRPr lang="ru-RU" dirty="0"/>
          </a:p>
        </p:txBody>
      </p:sp>
    </p:spTree>
    <p:extLst>
      <p:ext uri="{BB962C8B-B14F-4D97-AF65-F5344CB8AC3E}">
        <p14:creationId xmlns:p14="http://schemas.microsoft.com/office/powerpoint/2010/main" val="399687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Эстетические (упорядоченность, выразительность элементов, цвета, размера, расположения, сочетания возрасту)</a:t>
            </a:r>
            <a:endParaRPr lang="ru-RU" dirty="0"/>
          </a:p>
        </p:txBody>
      </p:sp>
      <p:sp>
        <p:nvSpPr>
          <p:cNvPr id="3" name="Объект 2"/>
          <p:cNvSpPr>
            <a:spLocks noGrp="1"/>
          </p:cNvSpPr>
          <p:nvPr>
            <p:ph idx="1"/>
          </p:nvPr>
        </p:nvSpPr>
        <p:spPr>
          <a:xfrm>
            <a:off x="838200" y="2414337"/>
            <a:ext cx="10515600" cy="3762625"/>
          </a:xfrm>
        </p:spPr>
        <p:txBody>
          <a:bodyPr/>
          <a:lstStyle/>
          <a:p>
            <a:r>
              <a:rPr lang="ru-RU" b="1" dirty="0">
                <a:hlinkClick r:id="rId2"/>
              </a:rPr>
              <a:t>GEO: играй знаниями. Страны мира. Города и столицы. Флаги стран мира. Гербы. Бесплатные тесты и онлайн голосования. Наибольшие и наименьшие государства, самые большие, разные и все остальные. </a:t>
            </a:r>
            <a:r>
              <a:rPr lang="ru-RU" b="1" dirty="0" smtClean="0">
                <a:hlinkClick r:id="rId2"/>
              </a:rPr>
              <a:t>:-)</a:t>
            </a:r>
            <a:endParaRPr lang="en-US" b="1" dirty="0" smtClean="0"/>
          </a:p>
          <a:p>
            <a:r>
              <a:rPr lang="ru-RU" b="1" dirty="0">
                <a:hlinkClick r:id="rId3"/>
              </a:rPr>
              <a:t>Открытый колледж: </a:t>
            </a:r>
            <a:r>
              <a:rPr lang="ru-RU" b="1" dirty="0" smtClean="0">
                <a:hlinkClick r:id="rId3"/>
              </a:rPr>
              <a:t>Информатика</a:t>
            </a:r>
            <a:endParaRPr lang="en-US" b="1" dirty="0" smtClean="0"/>
          </a:p>
          <a:p>
            <a:r>
              <a:rPr lang="ru-RU" b="1" dirty="0">
                <a:hlinkClick r:id="rId4"/>
              </a:rPr>
              <a:t>Начальная школа</a:t>
            </a:r>
            <a:endParaRPr lang="ru-RU" dirty="0"/>
          </a:p>
        </p:txBody>
      </p:sp>
    </p:spTree>
    <p:extLst>
      <p:ext uri="{BB962C8B-B14F-4D97-AF65-F5344CB8AC3E}">
        <p14:creationId xmlns:p14="http://schemas.microsoft.com/office/powerpoint/2010/main" val="359333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Документация (полнота для эффективности эксплуатации, мобильности </a:t>
            </a:r>
            <a:r>
              <a:rPr lang="ru-RU" dirty="0" err="1" smtClean="0"/>
              <a:t>испольования</a:t>
            </a:r>
            <a:r>
              <a:rPr lang="ru-RU" dirty="0" smtClean="0"/>
              <a:t> компонентов)</a:t>
            </a:r>
            <a:endParaRPr lang="ru-RU" dirty="0"/>
          </a:p>
        </p:txBody>
      </p:sp>
      <p:sp>
        <p:nvSpPr>
          <p:cNvPr id="3" name="Объект 2"/>
          <p:cNvSpPr>
            <a:spLocks noGrp="1"/>
          </p:cNvSpPr>
          <p:nvPr>
            <p:ph idx="1"/>
          </p:nvPr>
        </p:nvSpPr>
        <p:spPr>
          <a:xfrm>
            <a:off x="838200" y="2422357"/>
            <a:ext cx="10515600" cy="3754605"/>
          </a:xfrm>
        </p:spPr>
        <p:txBody>
          <a:bodyPr/>
          <a:lstStyle/>
          <a:p>
            <a:r>
              <a:rPr lang="en-US" dirty="0" smtClean="0">
                <a:hlinkClick r:id="rId2"/>
              </a:rPr>
              <a:t>PowerPoint </a:t>
            </a:r>
            <a:r>
              <a:rPr lang="ru-RU" dirty="0" smtClean="0">
                <a:hlinkClick r:id="rId2"/>
              </a:rPr>
              <a:t>презентации по информатике</a:t>
            </a:r>
            <a:endParaRPr lang="ru-RU" dirty="0"/>
          </a:p>
        </p:txBody>
      </p:sp>
    </p:spTree>
    <p:extLst>
      <p:ext uri="{BB962C8B-B14F-4D97-AF65-F5344CB8AC3E}">
        <p14:creationId xmlns:p14="http://schemas.microsoft.com/office/powerpoint/2010/main" val="304259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t>По уровням образования (общее - специальное, профессиональное, дополнительное) и типам занятий (лекции, семинары, лабораторные, консультации, аттестация)</a:t>
            </a:r>
            <a:endParaRPr lang="ru-RU" sz="3200" dirty="0"/>
          </a:p>
        </p:txBody>
      </p:sp>
      <p:sp>
        <p:nvSpPr>
          <p:cNvPr id="3" name="Объект 2"/>
          <p:cNvSpPr>
            <a:spLocks noGrp="1"/>
          </p:cNvSpPr>
          <p:nvPr>
            <p:ph idx="1"/>
          </p:nvPr>
        </p:nvSpPr>
        <p:spPr>
          <a:xfrm>
            <a:off x="838200" y="2454442"/>
            <a:ext cx="10515600" cy="3722521"/>
          </a:xfrm>
        </p:spPr>
        <p:txBody>
          <a:bodyPr/>
          <a:lstStyle/>
          <a:p>
            <a:r>
              <a:rPr lang="ru-RU" dirty="0" smtClean="0">
                <a:hlinkClick r:id="rId2"/>
              </a:rPr>
              <a:t>Российский общеобразовательный портал</a:t>
            </a:r>
            <a:endParaRPr lang="ru-RU" dirty="0" smtClean="0"/>
          </a:p>
          <a:p>
            <a:r>
              <a:rPr lang="en-US" dirty="0" smtClean="0">
                <a:hlinkClick r:id="rId3"/>
              </a:rPr>
              <a:t>Slovari.ru</a:t>
            </a:r>
            <a:endParaRPr lang="en-US" dirty="0" smtClean="0"/>
          </a:p>
          <a:p>
            <a:r>
              <a:rPr lang="ru-RU" b="1" dirty="0">
                <a:hlinkClick r:id="rId4"/>
              </a:rPr>
              <a:t>Глоссарий.</a:t>
            </a:r>
            <a:r>
              <a:rPr lang="en-US" b="1" dirty="0" err="1" smtClean="0">
                <a:hlinkClick r:id="rId4"/>
              </a:rPr>
              <a:t>ru</a:t>
            </a:r>
            <a:endParaRPr lang="en-US" b="1" dirty="0" smtClean="0"/>
          </a:p>
          <a:p>
            <a:endParaRPr lang="ru-RU" dirty="0"/>
          </a:p>
        </p:txBody>
      </p:sp>
      <p:pic>
        <p:nvPicPr>
          <p:cNvPr id="1025" name="Picture 1" descr="d-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6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a:t>Эстетические требования к ОЭИ</a:t>
            </a:r>
            <a:endParaRPr lang="ru-RU" dirty="0"/>
          </a:p>
        </p:txBody>
      </p:sp>
      <p:sp>
        <p:nvSpPr>
          <p:cNvPr id="3" name="Объект 2"/>
          <p:cNvSpPr>
            <a:spLocks noGrp="1"/>
          </p:cNvSpPr>
          <p:nvPr>
            <p:ph idx="1"/>
          </p:nvPr>
        </p:nvSpPr>
        <p:spPr/>
        <p:txBody>
          <a:bodyPr>
            <a:normAutofit fontScale="70000" lnSpcReduction="20000"/>
          </a:bodyPr>
          <a:lstStyle/>
          <a:p>
            <a:pPr marL="914400" indent="-914400">
              <a:buAutoNum type="arabicPeriod"/>
            </a:pPr>
            <a:r>
              <a:rPr lang="ru-RU" sz="4800" dirty="0" smtClean="0"/>
              <a:t>упорядоченность;</a:t>
            </a:r>
          </a:p>
          <a:p>
            <a:pPr marL="914400" indent="-914400">
              <a:buAutoNum type="arabicPeriod"/>
            </a:pPr>
            <a:r>
              <a:rPr lang="ru-RU" sz="4800" dirty="0" smtClean="0"/>
              <a:t>выразительность </a:t>
            </a:r>
            <a:r>
              <a:rPr lang="ru-RU" sz="5200" b="1" dirty="0" smtClean="0">
                <a:latin typeface="Gabriola" panose="04040605051002020D02" pitchFamily="82" charset="0"/>
              </a:rPr>
              <a:t>элементов</a:t>
            </a:r>
            <a:r>
              <a:rPr lang="ru-RU" sz="4800" dirty="0" smtClean="0"/>
              <a:t>, </a:t>
            </a:r>
            <a:r>
              <a:rPr lang="ru-RU" sz="4800" dirty="0" smtClean="0">
                <a:solidFill>
                  <a:srgbClr val="FF0000"/>
                </a:solidFill>
              </a:rPr>
              <a:t>цвета</a:t>
            </a:r>
            <a:r>
              <a:rPr lang="ru-RU" sz="4800" dirty="0"/>
              <a:t>, </a:t>
            </a:r>
            <a:r>
              <a:rPr lang="ru-RU" sz="7600" dirty="0"/>
              <a:t>размера</a:t>
            </a:r>
            <a:r>
              <a:rPr lang="ru-RU" sz="4800" dirty="0"/>
              <a:t>, </a:t>
            </a:r>
            <a:endParaRPr lang="ru-RU" sz="4800" dirty="0" smtClean="0"/>
          </a:p>
          <a:p>
            <a:pPr marL="0" indent="0" algn="ctr">
              <a:buNone/>
            </a:pPr>
            <a:r>
              <a:rPr lang="ru-RU" sz="4800" dirty="0" smtClean="0"/>
              <a:t>расположения</a:t>
            </a:r>
            <a:r>
              <a:rPr lang="ru-RU" sz="4800" dirty="0"/>
              <a:t>;</a:t>
            </a:r>
            <a:endParaRPr lang="ru-RU" sz="4800" dirty="0" smtClean="0"/>
          </a:p>
          <a:p>
            <a:pPr marL="0" indent="0">
              <a:buNone/>
            </a:pPr>
            <a:r>
              <a:rPr lang="ru-RU" sz="4800" dirty="0" smtClean="0"/>
              <a:t>3.    сочетания возрасту</a:t>
            </a:r>
            <a:r>
              <a:rPr lang="ru-RU" sz="4800" dirty="0"/>
              <a:t>;</a:t>
            </a:r>
          </a:p>
        </p:txBody>
      </p:sp>
    </p:spTree>
    <p:extLst>
      <p:ext uri="{BB962C8B-B14F-4D97-AF65-F5344CB8AC3E}">
        <p14:creationId xmlns:p14="http://schemas.microsoft.com/office/powerpoint/2010/main" val="25777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19823"/>
            <a:ext cx="9905998" cy="1478570"/>
          </a:xfrm>
        </p:spPr>
        <p:txBody>
          <a:bodyPr/>
          <a:lstStyle/>
          <a:p>
            <a:r>
              <a:rPr lang="ru-RU" b="1" u="sng" dirty="0"/>
              <a:t>Эстетические требования к ОЭИ</a:t>
            </a:r>
            <a:endParaRPr lang="ru-RU" dirty="0"/>
          </a:p>
        </p:txBody>
      </p:sp>
      <p:pic>
        <p:nvPicPr>
          <p:cNvPr id="1028" name="Picture 4" descr="http://img1.liveinternet.ru/images/attach/c/4/78/395/78395999_4428147_2_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50" y="3181683"/>
            <a:ext cx="4467225" cy="359165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5117630" y="2878667"/>
            <a:ext cx="7074370" cy="3979333"/>
          </a:xfrm>
          <a:prstGeom prst="rect">
            <a:avLst/>
          </a:prstGeom>
        </p:spPr>
      </p:pic>
      <p:sp>
        <p:nvSpPr>
          <p:cNvPr id="3" name="Объект 2"/>
          <p:cNvSpPr>
            <a:spLocks noGrp="1"/>
          </p:cNvSpPr>
          <p:nvPr>
            <p:ph idx="1"/>
          </p:nvPr>
        </p:nvSpPr>
        <p:spPr>
          <a:xfrm>
            <a:off x="980545" y="1004161"/>
            <a:ext cx="9905999" cy="3541714"/>
          </a:xfrm>
        </p:spPr>
        <p:txBody>
          <a:bodyPr>
            <a:normAutofit/>
          </a:bodyPr>
          <a:lstStyle/>
          <a:p>
            <a:pPr marL="0" indent="0">
              <a:buNone/>
            </a:pPr>
            <a:r>
              <a:rPr lang="ru-RU" sz="4400" b="1" u="sng" dirty="0"/>
              <a:t>Эстетические требования к ОЭИ</a:t>
            </a:r>
            <a:r>
              <a:rPr lang="ru-RU" sz="4400" dirty="0"/>
              <a:t> не всегда обязательны к учету и соблюдению</a:t>
            </a:r>
            <a:endParaRPr lang="ru-RU" sz="4400" dirty="0"/>
          </a:p>
        </p:txBody>
      </p:sp>
    </p:spTree>
    <p:extLst>
      <p:ext uri="{BB962C8B-B14F-4D97-AF65-F5344CB8AC3E}">
        <p14:creationId xmlns:p14="http://schemas.microsoft.com/office/powerpoint/2010/main" val="131842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Документация</a:t>
            </a:r>
            <a:endParaRPr lang="ru-RU" dirty="0"/>
          </a:p>
        </p:txBody>
      </p:sp>
      <p:sp>
        <p:nvSpPr>
          <p:cNvPr id="3" name="Объект 2"/>
          <p:cNvSpPr>
            <a:spLocks noGrp="1"/>
          </p:cNvSpPr>
          <p:nvPr>
            <p:ph idx="1"/>
          </p:nvPr>
        </p:nvSpPr>
        <p:spPr/>
        <p:txBody>
          <a:bodyPr>
            <a:normAutofit/>
          </a:bodyPr>
          <a:lstStyle/>
          <a:p>
            <a:pPr marL="0" indent="0" algn="ctr">
              <a:buNone/>
            </a:pPr>
            <a:r>
              <a:rPr lang="ru-RU" sz="4400" dirty="0"/>
              <a:t>полнота для эффективности эксплуатации, мобильности </a:t>
            </a:r>
            <a:r>
              <a:rPr lang="ru-RU" sz="4400" dirty="0" err="1"/>
              <a:t>испольования</a:t>
            </a:r>
            <a:r>
              <a:rPr lang="ru-RU" sz="4400" dirty="0"/>
              <a:t> компонентов</a:t>
            </a:r>
            <a:endParaRPr lang="ru-RU" sz="4400" dirty="0"/>
          </a:p>
        </p:txBody>
      </p:sp>
    </p:spTree>
    <p:extLst>
      <p:ext uri="{BB962C8B-B14F-4D97-AF65-F5344CB8AC3E}">
        <p14:creationId xmlns:p14="http://schemas.microsoft.com/office/powerpoint/2010/main" val="223477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Требования к оформлению документации на ОЭИ</a:t>
            </a:r>
            <a:endParaRPr lang="ru-RU" dirty="0"/>
          </a:p>
        </p:txBody>
      </p:sp>
      <p:sp>
        <p:nvSpPr>
          <p:cNvPr id="3" name="Объект 2"/>
          <p:cNvSpPr>
            <a:spLocks noGrp="1"/>
          </p:cNvSpPr>
          <p:nvPr>
            <p:ph idx="1"/>
          </p:nvPr>
        </p:nvSpPr>
        <p:spPr/>
        <p:txBody>
          <a:bodyPr>
            <a:normAutofit fontScale="85000" lnSpcReduction="20000"/>
          </a:bodyPr>
          <a:lstStyle/>
          <a:p>
            <a:pPr marL="0" indent="0" algn="just">
              <a:buNone/>
            </a:pPr>
            <a:r>
              <a:rPr lang="ru-RU" dirty="0" smtClean="0"/>
              <a:t>1</a:t>
            </a:r>
            <a:r>
              <a:rPr lang="ru-RU" dirty="0"/>
              <a:t>. Создание и использование ОЭИ должно сопровождаться соответствующим документированием с целью обеспечения интерфейса между разработчиками, заказчиками и пользователями ОЭИ, а также для обеспечения возможности освоения и совершенствования функций компонентов </a:t>
            </a:r>
            <a:r>
              <a:rPr lang="ru-RU" dirty="0" smtClean="0"/>
              <a:t>ОЭИ.</a:t>
            </a:r>
          </a:p>
          <a:p>
            <a:pPr marL="0" indent="0" algn="just">
              <a:buNone/>
            </a:pPr>
            <a:r>
              <a:rPr lang="ru-RU" dirty="0" smtClean="0"/>
              <a:t>2</a:t>
            </a:r>
            <a:r>
              <a:rPr lang="ru-RU" dirty="0"/>
              <a:t>. Документация к ОЭИ должна быть исчерпывающей и соответствовать реальным электронным изданиям и ресурсам.</a:t>
            </a:r>
          </a:p>
          <a:p>
            <a:pPr marL="0" indent="0" algn="just">
              <a:buNone/>
            </a:pPr>
            <a:r>
              <a:rPr lang="ru-RU" dirty="0" smtClean="0"/>
              <a:t>3</a:t>
            </a:r>
            <a:r>
              <a:rPr lang="ru-RU" dirty="0"/>
              <a:t>. Документация к ОЭИ должна обеспечивать неснижаемую эффективность эксплуатации ОЭИ.</a:t>
            </a:r>
          </a:p>
          <a:p>
            <a:pPr marL="0" indent="0" algn="just">
              <a:buNone/>
            </a:pPr>
            <a:r>
              <a:rPr lang="ru-RU" dirty="0" smtClean="0"/>
              <a:t>4</a:t>
            </a:r>
            <a:r>
              <a:rPr lang="ru-RU" dirty="0"/>
              <a:t>. Документация к ОЭИ должна способствовать мобильности и повторного использования компонентов ОЭИ.</a:t>
            </a:r>
          </a:p>
          <a:p>
            <a:endParaRPr lang="ru-RU" dirty="0"/>
          </a:p>
        </p:txBody>
      </p:sp>
    </p:spTree>
    <p:extLst>
      <p:ext uri="{BB962C8B-B14F-4D97-AF65-F5344CB8AC3E}">
        <p14:creationId xmlns:p14="http://schemas.microsoft.com/office/powerpoint/2010/main" val="59332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требования к ОЭИ, применяемым на отдельных видах учебных занятий.</a:t>
            </a:r>
            <a:endParaRPr lang="ru-RU" dirty="0"/>
          </a:p>
        </p:txBody>
      </p:sp>
      <p:sp>
        <p:nvSpPr>
          <p:cNvPr id="3" name="Объект 2"/>
          <p:cNvSpPr>
            <a:spLocks noGrp="1"/>
          </p:cNvSpPr>
          <p:nvPr>
            <p:ph idx="1"/>
          </p:nvPr>
        </p:nvSpPr>
        <p:spPr/>
        <p:txBody>
          <a:bodyPr/>
          <a:lstStyle/>
          <a:p>
            <a:pPr marL="0" indent="0" algn="just">
              <a:buNone/>
            </a:pPr>
            <a:r>
              <a:rPr lang="ru-RU" dirty="0"/>
              <a:t>ОЭИ, применяемые на </a:t>
            </a:r>
            <a:r>
              <a:rPr lang="ru-RU" u="sng" dirty="0"/>
              <a:t>лекциях</a:t>
            </a:r>
            <a:r>
              <a:rPr lang="ru-RU" dirty="0"/>
              <a:t>, должны обеспечивать возможность иллюстрации излагаемого материала видеоизображением, анимационными роликами с </a:t>
            </a:r>
            <a:r>
              <a:rPr lang="ru-RU" dirty="0" err="1"/>
              <a:t>аудиосопровождением</a:t>
            </a:r>
            <a:r>
              <a:rPr lang="ru-RU" dirty="0"/>
              <a:t>, предоставлять педагогу средства демонстрации сложных явлений и процессов, визуализации создаваемых на лекции текста, графики, звука.</a:t>
            </a:r>
          </a:p>
          <a:p>
            <a:endParaRPr lang="ru-RU" dirty="0"/>
          </a:p>
        </p:txBody>
      </p:sp>
    </p:spTree>
    <p:extLst>
      <p:ext uri="{BB962C8B-B14F-4D97-AF65-F5344CB8AC3E}">
        <p14:creationId xmlns:p14="http://schemas.microsoft.com/office/powerpoint/2010/main" val="34307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требования к ОЭИ, применяемым на отдельных видах учебных занятий.</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ru-RU" dirty="0" smtClean="0"/>
              <a:t>ОЭИ</a:t>
            </a:r>
            <a:r>
              <a:rPr lang="ru-RU" dirty="0"/>
              <a:t>, применяемые на </a:t>
            </a:r>
            <a:r>
              <a:rPr lang="ru-RU" u="sng" dirty="0"/>
              <a:t>лабораторных занятиях</a:t>
            </a:r>
            <a:r>
              <a:rPr lang="ru-RU" dirty="0"/>
              <a:t>, должны содержать средства автоматизации подготовки обучаемого к работе, допуска к работе, выполнения эксперимента </a:t>
            </a:r>
            <a:r>
              <a:rPr lang="ru-RU" dirty="0" err="1"/>
              <a:t>эксперимента</a:t>
            </a:r>
            <a:r>
              <a:rPr lang="ru-RU" dirty="0"/>
              <a:t> (в том числе – с удаленным доступом), обработки экспериментальных данных, оформления результатов лабораторной работы, защиты работы. ОЭИ должно предоставлять возможность варьирования темпа самостоятельной работы обучаемого. Такие ОЭИ должны содержать моделирующие компоненты, создающие виртуальные лаборатории, позволяющие изучать различные явления или процессы в ускоренном или замедленном масштабе времени. ОЭИ, применяемые на лабораторных работах, должны также содержать встроенные средства автоматизации контроля знаний, умений и навыков обучаемых.</a:t>
            </a:r>
          </a:p>
          <a:p>
            <a:endParaRPr lang="ru-RU" dirty="0"/>
          </a:p>
        </p:txBody>
      </p:sp>
    </p:spTree>
    <p:extLst>
      <p:ext uri="{BB962C8B-B14F-4D97-AF65-F5344CB8AC3E}">
        <p14:creationId xmlns:p14="http://schemas.microsoft.com/office/powerpoint/2010/main" val="428422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требования к ОЭИ, применяемым на отдельных видах учебных занятий.</a:t>
            </a:r>
            <a:endParaRPr lang="ru-RU" dirty="0"/>
          </a:p>
        </p:txBody>
      </p:sp>
      <p:sp>
        <p:nvSpPr>
          <p:cNvPr id="3" name="Объект 2"/>
          <p:cNvSpPr>
            <a:spLocks noGrp="1"/>
          </p:cNvSpPr>
          <p:nvPr>
            <p:ph idx="1"/>
          </p:nvPr>
        </p:nvSpPr>
        <p:spPr>
          <a:xfrm>
            <a:off x="1141412" y="2249487"/>
            <a:ext cx="5355183" cy="3541714"/>
          </a:xfrm>
        </p:spPr>
        <p:txBody>
          <a:bodyPr>
            <a:normAutofit fontScale="85000" lnSpcReduction="10000"/>
          </a:bodyPr>
          <a:lstStyle/>
          <a:p>
            <a:pPr marL="0" indent="0" algn="just">
              <a:buNone/>
            </a:pPr>
            <a:r>
              <a:rPr lang="ru-RU" dirty="0"/>
              <a:t>ОЭИ, применяемые на </a:t>
            </a:r>
            <a:r>
              <a:rPr lang="ru-RU" u="sng" dirty="0"/>
              <a:t>практических занятиях</a:t>
            </a:r>
            <a:r>
              <a:rPr lang="ru-RU" dirty="0"/>
              <a:t>, должны предоставлять обучаемому сведения о теме, цели и порядке проведения занятия; контролировать знания каждого обучаемого; выдавать обучаемому информацию о правильности ответа; предъявлять необходимый теоретический материал или методику решения задач; оценивать знания обучаемых; осуществлять обратную связь в режиме “педагог – ОЭИ – обучаемый”.</a:t>
            </a:r>
          </a:p>
          <a:p>
            <a:endParaRPr lang="ru-RU" dirty="0"/>
          </a:p>
        </p:txBody>
      </p:sp>
      <p:pic>
        <p:nvPicPr>
          <p:cNvPr id="4" name="Рисунок 3"/>
          <p:cNvPicPr>
            <a:picLocks noChangeAspect="1"/>
          </p:cNvPicPr>
          <p:nvPr/>
        </p:nvPicPr>
        <p:blipFill>
          <a:blip r:embed="rId2"/>
          <a:stretch>
            <a:fillRect/>
          </a:stretch>
        </p:blipFill>
        <p:spPr>
          <a:xfrm>
            <a:off x="7747624" y="1901737"/>
            <a:ext cx="4235374" cy="2382397"/>
          </a:xfrm>
          <a:prstGeom prst="rect">
            <a:avLst/>
          </a:prstGeom>
        </p:spPr>
      </p:pic>
      <p:pic>
        <p:nvPicPr>
          <p:cNvPr id="5" name="Рисунок 4"/>
          <p:cNvPicPr>
            <a:picLocks noChangeAspect="1"/>
          </p:cNvPicPr>
          <p:nvPr/>
        </p:nvPicPr>
        <p:blipFill>
          <a:blip r:embed="rId3"/>
          <a:stretch>
            <a:fillRect/>
          </a:stretch>
        </p:blipFill>
        <p:spPr>
          <a:xfrm>
            <a:off x="7747624" y="4394201"/>
            <a:ext cx="4235374" cy="2382398"/>
          </a:xfrm>
          <a:prstGeom prst="rect">
            <a:avLst/>
          </a:prstGeom>
        </p:spPr>
      </p:pic>
    </p:spTree>
    <p:extLst>
      <p:ext uri="{BB962C8B-B14F-4D97-AF65-F5344CB8AC3E}">
        <p14:creationId xmlns:p14="http://schemas.microsoft.com/office/powerpoint/2010/main" val="149082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t>требования к ОЭИ, применяемым на отдельных видах учебных занятий.</a:t>
            </a:r>
            <a:endParaRPr lang="ru-RU" dirty="0"/>
          </a:p>
        </p:txBody>
      </p:sp>
      <p:sp>
        <p:nvSpPr>
          <p:cNvPr id="3" name="Объект 2"/>
          <p:cNvSpPr>
            <a:spLocks noGrp="1"/>
          </p:cNvSpPr>
          <p:nvPr>
            <p:ph idx="1"/>
          </p:nvPr>
        </p:nvSpPr>
        <p:spPr/>
        <p:txBody>
          <a:bodyPr/>
          <a:lstStyle/>
          <a:p>
            <a:pPr marL="0" indent="0" algn="just">
              <a:buNone/>
            </a:pPr>
            <a:r>
              <a:rPr lang="ru-RU" dirty="0" smtClean="0"/>
              <a:t>Содержание </a:t>
            </a:r>
            <a:r>
              <a:rPr lang="ru-RU" dirty="0"/>
              <a:t>и структура ОЭИ, применяемых в ходе </a:t>
            </a:r>
            <a:r>
              <a:rPr lang="ru-RU" u="sng" dirty="0"/>
              <a:t>самостоятельной работы обучаемых</a:t>
            </a:r>
            <a:r>
              <a:rPr lang="ru-RU" dirty="0"/>
              <a:t>, должны соответствовать учебной программе изучаемой дисциплины с одновременной ориентацией на углубленное изучение теории. Такие ОЭИ должны обладать более детальной системой контекстно-зависимых справок, комментариев и подсказок.</a:t>
            </a:r>
          </a:p>
          <a:p>
            <a:endParaRPr lang="ru-RU" dirty="0"/>
          </a:p>
        </p:txBody>
      </p:sp>
    </p:spTree>
    <p:extLst>
      <p:ext uri="{BB962C8B-B14F-4D97-AF65-F5344CB8AC3E}">
        <p14:creationId xmlns:p14="http://schemas.microsoft.com/office/powerpoint/2010/main" val="1760957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42</TotalTime>
  <Words>515</Words>
  <Application>Microsoft Office PowerPoint</Application>
  <PresentationFormat>Широкоэкранный</PresentationFormat>
  <Paragraphs>33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Gabriola</vt:lpstr>
      <vt:lpstr>Trebuchet MS</vt:lpstr>
      <vt:lpstr>Tw Cen MT</vt:lpstr>
      <vt:lpstr>Контур</vt:lpstr>
      <vt:lpstr>Требования предъявляемые к ЭОР</vt:lpstr>
      <vt:lpstr>Эстетические требования к ОЭИ</vt:lpstr>
      <vt:lpstr>Эстетические требования к ОЭИ</vt:lpstr>
      <vt:lpstr>Документация</vt:lpstr>
      <vt:lpstr>Требования к оформлению документации на ОЭИ</vt:lpstr>
      <vt:lpstr>требования к ОЭИ, применяемым на отдельных видах учебных занятий.</vt:lpstr>
      <vt:lpstr>требования к ОЭИ, применяемым на отдельных видах учебных занятий.</vt:lpstr>
      <vt:lpstr>требования к ОЭИ, применяемым на отдельных видах учебных занятий.</vt:lpstr>
      <vt:lpstr>требования к ОЭИ, применяемым на отдельных видах учебных занятий.</vt:lpstr>
      <vt:lpstr>Эстетические (упорядоченность, выразительность элементов, цвета, размера, расположения, сочетания возрасту)</vt:lpstr>
      <vt:lpstr>Документация (полнота для эффективности эксплуатации, мобильности испольования компонентов)</vt:lpstr>
      <vt:lpstr>По уровням образования (общее - специальное, профессиональное, дополнительное) и типам занятий (лекции, семинары, лабораторные, консультации, аттестация)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Требования предъявляемые к ЭОР</dc:title>
  <dc:creator>Слушатель</dc:creator>
  <cp:lastModifiedBy>Слушатель</cp:lastModifiedBy>
  <cp:revision>6</cp:revision>
  <dcterms:created xsi:type="dcterms:W3CDTF">2016-07-25T07:14:11Z</dcterms:created>
  <dcterms:modified xsi:type="dcterms:W3CDTF">2016-07-25T07:57:11Z</dcterms:modified>
</cp:coreProperties>
</file>