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4610100" cy="3460750"/>
  <p:notesSz cx="4610100" cy="34607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61" d="100"/>
          <a:sy n="161" d="100"/>
        </p:scale>
        <p:origin x="1584" y="1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660"/>
              </a:lnSpc>
            </a:pPr>
            <a:endParaRPr spc="2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660"/>
              </a:lnSpc>
            </a:pPr>
            <a:r>
              <a:rPr spc="15" dirty="0"/>
              <a:t>Сервисы </a:t>
            </a:r>
            <a:r>
              <a:rPr spc="10" dirty="0"/>
              <a:t>Google </a:t>
            </a:r>
            <a:r>
              <a:rPr spc="15" dirty="0"/>
              <a:t>в</a:t>
            </a:r>
            <a:r>
              <a:rPr spc="130" dirty="0"/>
              <a:t> </a:t>
            </a:r>
            <a:r>
              <a:rPr spc="20" dirty="0"/>
              <a:t>образовании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23667" y="3248849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944050" y="3244887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EFD6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121853" y="3244887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399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EFD6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287279" y="325897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297771" y="3248697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307932" y="3238537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1" y="0"/>
                </a:lnTo>
                <a:lnTo>
                  <a:pt x="43181" y="30480"/>
                </a:lnTo>
                <a:lnTo>
                  <a:pt x="33019" y="30480"/>
                </a:lnTo>
              </a:path>
            </a:pathLst>
          </a:custGeom>
          <a:ln w="5060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224111" y="3244887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EFD6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593072" y="32512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504171" y="3244887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EFD6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3580372" y="32385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EFD6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3593072" y="32639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EFD6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3580372" y="32766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EFD6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3593072" y="32893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EFD6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3860432" y="32385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3873132" y="32512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873132" y="32639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784231" y="3244887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EFD6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3860432" y="32766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EFD6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3873132" y="32893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EFD6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4140493" y="32385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4153193" y="32512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4153193" y="32639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4140493" y="32766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4153193" y="32893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4451033" y="3269017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1" y="20320"/>
                </a:lnTo>
              </a:path>
            </a:pathLst>
          </a:custGeom>
          <a:ln w="7591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4423969" y="3242523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7" y="15183"/>
                </a:moveTo>
                <a:lnTo>
                  <a:pt x="30367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7" y="23568"/>
                </a:lnTo>
                <a:lnTo>
                  <a:pt x="30367" y="15183"/>
                </a:lnTo>
                <a:close/>
              </a:path>
            </a:pathLst>
          </a:custGeom>
          <a:ln w="5060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4344352" y="3238537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35160" y="48796"/>
                </a:lnTo>
                <a:lnTo>
                  <a:pt x="43248" y="43339"/>
                </a:lnTo>
                <a:lnTo>
                  <a:pt x="48762" y="35262"/>
                </a:lnTo>
                <a:lnTo>
                  <a:pt x="50800" y="25400"/>
                </a:lnTo>
                <a:lnTo>
                  <a:pt x="48796" y="15537"/>
                </a:lnTo>
                <a:lnTo>
                  <a:pt x="43339" y="7461"/>
                </a:lnTo>
                <a:lnTo>
                  <a:pt x="35262" y="2004"/>
                </a:lnTo>
                <a:lnTo>
                  <a:pt x="25400" y="0"/>
                </a:lnTo>
                <a:lnTo>
                  <a:pt x="15537" y="2004"/>
                </a:lnTo>
                <a:lnTo>
                  <a:pt x="7461" y="7461"/>
                </a:lnTo>
                <a:lnTo>
                  <a:pt x="2004" y="15537"/>
                </a:lnTo>
                <a:lnTo>
                  <a:pt x="0" y="25400"/>
                </a:lnTo>
              </a:path>
            </a:pathLst>
          </a:custGeom>
          <a:ln w="5060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4329112" y="3256317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700"/>
                </a:lnTo>
                <a:lnTo>
                  <a:pt x="0" y="0"/>
                </a:lnTo>
              </a:path>
            </a:pathLst>
          </a:custGeom>
          <a:ln w="5060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4496754" y="3238537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399" y="50800"/>
                </a:moveTo>
                <a:lnTo>
                  <a:pt x="15537" y="48796"/>
                </a:lnTo>
                <a:lnTo>
                  <a:pt x="7461" y="43339"/>
                </a:lnTo>
                <a:lnTo>
                  <a:pt x="2004" y="35262"/>
                </a:lnTo>
                <a:lnTo>
                  <a:pt x="0" y="25400"/>
                </a:lnTo>
                <a:lnTo>
                  <a:pt x="2004" y="15537"/>
                </a:lnTo>
                <a:lnTo>
                  <a:pt x="7461" y="7461"/>
                </a:lnTo>
                <a:lnTo>
                  <a:pt x="15537" y="2004"/>
                </a:lnTo>
                <a:lnTo>
                  <a:pt x="25399" y="0"/>
                </a:lnTo>
                <a:lnTo>
                  <a:pt x="35262" y="2004"/>
                </a:lnTo>
                <a:lnTo>
                  <a:pt x="43338" y="7461"/>
                </a:lnTo>
                <a:lnTo>
                  <a:pt x="48795" y="15537"/>
                </a:lnTo>
                <a:lnTo>
                  <a:pt x="50799" y="25400"/>
                </a:lnTo>
              </a:path>
            </a:pathLst>
          </a:custGeom>
          <a:ln w="5060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4532315" y="3256317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79" y="0"/>
                </a:moveTo>
                <a:lnTo>
                  <a:pt x="15239" y="12700"/>
                </a:lnTo>
                <a:lnTo>
                  <a:pt x="0" y="0"/>
                </a:lnTo>
              </a:path>
            </a:pathLst>
          </a:custGeom>
          <a:ln w="5060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0" y="0"/>
            <a:ext cx="4608004" cy="2363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12065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1710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660"/>
              </a:lnSpc>
            </a:pPr>
            <a:endParaRPr spc="2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660"/>
              </a:lnSpc>
            </a:pPr>
            <a:r>
              <a:rPr spc="15" dirty="0"/>
              <a:t>Сервисы </a:t>
            </a:r>
            <a:r>
              <a:rPr spc="10" dirty="0"/>
              <a:t>Google </a:t>
            </a:r>
            <a:r>
              <a:rPr spc="15" dirty="0"/>
              <a:t>в</a:t>
            </a:r>
            <a:r>
              <a:rPr spc="130" dirty="0"/>
              <a:t> </a:t>
            </a:r>
            <a:r>
              <a:rPr spc="20" dirty="0"/>
              <a:t>образовании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660"/>
              </a:lnSpc>
            </a:pPr>
            <a:endParaRPr spc="25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660"/>
              </a:lnSpc>
            </a:pPr>
            <a:r>
              <a:rPr spc="15" dirty="0"/>
              <a:t>Сервисы </a:t>
            </a:r>
            <a:r>
              <a:rPr spc="10" dirty="0"/>
              <a:t>Google </a:t>
            </a:r>
            <a:r>
              <a:rPr spc="15" dirty="0"/>
              <a:t>в</a:t>
            </a:r>
            <a:r>
              <a:rPr spc="130" dirty="0"/>
              <a:t> </a:t>
            </a:r>
            <a:r>
              <a:rPr spc="20" dirty="0"/>
              <a:t>образовании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660"/>
              </a:lnSpc>
            </a:pPr>
            <a:endParaRPr spc="25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660"/>
              </a:lnSpc>
            </a:pPr>
            <a:r>
              <a:rPr spc="15" dirty="0"/>
              <a:t>Сервисы </a:t>
            </a:r>
            <a:r>
              <a:rPr spc="10" dirty="0"/>
              <a:t>Google </a:t>
            </a:r>
            <a:r>
              <a:rPr spc="15" dirty="0"/>
              <a:t>в</a:t>
            </a:r>
            <a:r>
              <a:rPr spc="130" dirty="0"/>
              <a:t> </a:t>
            </a:r>
            <a:r>
              <a:rPr spc="20" dirty="0"/>
              <a:t>образовании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660"/>
              </a:lnSpc>
            </a:pPr>
            <a:endParaRPr spc="25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660"/>
              </a:lnSpc>
            </a:pPr>
            <a:r>
              <a:rPr spc="15" dirty="0"/>
              <a:t>Сервисы </a:t>
            </a:r>
            <a:r>
              <a:rPr spc="10" dirty="0"/>
              <a:t>Google </a:t>
            </a:r>
            <a:r>
              <a:rPr spc="15" dirty="0"/>
              <a:t>в</a:t>
            </a:r>
            <a:r>
              <a:rPr spc="130" dirty="0"/>
              <a:t> </a:t>
            </a:r>
            <a:r>
              <a:rPr spc="20" dirty="0"/>
              <a:t>образовании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23667" y="3248849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944050" y="3244887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EFD6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121853" y="3244887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399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EFD6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287279" y="325897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297771" y="3248697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307932" y="3238537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1" y="0"/>
                </a:lnTo>
                <a:lnTo>
                  <a:pt x="43181" y="30480"/>
                </a:lnTo>
                <a:lnTo>
                  <a:pt x="33019" y="30480"/>
                </a:lnTo>
              </a:path>
            </a:pathLst>
          </a:custGeom>
          <a:ln w="5060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224111" y="3244887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EFD6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593072" y="32512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504171" y="3244887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EFD6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3580372" y="32385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EFD6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3593072" y="32639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EFD6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3580372" y="32766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EFD6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3593072" y="32893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EFD6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3860432" y="32385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3873132" y="32512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873132" y="32639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784231" y="3244887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EFD6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3860432" y="32766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EFD6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3873132" y="32893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EFD6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4140493" y="32385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4153193" y="32512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4153193" y="3263937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4140493" y="32766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4153193" y="32893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1" y="0"/>
                </a:lnTo>
              </a:path>
            </a:pathLst>
          </a:custGeom>
          <a:ln w="7591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4451033" y="3269017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1" y="20320"/>
                </a:lnTo>
              </a:path>
            </a:pathLst>
          </a:custGeom>
          <a:ln w="7591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4423969" y="3242523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7" y="15183"/>
                </a:moveTo>
                <a:lnTo>
                  <a:pt x="30367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7" y="23568"/>
                </a:lnTo>
                <a:lnTo>
                  <a:pt x="30367" y="15183"/>
                </a:lnTo>
                <a:close/>
              </a:path>
            </a:pathLst>
          </a:custGeom>
          <a:ln w="5060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4344352" y="3238537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35160" y="48796"/>
                </a:lnTo>
                <a:lnTo>
                  <a:pt x="43248" y="43339"/>
                </a:lnTo>
                <a:lnTo>
                  <a:pt x="48762" y="35262"/>
                </a:lnTo>
                <a:lnTo>
                  <a:pt x="50800" y="25400"/>
                </a:lnTo>
                <a:lnTo>
                  <a:pt x="48796" y="15537"/>
                </a:lnTo>
                <a:lnTo>
                  <a:pt x="43339" y="7461"/>
                </a:lnTo>
                <a:lnTo>
                  <a:pt x="35262" y="2004"/>
                </a:lnTo>
                <a:lnTo>
                  <a:pt x="25400" y="0"/>
                </a:lnTo>
                <a:lnTo>
                  <a:pt x="15537" y="2004"/>
                </a:lnTo>
                <a:lnTo>
                  <a:pt x="7461" y="7461"/>
                </a:lnTo>
                <a:lnTo>
                  <a:pt x="2004" y="15537"/>
                </a:lnTo>
                <a:lnTo>
                  <a:pt x="0" y="25400"/>
                </a:lnTo>
              </a:path>
            </a:pathLst>
          </a:custGeom>
          <a:ln w="5060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4329112" y="3256317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700"/>
                </a:lnTo>
                <a:lnTo>
                  <a:pt x="0" y="0"/>
                </a:lnTo>
              </a:path>
            </a:pathLst>
          </a:custGeom>
          <a:ln w="5060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4496754" y="3238537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399" y="50800"/>
                </a:moveTo>
                <a:lnTo>
                  <a:pt x="15537" y="48796"/>
                </a:lnTo>
                <a:lnTo>
                  <a:pt x="7461" y="43339"/>
                </a:lnTo>
                <a:lnTo>
                  <a:pt x="2004" y="35262"/>
                </a:lnTo>
                <a:lnTo>
                  <a:pt x="0" y="25400"/>
                </a:lnTo>
                <a:lnTo>
                  <a:pt x="2004" y="15537"/>
                </a:lnTo>
                <a:lnTo>
                  <a:pt x="7461" y="7461"/>
                </a:lnTo>
                <a:lnTo>
                  <a:pt x="15537" y="2004"/>
                </a:lnTo>
                <a:lnTo>
                  <a:pt x="25399" y="0"/>
                </a:lnTo>
                <a:lnTo>
                  <a:pt x="35262" y="2004"/>
                </a:lnTo>
                <a:lnTo>
                  <a:pt x="43338" y="7461"/>
                </a:lnTo>
                <a:lnTo>
                  <a:pt x="48795" y="15537"/>
                </a:lnTo>
                <a:lnTo>
                  <a:pt x="50799" y="25400"/>
                </a:lnTo>
              </a:path>
            </a:pathLst>
          </a:custGeom>
          <a:ln w="5060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4532315" y="3256317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79" y="0"/>
                </a:moveTo>
                <a:lnTo>
                  <a:pt x="15239" y="12700"/>
                </a:lnTo>
                <a:lnTo>
                  <a:pt x="0" y="0"/>
                </a:lnTo>
              </a:path>
            </a:pathLst>
          </a:custGeom>
          <a:ln w="5060">
            <a:solidFill>
              <a:srgbClr val="E0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0" y="0"/>
            <a:ext cx="4608004" cy="23632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300" y="217944"/>
            <a:ext cx="4419498" cy="2133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4459" y="793468"/>
            <a:ext cx="3861181" cy="2200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648409" y="3349524"/>
            <a:ext cx="560705" cy="897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660"/>
              </a:lnSpc>
            </a:pPr>
            <a:endParaRPr spc="2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99296" y="3349524"/>
            <a:ext cx="1235075" cy="10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660"/>
              </a:lnSpc>
            </a:pPr>
            <a:r>
              <a:rPr spc="15" dirty="0"/>
              <a:t>Сервисы </a:t>
            </a:r>
            <a:r>
              <a:rPr spc="10" dirty="0"/>
              <a:t>Google </a:t>
            </a:r>
            <a:r>
              <a:rPr spc="15" dirty="0"/>
              <a:t>в</a:t>
            </a:r>
            <a:r>
              <a:rPr spc="130" dirty="0"/>
              <a:t> </a:t>
            </a:r>
            <a:r>
              <a:rPr spc="20" dirty="0"/>
              <a:t>образовании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319272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van.i.ivanov@schoolsite.ru" TargetMode="External"/><Relationship Id="rId5" Type="http://schemas.openxmlformats.org/officeDocument/2006/relationships/hyperlink" Target="http://google.com/a/)" TargetMode="Externa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google.ru/intl/ru/options/" TargetMode="External"/><Relationship Id="rId4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065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10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1449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18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5300" y="0"/>
            <a:ext cx="670560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25" dirty="0">
                <a:solidFill>
                  <a:srgbClr val="7F7F7F"/>
                </a:solidFill>
                <a:latin typeface="Arial"/>
                <a:cs typeface="Arial"/>
              </a:rPr>
              <a:t>Веб-приложения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29588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799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303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807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311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815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404226" y="0"/>
            <a:ext cx="894080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Сервисы </a:t>
            </a:r>
            <a:r>
              <a:rPr sz="600" spc="10" dirty="0">
                <a:solidFill>
                  <a:srgbClr val="7F7F7F"/>
                </a:solidFill>
                <a:latin typeface="Arial"/>
                <a:cs typeface="Arial"/>
              </a:rPr>
              <a:t>Google</a:t>
            </a:r>
            <a:r>
              <a:rPr sz="600" spc="65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обзор</a:t>
            </a:r>
            <a:endParaRPr sz="6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9618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0122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0626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130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1634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2138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26428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3146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3650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2936519" y="0"/>
            <a:ext cx="439420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Внедрение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03936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08975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4014012" y="0"/>
            <a:ext cx="499109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30" dirty="0">
                <a:solidFill>
                  <a:srgbClr val="7F7F7F"/>
                </a:solidFill>
                <a:latin typeface="Arial"/>
                <a:cs typeface="Arial"/>
              </a:rPr>
              <a:t>Заключение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09193" y="826477"/>
            <a:ext cx="3989704" cy="82550"/>
          </a:xfrm>
          <a:custGeom>
            <a:avLst/>
            <a:gdLst/>
            <a:ahLst/>
            <a:cxnLst/>
            <a:rect l="l" t="t" r="r" b="b"/>
            <a:pathLst>
              <a:path w="3989704" h="82550">
                <a:moveTo>
                  <a:pt x="3938854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82384"/>
                </a:lnTo>
                <a:lnTo>
                  <a:pt x="3989654" y="82384"/>
                </a:lnTo>
                <a:lnTo>
                  <a:pt x="3989654" y="50800"/>
                </a:lnTo>
                <a:lnTo>
                  <a:pt x="3985646" y="31075"/>
                </a:lnTo>
                <a:lnTo>
                  <a:pt x="3974732" y="14922"/>
                </a:lnTo>
                <a:lnTo>
                  <a:pt x="3958579" y="4008"/>
                </a:lnTo>
                <a:lnTo>
                  <a:pt x="3938854" y="0"/>
                </a:lnTo>
                <a:close/>
              </a:path>
            </a:pathLst>
          </a:custGeom>
          <a:solidFill>
            <a:srgbClr val="B2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59994" y="1383741"/>
            <a:ext cx="101600" cy="101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235348" y="1371041"/>
            <a:ext cx="114249" cy="1143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10794" y="1421841"/>
            <a:ext cx="3837254" cy="634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298848" y="877049"/>
            <a:ext cx="50749" cy="1016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298848" y="927832"/>
            <a:ext cx="50749" cy="45590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09193" y="870896"/>
            <a:ext cx="3989704" cy="563880"/>
          </a:xfrm>
          <a:custGeom>
            <a:avLst/>
            <a:gdLst/>
            <a:ahLst/>
            <a:cxnLst/>
            <a:rect l="l" t="t" r="r" b="b"/>
            <a:pathLst>
              <a:path w="3989704" h="563880">
                <a:moveTo>
                  <a:pt x="3989654" y="0"/>
                </a:moveTo>
                <a:lnTo>
                  <a:pt x="0" y="0"/>
                </a:lnTo>
                <a:lnTo>
                  <a:pt x="0" y="512845"/>
                </a:lnTo>
                <a:lnTo>
                  <a:pt x="4008" y="532569"/>
                </a:lnTo>
                <a:lnTo>
                  <a:pt x="14922" y="548722"/>
                </a:lnTo>
                <a:lnTo>
                  <a:pt x="31075" y="559636"/>
                </a:lnTo>
                <a:lnTo>
                  <a:pt x="50800" y="563645"/>
                </a:lnTo>
                <a:lnTo>
                  <a:pt x="3938854" y="563645"/>
                </a:lnTo>
                <a:lnTo>
                  <a:pt x="3958579" y="559636"/>
                </a:lnTo>
                <a:lnTo>
                  <a:pt x="3974732" y="548722"/>
                </a:lnTo>
                <a:lnTo>
                  <a:pt x="3985646" y="532569"/>
                </a:lnTo>
                <a:lnTo>
                  <a:pt x="3989654" y="512845"/>
                </a:lnTo>
                <a:lnTo>
                  <a:pt x="3989654" y="0"/>
                </a:lnTo>
                <a:close/>
              </a:path>
            </a:pathLst>
          </a:custGeom>
          <a:solidFill>
            <a:srgbClr val="B2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298848" y="915132"/>
            <a:ext cx="0" cy="487680"/>
          </a:xfrm>
          <a:custGeom>
            <a:avLst/>
            <a:gdLst/>
            <a:ahLst/>
            <a:cxnLst/>
            <a:rect l="l" t="t" r="r" b="b"/>
            <a:pathLst>
              <a:path h="487680">
                <a:moveTo>
                  <a:pt x="0" y="48765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298848" y="902432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298848" y="889732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298848" y="877032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437984" y="884433"/>
            <a:ext cx="3732529" cy="67646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-635" algn="ctr">
              <a:lnSpc>
                <a:spcPct val="106700"/>
              </a:lnSpc>
            </a:pP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Использование 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сервисов 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Google </a:t>
            </a:r>
            <a:r>
              <a:rPr sz="1400" spc="-30" dirty="0">
                <a:solidFill>
                  <a:srgbClr val="FFFFFF"/>
                </a:solidFill>
                <a:latin typeface="Calibri"/>
                <a:cs typeface="Calibri"/>
              </a:rPr>
              <a:t>при разработке  </a:t>
            </a:r>
            <a:r>
              <a:rPr sz="1400" spc="-35" dirty="0">
                <a:solidFill>
                  <a:srgbClr val="FFFFFF"/>
                </a:solidFill>
                <a:latin typeface="Calibri"/>
                <a:cs typeface="Calibri"/>
              </a:rPr>
              <a:t>учебной  </a:t>
            </a:r>
            <a:r>
              <a:rPr sz="1400" spc="-20" dirty="0">
                <a:solidFill>
                  <a:srgbClr val="FFFFFF"/>
                </a:solidFill>
                <a:latin typeface="Calibri"/>
                <a:cs typeface="Calibri"/>
              </a:rPr>
              <a:t>программы: </a:t>
            </a:r>
            <a:r>
              <a:rPr sz="1400" spc="-40" dirty="0">
                <a:solidFill>
                  <a:srgbClr val="FFFFFF"/>
                </a:solidFill>
                <a:latin typeface="Calibri"/>
                <a:cs typeface="Calibri"/>
              </a:rPr>
              <a:t>схема  </a:t>
            </a:r>
            <a:r>
              <a:rPr sz="1400" spc="-25" dirty="0">
                <a:solidFill>
                  <a:srgbClr val="FFFFFF"/>
                </a:solidFill>
                <a:latin typeface="Calibri"/>
                <a:cs typeface="Calibri"/>
              </a:rPr>
              <a:t>и </a:t>
            </a:r>
            <a:r>
              <a:rPr sz="1400" spc="-45" dirty="0">
                <a:solidFill>
                  <a:srgbClr val="FFFFFF"/>
                </a:solidFill>
                <a:latin typeface="Calibri"/>
                <a:cs typeface="Calibri"/>
              </a:rPr>
              <a:t>пример </a:t>
            </a:r>
            <a:r>
              <a:rPr sz="14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spc="-40" dirty="0">
                <a:solidFill>
                  <a:srgbClr val="FFFFFF"/>
                </a:solidFill>
                <a:latin typeface="Calibri"/>
                <a:cs typeface="Calibri"/>
              </a:rPr>
              <a:t>внедрения.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85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>
            <a:spLocks noGrp="1"/>
          </p:cNvSpPr>
          <p:nvPr>
            <p:ph type="ftr" sz="quarter" idx="5"/>
          </p:nvPr>
        </p:nvSpPr>
        <p:spPr>
          <a:xfrm>
            <a:off x="1648409" y="3349524"/>
            <a:ext cx="560705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endParaRPr spc="25" dirty="0"/>
          </a:p>
        </p:txBody>
      </p:sp>
      <p:sp>
        <p:nvSpPr>
          <p:cNvPr id="43" name="object 4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r>
              <a:rPr spc="15" dirty="0"/>
              <a:t>Сервисы </a:t>
            </a:r>
            <a:r>
              <a:rPr spc="10" dirty="0"/>
              <a:t>Google </a:t>
            </a:r>
            <a:r>
              <a:rPr spc="15" dirty="0"/>
              <a:t>в</a:t>
            </a:r>
            <a:r>
              <a:rPr spc="130" dirty="0"/>
              <a:t> </a:t>
            </a:r>
            <a:r>
              <a:rPr spc="20" dirty="0"/>
              <a:t>образовании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1449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718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29588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799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303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18000" y="0"/>
                </a:move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303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807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311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815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9618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0122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0626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130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634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2138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26428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3146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3650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03936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08975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95300" y="0"/>
            <a:ext cx="4417695" cy="91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21435" algn="l"/>
                <a:tab pos="2853690" algn="l"/>
                <a:tab pos="3931285" algn="l"/>
              </a:tabLst>
            </a:pPr>
            <a:r>
              <a:rPr sz="600" spc="25" dirty="0">
                <a:solidFill>
                  <a:srgbClr val="7F7F7F"/>
                </a:solidFill>
                <a:latin typeface="Arial"/>
                <a:cs typeface="Arial"/>
              </a:rPr>
              <a:t>Веб-прил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о</a:t>
            </a:r>
            <a:r>
              <a:rPr sz="600" spc="95" dirty="0">
                <a:solidFill>
                  <a:srgbClr val="7F7F7F"/>
                </a:solidFill>
                <a:latin typeface="Arial"/>
                <a:cs typeface="Arial"/>
              </a:rPr>
              <a:t>ж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ения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</a:rPr>
              <a:t>Сервисы</a:t>
            </a:r>
            <a:r>
              <a:rPr sz="600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600" spc="10" dirty="0">
                <a:solidFill>
                  <a:srgbClr val="FFFFFF"/>
                </a:solidFill>
                <a:latin typeface="Arial"/>
                <a:cs typeface="Arial"/>
              </a:rPr>
              <a:t>ogle</a:t>
            </a:r>
            <a:r>
              <a:rPr sz="600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</a:rPr>
              <a:t>бзор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Внедрение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30" dirty="0">
                <a:solidFill>
                  <a:srgbClr val="7F7F7F"/>
                </a:solidFill>
                <a:latin typeface="Arial"/>
                <a:cs typeface="Arial"/>
              </a:rPr>
              <a:t>Заключение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185674"/>
            <a:ext cx="4608004" cy="67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0" y="236321"/>
            <a:ext cx="4608195" cy="245110"/>
          </a:xfrm>
          <a:custGeom>
            <a:avLst/>
            <a:gdLst/>
            <a:ahLst/>
            <a:cxnLst/>
            <a:rect l="l" t="t" r="r" b="b"/>
            <a:pathLst>
              <a:path w="4608195" h="245109">
                <a:moveTo>
                  <a:pt x="0" y="244627"/>
                </a:moveTo>
                <a:lnTo>
                  <a:pt x="4608004" y="244627"/>
                </a:lnTo>
                <a:lnTo>
                  <a:pt x="4608004" y="0"/>
                </a:lnTo>
                <a:lnTo>
                  <a:pt x="0" y="0"/>
                </a:lnTo>
                <a:lnTo>
                  <a:pt x="0" y="244627"/>
                </a:lnTo>
                <a:close/>
              </a:path>
            </a:pathLst>
          </a:custGeom>
          <a:solidFill>
            <a:srgbClr val="B2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20" dirty="0"/>
              <a:t>Офисный</a:t>
            </a:r>
            <a:r>
              <a:rPr spc="50" dirty="0"/>
              <a:t> </a:t>
            </a:r>
            <a:r>
              <a:rPr spc="-15" dirty="0"/>
              <a:t>пакет</a:t>
            </a:r>
          </a:p>
        </p:txBody>
      </p:sp>
      <p:sp>
        <p:nvSpPr>
          <p:cNvPr id="26" name="object 26"/>
          <p:cNvSpPr/>
          <p:nvPr/>
        </p:nvSpPr>
        <p:spPr>
          <a:xfrm>
            <a:off x="0" y="464070"/>
            <a:ext cx="4608004" cy="337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02551" y="960907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624395" y="889000"/>
            <a:ext cx="3463925" cy="189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50" dirty="0">
                <a:latin typeface="Book Antiqua"/>
                <a:cs typeface="Book Antiqua"/>
              </a:rPr>
              <a:t>Microsoft  Office  </a:t>
            </a:r>
            <a:r>
              <a:rPr sz="1050" spc="-120" dirty="0">
                <a:latin typeface="Book Antiqua"/>
                <a:cs typeface="Book Antiqua"/>
              </a:rPr>
              <a:t>/  </a:t>
            </a:r>
            <a:r>
              <a:rPr sz="1050" spc="-50" dirty="0">
                <a:latin typeface="Book Antiqua"/>
                <a:cs typeface="Book Antiqua"/>
              </a:rPr>
              <a:t>OpenOffice,  </a:t>
            </a:r>
            <a:r>
              <a:rPr sz="1050" spc="-65" dirty="0">
                <a:latin typeface="Book Antiqua"/>
                <a:cs typeface="Book Antiqua"/>
              </a:rPr>
              <a:t>GnomeOffice  </a:t>
            </a:r>
            <a:r>
              <a:rPr sz="1050" spc="-120" dirty="0">
                <a:latin typeface="Book Antiqua"/>
                <a:cs typeface="Book Antiqua"/>
              </a:rPr>
              <a:t>/  </a:t>
            </a:r>
            <a:r>
              <a:rPr sz="1050" spc="-65" dirty="0">
                <a:latin typeface="Book Antiqua"/>
                <a:cs typeface="Book Antiqua"/>
              </a:rPr>
              <a:t>Google</a:t>
            </a:r>
            <a:r>
              <a:rPr sz="1050" spc="-5" dirty="0">
                <a:latin typeface="Book Antiqua"/>
                <a:cs typeface="Book Antiqua"/>
              </a:rPr>
              <a:t> </a:t>
            </a:r>
            <a:r>
              <a:rPr sz="1050" spc="-45" dirty="0">
                <a:latin typeface="Book Antiqua"/>
                <a:cs typeface="Book Antiqua"/>
              </a:rPr>
              <a:t>Docs</a:t>
            </a:r>
            <a:endParaRPr sz="1050">
              <a:latin typeface="Book Antiqua"/>
              <a:cs typeface="Book Antiqu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59994" y="1151878"/>
            <a:ext cx="3888040" cy="175844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85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>
            <a:spLocks noGrp="1"/>
          </p:cNvSpPr>
          <p:nvPr>
            <p:ph type="ftr" sz="quarter" idx="5"/>
          </p:nvPr>
        </p:nvSpPr>
        <p:spPr>
          <a:xfrm>
            <a:off x="1648409" y="3349524"/>
            <a:ext cx="560705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endParaRPr spc="25" dirty="0"/>
          </a:p>
        </p:txBody>
      </p:sp>
      <p:sp>
        <p:nvSpPr>
          <p:cNvPr id="33" name="object 3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r>
              <a:rPr spc="15" dirty="0"/>
              <a:t>Сервисы </a:t>
            </a:r>
            <a:r>
              <a:rPr spc="10" dirty="0"/>
              <a:t>Google </a:t>
            </a:r>
            <a:r>
              <a:rPr spc="15" dirty="0"/>
              <a:t>в</a:t>
            </a:r>
            <a:r>
              <a:rPr spc="130" dirty="0"/>
              <a:t> </a:t>
            </a:r>
            <a:r>
              <a:rPr spc="20" dirty="0"/>
              <a:t>образовании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1449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718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29588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799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303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807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18000" y="0"/>
                </a:move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807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311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815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9618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0122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0626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130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634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2138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26428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3146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3650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03936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08975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95300" y="0"/>
            <a:ext cx="4417695" cy="91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21435" algn="l"/>
                <a:tab pos="2853690" algn="l"/>
                <a:tab pos="3931285" algn="l"/>
              </a:tabLst>
            </a:pPr>
            <a:r>
              <a:rPr sz="600" spc="25" dirty="0">
                <a:solidFill>
                  <a:srgbClr val="7F7F7F"/>
                </a:solidFill>
                <a:latin typeface="Arial"/>
                <a:cs typeface="Arial"/>
              </a:rPr>
              <a:t>Веб-прил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о</a:t>
            </a:r>
            <a:r>
              <a:rPr sz="600" spc="95" dirty="0">
                <a:solidFill>
                  <a:srgbClr val="7F7F7F"/>
                </a:solidFill>
                <a:latin typeface="Arial"/>
                <a:cs typeface="Arial"/>
              </a:rPr>
              <a:t>ж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ения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</a:rPr>
              <a:t>Сервисы</a:t>
            </a:r>
            <a:r>
              <a:rPr sz="600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600" spc="10" dirty="0">
                <a:solidFill>
                  <a:srgbClr val="FFFFFF"/>
                </a:solidFill>
                <a:latin typeface="Arial"/>
                <a:cs typeface="Arial"/>
              </a:rPr>
              <a:t>ogle</a:t>
            </a:r>
            <a:r>
              <a:rPr sz="600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</a:rPr>
              <a:t>бзор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Внедрение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30" dirty="0">
                <a:solidFill>
                  <a:srgbClr val="7F7F7F"/>
                </a:solidFill>
                <a:latin typeface="Arial"/>
                <a:cs typeface="Arial"/>
              </a:rPr>
              <a:t>Заключение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185674"/>
            <a:ext cx="4608004" cy="67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0" y="236321"/>
            <a:ext cx="4608195" cy="245110"/>
          </a:xfrm>
          <a:custGeom>
            <a:avLst/>
            <a:gdLst/>
            <a:ahLst/>
            <a:cxnLst/>
            <a:rect l="l" t="t" r="r" b="b"/>
            <a:pathLst>
              <a:path w="4608195" h="245109">
                <a:moveTo>
                  <a:pt x="0" y="244627"/>
                </a:moveTo>
                <a:lnTo>
                  <a:pt x="4608004" y="244627"/>
                </a:lnTo>
                <a:lnTo>
                  <a:pt x="4608004" y="0"/>
                </a:lnTo>
                <a:lnTo>
                  <a:pt x="0" y="0"/>
                </a:lnTo>
                <a:lnTo>
                  <a:pt x="0" y="244627"/>
                </a:lnTo>
                <a:close/>
              </a:path>
            </a:pathLst>
          </a:custGeom>
          <a:solidFill>
            <a:srgbClr val="B2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20" dirty="0"/>
              <a:t>Офисный</a:t>
            </a:r>
            <a:r>
              <a:rPr spc="50" dirty="0"/>
              <a:t> </a:t>
            </a:r>
            <a:r>
              <a:rPr spc="-15" dirty="0"/>
              <a:t>пакет</a:t>
            </a:r>
          </a:p>
        </p:txBody>
      </p:sp>
      <p:sp>
        <p:nvSpPr>
          <p:cNvPr id="26" name="object 26"/>
          <p:cNvSpPr/>
          <p:nvPr/>
        </p:nvSpPr>
        <p:spPr>
          <a:xfrm>
            <a:off x="0" y="464070"/>
            <a:ext cx="4608004" cy="337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59994" y="940406"/>
            <a:ext cx="3888040" cy="174931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85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>
            <a:spLocks noGrp="1"/>
          </p:cNvSpPr>
          <p:nvPr>
            <p:ph type="ftr" sz="quarter" idx="5"/>
          </p:nvPr>
        </p:nvSpPr>
        <p:spPr>
          <a:xfrm>
            <a:off x="1648409" y="3349524"/>
            <a:ext cx="560705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endParaRPr spc="25" dirty="0"/>
          </a:p>
        </p:txBody>
      </p:sp>
      <p:sp>
        <p:nvSpPr>
          <p:cNvPr id="31" name="object 3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r>
              <a:rPr spc="15" dirty="0"/>
              <a:t>Сервисы </a:t>
            </a:r>
            <a:r>
              <a:rPr spc="10" dirty="0"/>
              <a:t>Google </a:t>
            </a:r>
            <a:r>
              <a:rPr spc="15" dirty="0"/>
              <a:t>в</a:t>
            </a:r>
            <a:r>
              <a:rPr spc="130" dirty="0"/>
              <a:t> </a:t>
            </a:r>
            <a:r>
              <a:rPr spc="20" dirty="0"/>
              <a:t>образовании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1449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718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29588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799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303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807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311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18000" y="0"/>
                </a:move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311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815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9618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0122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0626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130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634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2138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26428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3146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3650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03936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08975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95300" y="0"/>
            <a:ext cx="4417695" cy="91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21435" algn="l"/>
                <a:tab pos="2853690" algn="l"/>
                <a:tab pos="3931285" algn="l"/>
              </a:tabLst>
            </a:pPr>
            <a:r>
              <a:rPr sz="600" spc="25" dirty="0">
                <a:solidFill>
                  <a:srgbClr val="7F7F7F"/>
                </a:solidFill>
                <a:latin typeface="Arial"/>
                <a:cs typeface="Arial"/>
              </a:rPr>
              <a:t>Веб-прил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о</a:t>
            </a:r>
            <a:r>
              <a:rPr sz="600" spc="95" dirty="0">
                <a:solidFill>
                  <a:srgbClr val="7F7F7F"/>
                </a:solidFill>
                <a:latin typeface="Arial"/>
                <a:cs typeface="Arial"/>
              </a:rPr>
              <a:t>ж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ения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</a:rPr>
              <a:t>Сервисы</a:t>
            </a:r>
            <a:r>
              <a:rPr sz="600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600" spc="10" dirty="0">
                <a:solidFill>
                  <a:srgbClr val="FFFFFF"/>
                </a:solidFill>
                <a:latin typeface="Arial"/>
                <a:cs typeface="Arial"/>
              </a:rPr>
              <a:t>ogle</a:t>
            </a:r>
            <a:r>
              <a:rPr sz="600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</a:rPr>
              <a:t>бзор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Внедрение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30" dirty="0">
                <a:solidFill>
                  <a:srgbClr val="7F7F7F"/>
                </a:solidFill>
                <a:latin typeface="Arial"/>
                <a:cs typeface="Arial"/>
              </a:rPr>
              <a:t>Заключение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185674"/>
            <a:ext cx="4608004" cy="67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0" y="236321"/>
            <a:ext cx="4608195" cy="245110"/>
          </a:xfrm>
          <a:custGeom>
            <a:avLst/>
            <a:gdLst/>
            <a:ahLst/>
            <a:cxnLst/>
            <a:rect l="l" t="t" r="r" b="b"/>
            <a:pathLst>
              <a:path w="4608195" h="245109">
                <a:moveTo>
                  <a:pt x="0" y="244627"/>
                </a:moveTo>
                <a:lnTo>
                  <a:pt x="4608004" y="244627"/>
                </a:lnTo>
                <a:lnTo>
                  <a:pt x="4608004" y="0"/>
                </a:lnTo>
                <a:lnTo>
                  <a:pt x="0" y="0"/>
                </a:lnTo>
                <a:lnTo>
                  <a:pt x="0" y="244627"/>
                </a:lnTo>
                <a:close/>
              </a:path>
            </a:pathLst>
          </a:custGeom>
          <a:solidFill>
            <a:srgbClr val="B2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0" dirty="0"/>
              <a:t>Ещё</a:t>
            </a:r>
            <a:r>
              <a:rPr spc="55" dirty="0"/>
              <a:t> </a:t>
            </a:r>
            <a:r>
              <a:rPr spc="-20" dirty="0"/>
              <a:t>сервисы</a:t>
            </a:r>
          </a:p>
        </p:txBody>
      </p:sp>
      <p:sp>
        <p:nvSpPr>
          <p:cNvPr id="26" name="object 26"/>
          <p:cNvSpPr/>
          <p:nvPr/>
        </p:nvSpPr>
        <p:spPr>
          <a:xfrm>
            <a:off x="0" y="464070"/>
            <a:ext cx="4608004" cy="337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02551" y="1252347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02551" y="146237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02551" y="1672412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02551" y="188244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02551" y="2092477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02551" y="2302510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624395" y="1138026"/>
            <a:ext cx="2548255" cy="12820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00965">
              <a:lnSpc>
                <a:spcPct val="125299"/>
              </a:lnSpc>
            </a:pPr>
            <a:r>
              <a:rPr sz="1050" spc="-75" dirty="0">
                <a:latin typeface="Book Antiqua"/>
                <a:cs typeface="Book Antiqua"/>
              </a:rPr>
              <a:t>Обмен </a:t>
            </a:r>
            <a:r>
              <a:rPr sz="1050" spc="-70" dirty="0">
                <a:latin typeface="Book Antiqua"/>
                <a:cs typeface="Book Antiqua"/>
              </a:rPr>
              <a:t>сообщениями: </a:t>
            </a:r>
            <a:r>
              <a:rPr sz="1050" spc="-65" dirty="0">
                <a:latin typeface="Book Antiqua"/>
                <a:cs typeface="Book Antiqua"/>
              </a:rPr>
              <a:t>Google </a:t>
            </a:r>
            <a:r>
              <a:rPr sz="1050" spc="-35" dirty="0">
                <a:latin typeface="Book Antiqua"/>
                <a:cs typeface="Book Antiqua"/>
              </a:rPr>
              <a:t>Chat.  </a:t>
            </a:r>
            <a:r>
              <a:rPr sz="1050" spc="-70" dirty="0">
                <a:latin typeface="Book Antiqua"/>
                <a:cs typeface="Book Antiqua"/>
              </a:rPr>
              <a:t>Графический </a:t>
            </a:r>
            <a:r>
              <a:rPr sz="1050" spc="-55" dirty="0">
                <a:latin typeface="Book Antiqua"/>
                <a:cs typeface="Book Antiqua"/>
              </a:rPr>
              <a:t>редактор: </a:t>
            </a:r>
            <a:r>
              <a:rPr sz="1050" spc="-25" dirty="0">
                <a:latin typeface="Book Antiqua"/>
                <a:cs typeface="Book Antiqua"/>
              </a:rPr>
              <a:t>Picasa </a:t>
            </a:r>
            <a:r>
              <a:rPr sz="1050" spc="165" dirty="0">
                <a:latin typeface="Book Antiqua"/>
                <a:cs typeface="Book Antiqua"/>
              </a:rPr>
              <a:t>+ </a:t>
            </a:r>
            <a:r>
              <a:rPr sz="1050" spc="-35" dirty="0">
                <a:latin typeface="Book Antiqua"/>
                <a:cs typeface="Book Antiqua"/>
              </a:rPr>
              <a:t>Picnik.  </a:t>
            </a:r>
            <a:r>
              <a:rPr sz="1050" spc="-40" dirty="0">
                <a:latin typeface="Book Antiqua"/>
                <a:cs typeface="Book Antiqua"/>
              </a:rPr>
              <a:t>Рассылки: </a:t>
            </a:r>
            <a:r>
              <a:rPr sz="1050" spc="-65" dirty="0">
                <a:latin typeface="Book Antiqua"/>
                <a:cs typeface="Book Antiqua"/>
              </a:rPr>
              <a:t>Google </a:t>
            </a:r>
            <a:r>
              <a:rPr sz="1050" spc="-20" dirty="0">
                <a:latin typeface="Book Antiqua"/>
                <a:cs typeface="Book Antiqua"/>
              </a:rPr>
              <a:t> </a:t>
            </a:r>
            <a:r>
              <a:rPr sz="1050" spc="-65" dirty="0">
                <a:latin typeface="Book Antiqua"/>
                <a:cs typeface="Book Antiqua"/>
              </a:rPr>
              <a:t>Groups.</a:t>
            </a:r>
            <a:endParaRPr sz="1050">
              <a:latin typeface="Book Antiqua"/>
              <a:cs typeface="Book Antiqua"/>
            </a:endParaRPr>
          </a:p>
          <a:p>
            <a:pPr marL="12700" marR="823594">
              <a:lnSpc>
                <a:spcPct val="125299"/>
              </a:lnSpc>
            </a:pPr>
            <a:r>
              <a:rPr sz="1050" spc="-50" dirty="0">
                <a:latin typeface="Book Antiqua"/>
                <a:cs typeface="Book Antiqua"/>
              </a:rPr>
              <a:t>Календарь: </a:t>
            </a:r>
            <a:r>
              <a:rPr sz="1050" spc="-65" dirty="0">
                <a:latin typeface="Book Antiqua"/>
                <a:cs typeface="Book Antiqua"/>
              </a:rPr>
              <a:t>Google </a:t>
            </a:r>
            <a:r>
              <a:rPr sz="1050" spc="-60" dirty="0">
                <a:latin typeface="Book Antiqua"/>
                <a:cs typeface="Book Antiqua"/>
              </a:rPr>
              <a:t>Calendar.  </a:t>
            </a:r>
            <a:r>
              <a:rPr sz="1050" spc="-45" dirty="0">
                <a:latin typeface="Book Antiqua"/>
                <a:cs typeface="Book Antiqua"/>
              </a:rPr>
              <a:t>Браузер:  </a:t>
            </a:r>
            <a:r>
              <a:rPr sz="1050" spc="-65" dirty="0">
                <a:latin typeface="Book Antiqua"/>
                <a:cs typeface="Book Antiqua"/>
              </a:rPr>
              <a:t>Google</a:t>
            </a:r>
            <a:r>
              <a:rPr sz="1050" spc="-30" dirty="0">
                <a:latin typeface="Book Antiqua"/>
                <a:cs typeface="Book Antiqua"/>
              </a:rPr>
              <a:t> </a:t>
            </a:r>
            <a:r>
              <a:rPr sz="1050" spc="-65" dirty="0">
                <a:latin typeface="Book Antiqua"/>
                <a:cs typeface="Book Antiqua"/>
              </a:rPr>
              <a:t>Chrome.</a:t>
            </a:r>
            <a:endParaRPr sz="1050">
              <a:latin typeface="Book Antiqua"/>
              <a:cs typeface="Book Antiqua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050" spc="-85" dirty="0">
                <a:latin typeface="Book Antiqua"/>
                <a:cs typeface="Book Antiqua"/>
              </a:rPr>
              <a:t>Удалённый  </a:t>
            </a:r>
            <a:r>
              <a:rPr sz="1050" spc="-80" dirty="0">
                <a:latin typeface="Book Antiqua"/>
                <a:cs typeface="Book Antiqua"/>
              </a:rPr>
              <a:t>рабочий  </a:t>
            </a:r>
            <a:r>
              <a:rPr sz="1050" spc="-30" dirty="0">
                <a:latin typeface="Book Antiqua"/>
                <a:cs typeface="Book Antiqua"/>
              </a:rPr>
              <a:t>стол:  </a:t>
            </a:r>
            <a:r>
              <a:rPr sz="1050" spc="-65" dirty="0">
                <a:latin typeface="Book Antiqua"/>
                <a:cs typeface="Book Antiqua"/>
              </a:rPr>
              <a:t>Google</a:t>
            </a:r>
            <a:r>
              <a:rPr sz="1050" spc="-50" dirty="0">
                <a:latin typeface="Book Antiqua"/>
                <a:cs typeface="Book Antiqua"/>
              </a:rPr>
              <a:t> </a:t>
            </a:r>
            <a:r>
              <a:rPr sz="1050" spc="-65" dirty="0">
                <a:latin typeface="Book Antiqua"/>
                <a:cs typeface="Book Antiqua"/>
              </a:rPr>
              <a:t>Chrome.</a:t>
            </a:r>
            <a:endParaRPr sz="1050">
              <a:latin typeface="Book Antiqua"/>
              <a:cs typeface="Book Antiqu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85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>
            <a:spLocks noGrp="1"/>
          </p:cNvSpPr>
          <p:nvPr>
            <p:ph type="ftr" sz="quarter" idx="5"/>
          </p:nvPr>
        </p:nvSpPr>
        <p:spPr>
          <a:xfrm>
            <a:off x="1648409" y="3349524"/>
            <a:ext cx="560705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endParaRPr spc="25" dirty="0"/>
          </a:p>
        </p:txBody>
      </p:sp>
      <p:sp>
        <p:nvSpPr>
          <p:cNvPr id="37" name="object 3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r>
              <a:rPr spc="15" dirty="0"/>
              <a:t>Сервисы </a:t>
            </a:r>
            <a:r>
              <a:rPr spc="10" dirty="0"/>
              <a:t>Google </a:t>
            </a:r>
            <a:r>
              <a:rPr spc="15" dirty="0"/>
              <a:t>в</a:t>
            </a:r>
            <a:r>
              <a:rPr spc="130" dirty="0"/>
              <a:t> </a:t>
            </a:r>
            <a:r>
              <a:rPr spc="20" dirty="0"/>
              <a:t>образовании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1449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718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29588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799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303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807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311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815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18000" y="0"/>
                </a:move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815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9618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0122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0626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130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634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2138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26428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3146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3650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03936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08975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95300" y="0"/>
            <a:ext cx="4417695" cy="91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21435" algn="l"/>
                <a:tab pos="2853690" algn="l"/>
                <a:tab pos="3931285" algn="l"/>
              </a:tabLst>
            </a:pPr>
            <a:r>
              <a:rPr sz="600" spc="25" dirty="0">
                <a:solidFill>
                  <a:srgbClr val="7F7F7F"/>
                </a:solidFill>
                <a:latin typeface="Arial"/>
                <a:cs typeface="Arial"/>
              </a:rPr>
              <a:t>Веб-прил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о</a:t>
            </a:r>
            <a:r>
              <a:rPr sz="600" spc="95" dirty="0">
                <a:solidFill>
                  <a:srgbClr val="7F7F7F"/>
                </a:solidFill>
                <a:latin typeface="Arial"/>
                <a:cs typeface="Arial"/>
              </a:rPr>
              <a:t>ж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ения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</a:rPr>
              <a:t>Сервисы</a:t>
            </a:r>
            <a:r>
              <a:rPr sz="600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600" spc="10" dirty="0">
                <a:solidFill>
                  <a:srgbClr val="FFFFFF"/>
                </a:solidFill>
                <a:latin typeface="Arial"/>
                <a:cs typeface="Arial"/>
              </a:rPr>
              <a:t>ogle</a:t>
            </a:r>
            <a:r>
              <a:rPr sz="600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</a:rPr>
              <a:t>бзор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Внедрение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30" dirty="0">
                <a:solidFill>
                  <a:srgbClr val="7F7F7F"/>
                </a:solidFill>
                <a:latin typeface="Arial"/>
                <a:cs typeface="Arial"/>
              </a:rPr>
              <a:t>Заключение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185674"/>
            <a:ext cx="4608004" cy="67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0" y="236321"/>
            <a:ext cx="4608195" cy="245110"/>
          </a:xfrm>
          <a:custGeom>
            <a:avLst/>
            <a:gdLst/>
            <a:ahLst/>
            <a:cxnLst/>
            <a:rect l="l" t="t" r="r" b="b"/>
            <a:pathLst>
              <a:path w="4608195" h="245109">
                <a:moveTo>
                  <a:pt x="0" y="244627"/>
                </a:moveTo>
                <a:lnTo>
                  <a:pt x="4608004" y="244627"/>
                </a:lnTo>
                <a:lnTo>
                  <a:pt x="4608004" y="0"/>
                </a:lnTo>
                <a:lnTo>
                  <a:pt x="0" y="0"/>
                </a:lnTo>
                <a:lnTo>
                  <a:pt x="0" y="244627"/>
                </a:lnTo>
                <a:close/>
              </a:path>
            </a:pathLst>
          </a:custGeom>
          <a:solidFill>
            <a:srgbClr val="B2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Преимущества </a:t>
            </a:r>
            <a:r>
              <a:rPr spc="-25" dirty="0"/>
              <a:t>сервисов</a:t>
            </a:r>
            <a:r>
              <a:rPr spc="195" dirty="0"/>
              <a:t> </a:t>
            </a:r>
            <a:r>
              <a:rPr spc="-20" dirty="0"/>
              <a:t>Google</a:t>
            </a:r>
          </a:p>
        </p:txBody>
      </p:sp>
      <p:sp>
        <p:nvSpPr>
          <p:cNvPr id="26" name="object 26"/>
          <p:cNvSpPr/>
          <p:nvPr/>
        </p:nvSpPr>
        <p:spPr>
          <a:xfrm>
            <a:off x="0" y="464070"/>
            <a:ext cx="4608004" cy="337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02551" y="992212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02551" y="1546390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02551" y="1928495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02551" y="2310600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02551" y="2692717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624395" y="915946"/>
            <a:ext cx="3577590" cy="18942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7945">
              <a:lnSpc>
                <a:spcPct val="102600"/>
              </a:lnSpc>
            </a:pPr>
            <a:r>
              <a:rPr sz="1050" spc="-40" dirty="0">
                <a:latin typeface="Book Antiqua"/>
                <a:cs typeface="Book Antiqua"/>
              </a:rPr>
              <a:t>Для </a:t>
            </a:r>
            <a:r>
              <a:rPr sz="1050" spc="-55" dirty="0">
                <a:latin typeface="Book Antiqua"/>
                <a:cs typeface="Book Antiqua"/>
              </a:rPr>
              <a:t>использования </a:t>
            </a:r>
            <a:r>
              <a:rPr sz="1050" spc="-50" dirty="0">
                <a:latin typeface="Book Antiqua"/>
                <a:cs typeface="Book Antiqua"/>
              </a:rPr>
              <a:t>сервисов </a:t>
            </a:r>
            <a:r>
              <a:rPr sz="1050" spc="-65" dirty="0">
                <a:latin typeface="Book Antiqua"/>
                <a:cs typeface="Book Antiqua"/>
              </a:rPr>
              <a:t>Google </a:t>
            </a:r>
            <a:r>
              <a:rPr sz="1050" spc="-70" dirty="0">
                <a:latin typeface="Book Antiqua"/>
                <a:cs typeface="Book Antiqua"/>
              </a:rPr>
              <a:t>нет </a:t>
            </a:r>
            <a:r>
              <a:rPr sz="1050" spc="-75" dirty="0">
                <a:latin typeface="Book Antiqua"/>
                <a:cs typeface="Book Antiqua"/>
              </a:rPr>
              <a:t>необходимости </a:t>
            </a:r>
            <a:r>
              <a:rPr sz="1050" spc="-20" dirty="0">
                <a:latin typeface="Book Antiqua"/>
                <a:cs typeface="Book Antiqua"/>
              </a:rPr>
              <a:t>в  </a:t>
            </a:r>
            <a:r>
              <a:rPr sz="1050" spc="-80" dirty="0">
                <a:latin typeface="Book Antiqua"/>
                <a:cs typeface="Book Antiqua"/>
              </a:rPr>
              <a:t>Windows, который </a:t>
            </a:r>
            <a:r>
              <a:rPr sz="1050" spc="-95" dirty="0">
                <a:latin typeface="Book Antiqua"/>
                <a:cs typeface="Book Antiqua"/>
              </a:rPr>
              <a:t>нужно </a:t>
            </a:r>
            <a:r>
              <a:rPr sz="1050" spc="-75" dirty="0">
                <a:latin typeface="Book Antiqua"/>
                <a:cs typeface="Book Antiqua"/>
              </a:rPr>
              <a:t>покупать </a:t>
            </a:r>
            <a:r>
              <a:rPr sz="1050" spc="-20" dirty="0">
                <a:latin typeface="Book Antiqua"/>
                <a:cs typeface="Book Antiqua"/>
              </a:rPr>
              <a:t>(вместе </a:t>
            </a:r>
            <a:r>
              <a:rPr sz="1050" spc="-10" dirty="0">
                <a:latin typeface="Book Antiqua"/>
                <a:cs typeface="Book Antiqua"/>
              </a:rPr>
              <a:t>с  </a:t>
            </a:r>
            <a:r>
              <a:rPr sz="1050" spc="-70" dirty="0">
                <a:latin typeface="Book Antiqua"/>
                <a:cs typeface="Book Antiqua"/>
              </a:rPr>
              <a:t>дополнительным  </a:t>
            </a:r>
            <a:r>
              <a:rPr sz="1050" spc="-75" dirty="0">
                <a:latin typeface="Book Antiqua"/>
                <a:cs typeface="Book Antiqua"/>
              </a:rPr>
              <a:t>программным</a:t>
            </a:r>
            <a:r>
              <a:rPr sz="1050" spc="70" dirty="0">
                <a:latin typeface="Book Antiqua"/>
                <a:cs typeface="Book Antiqua"/>
              </a:rPr>
              <a:t> </a:t>
            </a:r>
            <a:r>
              <a:rPr sz="1050" spc="-55" dirty="0">
                <a:latin typeface="Book Antiqua"/>
                <a:cs typeface="Book Antiqua"/>
              </a:rPr>
              <a:t>обеспечением).</a:t>
            </a:r>
            <a:endParaRPr sz="1050">
              <a:latin typeface="Book Antiqua"/>
              <a:cs typeface="Book Antiqua"/>
            </a:endParaRPr>
          </a:p>
          <a:p>
            <a:pPr marL="12700" marR="354965">
              <a:lnSpc>
                <a:spcPct val="102600"/>
              </a:lnSpc>
              <a:spcBef>
                <a:spcPts val="300"/>
              </a:spcBef>
            </a:pPr>
            <a:r>
              <a:rPr sz="1050" spc="-60" dirty="0">
                <a:latin typeface="Book Antiqua"/>
                <a:cs typeface="Book Antiqua"/>
              </a:rPr>
              <a:t>Доступ </a:t>
            </a:r>
            <a:r>
              <a:rPr sz="1050" spc="-70" dirty="0">
                <a:latin typeface="Book Antiqua"/>
                <a:cs typeface="Book Antiqua"/>
              </a:rPr>
              <a:t>к </a:t>
            </a:r>
            <a:r>
              <a:rPr sz="1050" spc="-50" dirty="0">
                <a:latin typeface="Book Antiqua"/>
                <a:cs typeface="Book Antiqua"/>
              </a:rPr>
              <a:t>материалам </a:t>
            </a:r>
            <a:r>
              <a:rPr sz="1050" spc="-70" dirty="0">
                <a:latin typeface="Book Antiqua"/>
                <a:cs typeface="Book Antiqua"/>
              </a:rPr>
              <a:t>можно </a:t>
            </a:r>
            <a:r>
              <a:rPr sz="1050" spc="-75" dirty="0">
                <a:latin typeface="Book Antiqua"/>
                <a:cs typeface="Book Antiqua"/>
              </a:rPr>
              <a:t>получить </a:t>
            </a:r>
            <a:r>
              <a:rPr sz="1050" spc="-40" dirty="0">
                <a:latin typeface="Book Antiqua"/>
                <a:cs typeface="Book Antiqua"/>
              </a:rPr>
              <a:t>из </a:t>
            </a:r>
            <a:r>
              <a:rPr sz="1050" spc="-30" dirty="0">
                <a:latin typeface="Book Antiqua"/>
                <a:cs typeface="Book Antiqua"/>
              </a:rPr>
              <a:t>дома, а </a:t>
            </a:r>
            <a:r>
              <a:rPr sz="1050" spc="-95" dirty="0">
                <a:latin typeface="Book Antiqua"/>
                <a:cs typeface="Book Antiqua"/>
              </a:rPr>
              <a:t>не  </a:t>
            </a:r>
            <a:r>
              <a:rPr sz="1050" spc="-55" dirty="0">
                <a:latin typeface="Book Antiqua"/>
                <a:cs typeface="Book Antiqua"/>
              </a:rPr>
              <a:t>только  </a:t>
            </a:r>
            <a:r>
              <a:rPr sz="1050" spc="-45" dirty="0">
                <a:latin typeface="Book Antiqua"/>
                <a:cs typeface="Book Antiqua"/>
              </a:rPr>
              <a:t>из</a:t>
            </a:r>
            <a:r>
              <a:rPr sz="1050" spc="-35" dirty="0">
                <a:latin typeface="Book Antiqua"/>
                <a:cs typeface="Book Antiqua"/>
              </a:rPr>
              <a:t> </a:t>
            </a:r>
            <a:r>
              <a:rPr sz="1050" spc="-70" dirty="0">
                <a:latin typeface="Book Antiqua"/>
                <a:cs typeface="Book Antiqua"/>
              </a:rPr>
              <a:t>школы.</a:t>
            </a:r>
            <a:endParaRPr sz="1050">
              <a:latin typeface="Book Antiqua"/>
              <a:cs typeface="Book Antiqua"/>
            </a:endParaRPr>
          </a:p>
          <a:p>
            <a:pPr marL="12700" marR="5080">
              <a:lnSpc>
                <a:spcPct val="102600"/>
              </a:lnSpc>
              <a:spcBef>
                <a:spcPts val="300"/>
              </a:spcBef>
            </a:pPr>
            <a:r>
              <a:rPr sz="1050" spc="-60" dirty="0">
                <a:latin typeface="Book Antiqua"/>
                <a:cs typeface="Book Antiqua"/>
              </a:rPr>
              <a:t>Настоящая </a:t>
            </a:r>
            <a:r>
              <a:rPr sz="1050" spc="-45" dirty="0">
                <a:latin typeface="Book Antiqua"/>
                <a:cs typeface="Book Antiqua"/>
              </a:rPr>
              <a:t>совместная </a:t>
            </a:r>
            <a:r>
              <a:rPr sz="1050" spc="-60" dirty="0">
                <a:latin typeface="Book Antiqua"/>
                <a:cs typeface="Book Antiqua"/>
              </a:rPr>
              <a:t>работа </a:t>
            </a:r>
            <a:r>
              <a:rPr sz="1050" spc="-70" dirty="0">
                <a:latin typeface="Book Antiqua"/>
                <a:cs typeface="Book Antiqua"/>
              </a:rPr>
              <a:t>над </a:t>
            </a:r>
            <a:r>
              <a:rPr sz="1050" spc="-65" dirty="0">
                <a:latin typeface="Book Antiqua"/>
                <a:cs typeface="Book Antiqua"/>
              </a:rPr>
              <a:t>документами </a:t>
            </a:r>
            <a:r>
              <a:rPr sz="1050" spc="-20" dirty="0">
                <a:latin typeface="Book Antiqua"/>
                <a:cs typeface="Book Antiqua"/>
              </a:rPr>
              <a:t>в </a:t>
            </a:r>
            <a:r>
              <a:rPr sz="1050" spc="-65" dirty="0">
                <a:latin typeface="Book Antiqua"/>
                <a:cs typeface="Book Antiqua"/>
              </a:rPr>
              <a:t>режиме  </a:t>
            </a:r>
            <a:r>
              <a:rPr sz="1050" spc="-50" dirty="0">
                <a:latin typeface="Book Antiqua"/>
                <a:cs typeface="Book Antiqua"/>
              </a:rPr>
              <a:t>on-line.</a:t>
            </a:r>
            <a:endParaRPr sz="1050">
              <a:latin typeface="Book Antiqua"/>
              <a:cs typeface="Book Antiqua"/>
            </a:endParaRPr>
          </a:p>
          <a:p>
            <a:pPr marL="12700" marR="24130">
              <a:lnSpc>
                <a:spcPct val="102600"/>
              </a:lnSpc>
              <a:spcBef>
                <a:spcPts val="300"/>
              </a:spcBef>
            </a:pPr>
            <a:r>
              <a:rPr sz="1050" spc="-35" dirty="0">
                <a:latin typeface="Book Antiqua"/>
                <a:cs typeface="Book Antiqua"/>
              </a:rPr>
              <a:t>Возможность </a:t>
            </a:r>
            <a:r>
              <a:rPr sz="1050" spc="-75" dirty="0">
                <a:latin typeface="Book Antiqua"/>
                <a:cs typeface="Book Antiqua"/>
              </a:rPr>
              <a:t>интерактивной </a:t>
            </a:r>
            <a:r>
              <a:rPr sz="1050" spc="-80" dirty="0">
                <a:latin typeface="Book Antiqua"/>
                <a:cs typeface="Book Antiqua"/>
              </a:rPr>
              <a:t>проверки </a:t>
            </a:r>
            <a:r>
              <a:rPr sz="1050" spc="-110" dirty="0">
                <a:latin typeface="Book Antiqua"/>
                <a:cs typeface="Book Antiqua"/>
              </a:rPr>
              <a:t>и </a:t>
            </a:r>
            <a:r>
              <a:rPr sz="1050" spc="-65" dirty="0">
                <a:latin typeface="Book Antiqua"/>
                <a:cs typeface="Book Antiqua"/>
              </a:rPr>
              <a:t>хода </a:t>
            </a:r>
            <a:r>
              <a:rPr sz="1050" spc="-75" dirty="0">
                <a:latin typeface="Book Antiqua"/>
                <a:cs typeface="Book Antiqua"/>
              </a:rPr>
              <a:t>выполнения  </a:t>
            </a:r>
            <a:r>
              <a:rPr sz="1050" spc="-65" dirty="0">
                <a:latin typeface="Book Antiqua"/>
                <a:cs typeface="Book Antiqua"/>
              </a:rPr>
              <a:t>заданий  </a:t>
            </a:r>
            <a:r>
              <a:rPr sz="1050" spc="-35" dirty="0">
                <a:latin typeface="Book Antiqua"/>
                <a:cs typeface="Book Antiqua"/>
              </a:rPr>
              <a:t>без  </a:t>
            </a:r>
            <a:r>
              <a:rPr sz="1050" spc="-75" dirty="0">
                <a:latin typeface="Book Antiqua"/>
                <a:cs typeface="Book Antiqua"/>
              </a:rPr>
              <a:t>необходимости  </a:t>
            </a:r>
            <a:r>
              <a:rPr sz="1050" spc="-45" dirty="0">
                <a:latin typeface="Book Antiqua"/>
                <a:cs typeface="Book Antiqua"/>
              </a:rPr>
              <a:t>отвлекать</a:t>
            </a:r>
            <a:r>
              <a:rPr sz="1050" spc="-60" dirty="0">
                <a:latin typeface="Book Antiqua"/>
                <a:cs typeface="Book Antiqua"/>
              </a:rPr>
              <a:t> </a:t>
            </a:r>
            <a:r>
              <a:rPr sz="1050" spc="-70" dirty="0">
                <a:latin typeface="Book Antiqua"/>
                <a:cs typeface="Book Antiqua"/>
              </a:rPr>
              <a:t>ученика.</a:t>
            </a:r>
            <a:endParaRPr sz="1050">
              <a:latin typeface="Book Antiqua"/>
              <a:cs typeface="Book Antiqua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050" spc="-90" dirty="0">
                <a:latin typeface="Book Antiqua"/>
                <a:cs typeface="Book Antiqua"/>
              </a:rPr>
              <a:t>Оно</a:t>
            </a:r>
            <a:r>
              <a:rPr sz="1050" spc="20" dirty="0">
                <a:latin typeface="Book Antiqua"/>
                <a:cs typeface="Book Antiqua"/>
              </a:rPr>
              <a:t> </a:t>
            </a:r>
            <a:r>
              <a:rPr sz="1050" spc="-45" dirty="0">
                <a:latin typeface="Book Antiqua"/>
                <a:cs typeface="Book Antiqua"/>
              </a:rPr>
              <a:t>работает!</a:t>
            </a:r>
            <a:endParaRPr sz="1050">
              <a:latin typeface="Book Antiqua"/>
              <a:cs typeface="Book Antiqu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85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>
            <a:spLocks noGrp="1"/>
          </p:cNvSpPr>
          <p:nvPr>
            <p:ph type="ftr" sz="quarter" idx="5"/>
          </p:nvPr>
        </p:nvSpPr>
        <p:spPr>
          <a:xfrm>
            <a:off x="1648409" y="3349524"/>
            <a:ext cx="560705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endParaRPr spc="25" dirty="0"/>
          </a:p>
        </p:txBody>
      </p:sp>
      <p:sp>
        <p:nvSpPr>
          <p:cNvPr id="36" name="object 3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r>
              <a:rPr spc="15" dirty="0"/>
              <a:t>Сервисы </a:t>
            </a:r>
            <a:r>
              <a:rPr spc="10" dirty="0"/>
              <a:t>Google </a:t>
            </a:r>
            <a:r>
              <a:rPr spc="15" dirty="0"/>
              <a:t>в</a:t>
            </a:r>
            <a:r>
              <a:rPr spc="130" dirty="0"/>
              <a:t> </a:t>
            </a:r>
            <a:r>
              <a:rPr spc="20" dirty="0"/>
              <a:t>образовании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065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10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1449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18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5300" y="0"/>
            <a:ext cx="670560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25" dirty="0">
                <a:solidFill>
                  <a:srgbClr val="7F7F7F"/>
                </a:solidFill>
                <a:latin typeface="Arial"/>
                <a:cs typeface="Arial"/>
              </a:rPr>
              <a:t>Веб-приложения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29588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799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303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807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311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815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404226" y="0"/>
            <a:ext cx="894080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Сервисы </a:t>
            </a:r>
            <a:r>
              <a:rPr sz="600" spc="10" dirty="0">
                <a:solidFill>
                  <a:srgbClr val="7F7F7F"/>
                </a:solidFill>
                <a:latin typeface="Arial"/>
                <a:cs typeface="Arial"/>
              </a:rPr>
              <a:t>Google</a:t>
            </a:r>
            <a:r>
              <a:rPr sz="600" spc="65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обзор</a:t>
            </a:r>
            <a:endParaRPr sz="6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9618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18000" y="0"/>
                </a:move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9618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0122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0626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1130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634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2138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26428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3146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3650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936519" y="0"/>
            <a:ext cx="439420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15" dirty="0">
                <a:solidFill>
                  <a:srgbClr val="FFFFFF"/>
                </a:solidFill>
                <a:latin typeface="Arial"/>
                <a:cs typeface="Arial"/>
              </a:rPr>
              <a:t>Внедрение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03936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08975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014012" y="0"/>
            <a:ext cx="499109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30" dirty="0">
                <a:solidFill>
                  <a:srgbClr val="7F7F7F"/>
                </a:solidFill>
                <a:latin typeface="Arial"/>
                <a:cs typeface="Arial"/>
              </a:rPr>
              <a:t>Заключение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539265" y="1218057"/>
            <a:ext cx="1529715" cy="752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50" dirty="0">
                <a:latin typeface="Arial Narrow"/>
                <a:cs typeface="Arial Narrow"/>
              </a:rPr>
              <a:t>Внедрение</a:t>
            </a:r>
            <a:endParaRPr sz="2450">
              <a:latin typeface="Arial Narrow"/>
              <a:cs typeface="Arial Narrow"/>
            </a:endParaRPr>
          </a:p>
          <a:p>
            <a:pPr algn="ctr">
              <a:lnSpc>
                <a:spcPct val="100000"/>
              </a:lnSpc>
              <a:spcBef>
                <a:spcPts val="1095"/>
              </a:spcBef>
            </a:pPr>
            <a:r>
              <a:rPr sz="1400" spc="105" dirty="0">
                <a:latin typeface="Calibri"/>
                <a:cs typeface="Calibri"/>
              </a:rPr>
              <a:t>Шаг </a:t>
            </a:r>
            <a:r>
              <a:rPr sz="1400" dirty="0">
                <a:latin typeface="Calibri"/>
                <a:cs typeface="Calibri"/>
              </a:rPr>
              <a:t>1.</a:t>
            </a:r>
            <a:r>
              <a:rPr sz="1400" spc="10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Подготовка.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85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>
            <a:spLocks noGrp="1"/>
          </p:cNvSpPr>
          <p:nvPr>
            <p:ph type="ftr" sz="quarter" idx="5"/>
          </p:nvPr>
        </p:nvSpPr>
        <p:spPr>
          <a:xfrm>
            <a:off x="1648409" y="3349524"/>
            <a:ext cx="560705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endParaRPr spc="25" dirty="0"/>
          </a:p>
        </p:txBody>
      </p:sp>
      <p:sp>
        <p:nvSpPr>
          <p:cNvPr id="32" name="object 3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r>
              <a:rPr spc="15" dirty="0"/>
              <a:t>Сервисы </a:t>
            </a:r>
            <a:r>
              <a:rPr spc="10" dirty="0"/>
              <a:t>Google </a:t>
            </a:r>
            <a:r>
              <a:rPr spc="15" dirty="0"/>
              <a:t>в</a:t>
            </a:r>
            <a:r>
              <a:rPr spc="130" dirty="0"/>
              <a:t> </a:t>
            </a:r>
            <a:r>
              <a:rPr spc="20" dirty="0"/>
              <a:t>образовании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1449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718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29588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799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303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807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311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815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9618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0122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18000" y="0"/>
                </a:move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0122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0626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130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634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2138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26428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3146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3650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03936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08975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95300" y="0"/>
            <a:ext cx="4417695" cy="91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21435" algn="l"/>
                <a:tab pos="2853690" algn="l"/>
                <a:tab pos="3931285" algn="l"/>
              </a:tabLst>
            </a:pPr>
            <a:r>
              <a:rPr sz="600" spc="25" dirty="0">
                <a:solidFill>
                  <a:srgbClr val="7F7F7F"/>
                </a:solidFill>
                <a:latin typeface="Arial"/>
                <a:cs typeface="Arial"/>
              </a:rPr>
              <a:t>Веб-прил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о</a:t>
            </a:r>
            <a:r>
              <a:rPr sz="600" spc="95" dirty="0">
                <a:solidFill>
                  <a:srgbClr val="7F7F7F"/>
                </a:solidFill>
                <a:latin typeface="Arial"/>
                <a:cs typeface="Arial"/>
              </a:rPr>
              <a:t>ж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ения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Сервисы</a:t>
            </a:r>
            <a:r>
              <a:rPr sz="600" spc="65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600" spc="5" dirty="0">
                <a:solidFill>
                  <a:srgbClr val="7F7F7F"/>
                </a:solidFill>
                <a:latin typeface="Arial"/>
                <a:cs typeface="Arial"/>
              </a:rPr>
              <a:t>G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o</a:t>
            </a:r>
            <a:r>
              <a:rPr sz="600" spc="10" dirty="0">
                <a:solidFill>
                  <a:srgbClr val="7F7F7F"/>
                </a:solidFill>
                <a:latin typeface="Arial"/>
                <a:cs typeface="Arial"/>
              </a:rPr>
              <a:t>ogle</a:t>
            </a:r>
            <a:r>
              <a:rPr sz="600" spc="65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о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бзор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</a:rPr>
              <a:t>Внедрение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600" spc="30" dirty="0">
                <a:solidFill>
                  <a:srgbClr val="7F7F7F"/>
                </a:solidFill>
                <a:latin typeface="Arial"/>
                <a:cs typeface="Arial"/>
              </a:rPr>
              <a:t>Заключение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185674"/>
            <a:ext cx="4608004" cy="67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0" y="236321"/>
            <a:ext cx="4608195" cy="245110"/>
          </a:xfrm>
          <a:custGeom>
            <a:avLst/>
            <a:gdLst/>
            <a:ahLst/>
            <a:cxnLst/>
            <a:rect l="l" t="t" r="r" b="b"/>
            <a:pathLst>
              <a:path w="4608195" h="245109">
                <a:moveTo>
                  <a:pt x="0" y="244627"/>
                </a:moveTo>
                <a:lnTo>
                  <a:pt x="4608004" y="244627"/>
                </a:lnTo>
                <a:lnTo>
                  <a:pt x="4608004" y="0"/>
                </a:lnTo>
                <a:lnTo>
                  <a:pt x="0" y="0"/>
                </a:lnTo>
                <a:lnTo>
                  <a:pt x="0" y="244627"/>
                </a:lnTo>
                <a:close/>
              </a:path>
            </a:pathLst>
          </a:custGeom>
          <a:solidFill>
            <a:srgbClr val="B2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0" dirty="0"/>
              <a:t>П</a:t>
            </a:r>
            <a:r>
              <a:rPr spc="-30" dirty="0"/>
              <a:t>о</a:t>
            </a:r>
            <a:r>
              <a:rPr spc="-5" dirty="0"/>
              <a:t>дготов</a:t>
            </a:r>
            <a:r>
              <a:rPr spc="-50" dirty="0"/>
              <a:t>к</a:t>
            </a:r>
            <a:r>
              <a:rPr spc="-15" dirty="0"/>
              <a:t>а</a:t>
            </a:r>
          </a:p>
        </p:txBody>
      </p:sp>
      <p:sp>
        <p:nvSpPr>
          <p:cNvPr id="26" name="object 26"/>
          <p:cNvSpPr/>
          <p:nvPr/>
        </p:nvSpPr>
        <p:spPr>
          <a:xfrm>
            <a:off x="0" y="464070"/>
            <a:ext cx="4608004" cy="337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02551" y="938555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02551" y="1148588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02551" y="2046922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02551" y="2601112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624395" y="824247"/>
            <a:ext cx="3626485" cy="20662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49275">
              <a:lnSpc>
                <a:spcPct val="125299"/>
              </a:lnSpc>
            </a:pPr>
            <a:r>
              <a:rPr sz="1050" spc="-60" dirty="0">
                <a:latin typeface="Book Antiqua"/>
                <a:cs typeface="Book Antiqua"/>
              </a:rPr>
              <a:t>Регистрация преподавателя </a:t>
            </a:r>
            <a:r>
              <a:rPr sz="1050" spc="-110" dirty="0">
                <a:latin typeface="Book Antiqua"/>
                <a:cs typeface="Book Antiqua"/>
              </a:rPr>
              <a:t>и </a:t>
            </a:r>
            <a:r>
              <a:rPr sz="1050" spc="-80" dirty="0">
                <a:latin typeface="Book Antiqua"/>
                <a:cs typeface="Book Antiqua"/>
              </a:rPr>
              <a:t>учеников </a:t>
            </a:r>
            <a:r>
              <a:rPr sz="1050" spc="-20" dirty="0">
                <a:latin typeface="Book Antiqua"/>
                <a:cs typeface="Book Antiqua"/>
              </a:rPr>
              <a:t>в </a:t>
            </a:r>
            <a:r>
              <a:rPr sz="1050" spc="-55" dirty="0">
                <a:latin typeface="Book Antiqua"/>
                <a:cs typeface="Book Antiqua"/>
              </a:rPr>
              <a:t>Google.  </a:t>
            </a:r>
            <a:r>
              <a:rPr sz="1050" spc="-50" dirty="0">
                <a:latin typeface="Book Antiqua"/>
                <a:cs typeface="Book Antiqua"/>
              </a:rPr>
              <a:t>Если  </a:t>
            </a:r>
            <a:r>
              <a:rPr sz="1050" spc="-114" dirty="0">
                <a:latin typeface="Book Antiqua"/>
                <a:cs typeface="Book Antiqua"/>
              </a:rPr>
              <a:t>у  </a:t>
            </a:r>
            <a:r>
              <a:rPr sz="1050" spc="-85" dirty="0">
                <a:latin typeface="Book Antiqua"/>
                <a:cs typeface="Book Antiqua"/>
              </a:rPr>
              <a:t>школы  </a:t>
            </a:r>
            <a:r>
              <a:rPr sz="1050" spc="-30" dirty="0">
                <a:latin typeface="Book Antiqua"/>
                <a:cs typeface="Book Antiqua"/>
              </a:rPr>
              <a:t>есть </a:t>
            </a:r>
            <a:r>
              <a:rPr sz="1050" spc="-35" dirty="0">
                <a:latin typeface="Book Antiqua"/>
                <a:cs typeface="Book Antiqua"/>
              </a:rPr>
              <a:t>своё </a:t>
            </a:r>
            <a:r>
              <a:rPr sz="1050" spc="-70" dirty="0">
                <a:latin typeface="Book Antiqua"/>
                <a:cs typeface="Book Antiqua"/>
              </a:rPr>
              <a:t>доменное  </a:t>
            </a:r>
            <a:r>
              <a:rPr sz="1050" spc="-60" dirty="0">
                <a:latin typeface="Book Antiqua"/>
                <a:cs typeface="Book Antiqua"/>
              </a:rPr>
              <a:t>имя </a:t>
            </a:r>
            <a:r>
              <a:rPr sz="1050" spc="90" dirty="0">
                <a:latin typeface="Book Antiqua"/>
                <a:cs typeface="Book Antiqua"/>
              </a:rPr>
              <a:t> </a:t>
            </a:r>
            <a:r>
              <a:rPr sz="1050" spc="-60" dirty="0">
                <a:latin typeface="Book Antiqua"/>
                <a:cs typeface="Book Antiqua"/>
              </a:rPr>
              <a:t>(например,</a:t>
            </a:r>
            <a:endParaRPr sz="1050">
              <a:latin typeface="Book Antiqua"/>
              <a:cs typeface="Book Antiqua"/>
            </a:endParaRPr>
          </a:p>
          <a:p>
            <a:pPr marL="12700" marR="5080">
              <a:lnSpc>
                <a:spcPct val="102600"/>
              </a:lnSpc>
            </a:pPr>
            <a:r>
              <a:rPr sz="1050" spc="-40" dirty="0">
                <a:latin typeface="Book Antiqua"/>
                <a:cs typeface="Book Antiqua"/>
              </a:rPr>
              <a:t>schoolsite.ru), </a:t>
            </a:r>
            <a:r>
              <a:rPr sz="1050" spc="-45" dirty="0">
                <a:latin typeface="Book Antiqua"/>
                <a:cs typeface="Book Antiqua"/>
              </a:rPr>
              <a:t>то </a:t>
            </a:r>
            <a:r>
              <a:rPr sz="1050" spc="-55" dirty="0">
                <a:latin typeface="Book Antiqua"/>
                <a:cs typeface="Book Antiqua"/>
              </a:rPr>
              <a:t>его </a:t>
            </a:r>
            <a:r>
              <a:rPr sz="1050" spc="-60" dirty="0">
                <a:latin typeface="Book Antiqua"/>
                <a:cs typeface="Book Antiqua"/>
              </a:rPr>
              <a:t>легко </a:t>
            </a:r>
            <a:r>
              <a:rPr sz="1050" spc="-50" dirty="0">
                <a:latin typeface="Book Antiqua"/>
                <a:cs typeface="Book Antiqua"/>
              </a:rPr>
              <a:t>привязать </a:t>
            </a:r>
            <a:r>
              <a:rPr sz="1050" spc="-70" dirty="0">
                <a:latin typeface="Book Antiqua"/>
                <a:cs typeface="Book Antiqua"/>
              </a:rPr>
              <a:t>к </a:t>
            </a:r>
            <a:r>
              <a:rPr sz="1050" spc="-65" dirty="0">
                <a:latin typeface="Book Antiqua"/>
                <a:cs typeface="Book Antiqua"/>
              </a:rPr>
              <a:t>Google </a:t>
            </a:r>
            <a:r>
              <a:rPr sz="1050" spc="-40" dirty="0">
                <a:latin typeface="Book Antiqua"/>
                <a:cs typeface="Book Antiqua"/>
              </a:rPr>
              <a:t>через </a:t>
            </a:r>
            <a:r>
              <a:rPr sz="1050" spc="-55" dirty="0">
                <a:latin typeface="Book Antiqua"/>
                <a:cs typeface="Book Antiqua"/>
              </a:rPr>
              <a:t>сервис  </a:t>
            </a:r>
            <a:r>
              <a:rPr sz="1050" spc="-65" dirty="0">
                <a:latin typeface="Book Antiqua"/>
                <a:cs typeface="Book Antiqua"/>
              </a:rPr>
              <a:t>Google </a:t>
            </a:r>
            <a:r>
              <a:rPr sz="1050" spc="-114" dirty="0">
                <a:latin typeface="Book Antiqua"/>
                <a:cs typeface="Book Antiqua"/>
              </a:rPr>
              <a:t>App </a:t>
            </a:r>
            <a:r>
              <a:rPr sz="1050" spc="-65" dirty="0">
                <a:latin typeface="Book Antiqua"/>
                <a:cs typeface="Book Antiqua"/>
              </a:rPr>
              <a:t>for business </a:t>
            </a:r>
            <a:r>
              <a:rPr sz="1050" spc="-45" dirty="0">
                <a:latin typeface="Book Antiqua"/>
                <a:cs typeface="Book Antiqua"/>
                <a:hlinkClick r:id="rId5"/>
              </a:rPr>
              <a:t>(http://google.com/a/),</a:t>
            </a:r>
            <a:r>
              <a:rPr sz="1050" spc="-45" dirty="0">
                <a:latin typeface="Book Antiqua"/>
                <a:cs typeface="Book Antiqua"/>
              </a:rPr>
              <a:t> </a:t>
            </a:r>
            <a:r>
              <a:rPr sz="1050" spc="-80" dirty="0">
                <a:latin typeface="Book Antiqua"/>
                <a:cs typeface="Book Antiqua"/>
              </a:rPr>
              <a:t>который  </a:t>
            </a:r>
            <a:r>
              <a:rPr sz="1050" spc="-65" dirty="0">
                <a:latin typeface="Book Antiqua"/>
                <a:cs typeface="Book Antiqua"/>
              </a:rPr>
              <a:t>бесплатен </a:t>
            </a:r>
            <a:r>
              <a:rPr sz="1050" spc="-40" dirty="0">
                <a:latin typeface="Book Antiqua"/>
                <a:cs typeface="Book Antiqua"/>
              </a:rPr>
              <a:t>для </a:t>
            </a:r>
            <a:r>
              <a:rPr sz="1050" spc="-65" dirty="0">
                <a:latin typeface="Book Antiqua"/>
                <a:cs typeface="Book Antiqua"/>
              </a:rPr>
              <a:t>школ. </a:t>
            </a:r>
            <a:r>
              <a:rPr sz="1050" spc="45" dirty="0">
                <a:latin typeface="Book Antiqua"/>
                <a:cs typeface="Book Antiqua"/>
              </a:rPr>
              <a:t>В </a:t>
            </a:r>
            <a:r>
              <a:rPr sz="1050" spc="-45" dirty="0">
                <a:latin typeface="Book Antiqua"/>
                <a:cs typeface="Book Antiqua"/>
              </a:rPr>
              <a:t>этом </a:t>
            </a:r>
            <a:r>
              <a:rPr sz="1050" spc="-55" dirty="0">
                <a:latin typeface="Book Antiqua"/>
                <a:cs typeface="Book Antiqua"/>
              </a:rPr>
              <a:t>случае </a:t>
            </a:r>
            <a:r>
              <a:rPr sz="1050" spc="-45" dirty="0">
                <a:latin typeface="Book Antiqua"/>
                <a:cs typeface="Book Antiqua"/>
              </a:rPr>
              <a:t>пользователям </a:t>
            </a:r>
            <a:r>
              <a:rPr sz="1050" spc="-70" dirty="0">
                <a:latin typeface="Book Antiqua"/>
                <a:cs typeface="Book Antiqua"/>
              </a:rPr>
              <a:t>можно  </a:t>
            </a:r>
            <a:r>
              <a:rPr sz="1050" spc="-30" dirty="0">
                <a:latin typeface="Book Antiqua"/>
                <a:cs typeface="Book Antiqua"/>
              </a:rPr>
              <a:t>создавать  </a:t>
            </a:r>
            <a:r>
              <a:rPr sz="1050" spc="-75" dirty="0">
                <a:latin typeface="Book Antiqua"/>
                <a:cs typeface="Book Antiqua"/>
              </a:rPr>
              <a:t>аккаунты  </a:t>
            </a:r>
            <a:r>
              <a:rPr sz="1050" spc="-50" dirty="0">
                <a:latin typeface="Book Antiqua"/>
                <a:cs typeface="Book Antiqua"/>
              </a:rPr>
              <a:t>вида</a:t>
            </a:r>
            <a:r>
              <a:rPr sz="1050" spc="-45" dirty="0">
                <a:latin typeface="Book Antiqua"/>
                <a:cs typeface="Book Antiqua"/>
              </a:rPr>
              <a:t> </a:t>
            </a:r>
            <a:r>
              <a:rPr sz="1050" spc="-55" dirty="0">
                <a:latin typeface="Book Antiqua"/>
                <a:cs typeface="Book Antiqua"/>
                <a:hlinkClick r:id="rId6"/>
              </a:rPr>
              <a:t>ivan.i.ivanov@schoolsite.ru.</a:t>
            </a:r>
            <a:endParaRPr sz="1050">
              <a:latin typeface="Book Antiqua"/>
              <a:cs typeface="Book Antiqua"/>
            </a:endParaRPr>
          </a:p>
          <a:p>
            <a:pPr marL="12700" marR="224790">
              <a:lnSpc>
                <a:spcPct val="102600"/>
              </a:lnSpc>
              <a:spcBef>
                <a:spcPts val="300"/>
              </a:spcBef>
            </a:pPr>
            <a:r>
              <a:rPr sz="1050" spc="45" dirty="0">
                <a:latin typeface="Book Antiqua"/>
                <a:cs typeface="Book Antiqua"/>
              </a:rPr>
              <a:t>В </a:t>
            </a:r>
            <a:r>
              <a:rPr sz="1050" spc="-60" dirty="0">
                <a:latin typeface="Book Antiqua"/>
                <a:cs typeface="Book Antiqua"/>
              </a:rPr>
              <a:t>каждой </a:t>
            </a:r>
            <a:r>
              <a:rPr sz="1050" spc="-70" dirty="0">
                <a:latin typeface="Book Antiqua"/>
                <a:cs typeface="Book Antiqua"/>
              </a:rPr>
              <a:t>параллели </a:t>
            </a:r>
            <a:r>
              <a:rPr sz="1050" spc="-55" dirty="0">
                <a:latin typeface="Book Antiqua"/>
                <a:cs typeface="Book Antiqua"/>
              </a:rPr>
              <a:t>имеет </a:t>
            </a:r>
            <a:r>
              <a:rPr sz="1050" spc="-40" dirty="0">
                <a:latin typeface="Book Antiqua"/>
                <a:cs typeface="Book Antiqua"/>
              </a:rPr>
              <a:t>смысл </a:t>
            </a:r>
            <a:r>
              <a:rPr sz="1050" spc="-50" dirty="0">
                <a:latin typeface="Book Antiqua"/>
                <a:cs typeface="Book Antiqua"/>
              </a:rPr>
              <a:t>выделить </a:t>
            </a:r>
            <a:r>
              <a:rPr sz="1050" spc="-70" dirty="0">
                <a:latin typeface="Book Antiqua"/>
                <a:cs typeface="Book Antiqua"/>
              </a:rPr>
              <a:t>одного  </a:t>
            </a:r>
            <a:r>
              <a:rPr sz="1050" spc="-85" dirty="0">
                <a:latin typeface="Book Antiqua"/>
                <a:cs typeface="Book Antiqua"/>
              </a:rPr>
              <a:t>ученика </a:t>
            </a:r>
            <a:r>
              <a:rPr sz="1050" spc="-110" dirty="0">
                <a:latin typeface="Book Antiqua"/>
                <a:cs typeface="Book Antiqua"/>
              </a:rPr>
              <a:t>и </a:t>
            </a:r>
            <a:r>
              <a:rPr sz="1050" spc="-65" dirty="0">
                <a:latin typeface="Book Antiqua"/>
                <a:cs typeface="Book Antiqua"/>
              </a:rPr>
              <a:t>наделить </a:t>
            </a:r>
            <a:r>
              <a:rPr sz="1050" spc="-55" dirty="0">
                <a:latin typeface="Book Antiqua"/>
                <a:cs typeface="Book Antiqua"/>
              </a:rPr>
              <a:t>его </a:t>
            </a:r>
            <a:r>
              <a:rPr sz="1050" spc="-75" dirty="0">
                <a:latin typeface="Book Antiqua"/>
                <a:cs typeface="Book Antiqua"/>
              </a:rPr>
              <a:t>полномочиями </a:t>
            </a:r>
            <a:r>
              <a:rPr sz="1050" spc="-60" dirty="0">
                <a:latin typeface="Book Antiqua"/>
                <a:cs typeface="Book Antiqua"/>
              </a:rPr>
              <a:t>администратора  </a:t>
            </a:r>
            <a:r>
              <a:rPr sz="1050" spc="-40" dirty="0">
                <a:latin typeface="Book Antiqua"/>
                <a:cs typeface="Book Antiqua"/>
              </a:rPr>
              <a:t>для  </a:t>
            </a:r>
            <a:r>
              <a:rPr sz="1050" spc="-90" dirty="0">
                <a:latin typeface="Book Antiqua"/>
                <a:cs typeface="Book Antiqua"/>
              </a:rPr>
              <a:t>упрощения  </a:t>
            </a:r>
            <a:r>
              <a:rPr sz="1050" spc="-75" dirty="0">
                <a:latin typeface="Book Antiqua"/>
                <a:cs typeface="Book Antiqua"/>
              </a:rPr>
              <a:t>регистрации  </a:t>
            </a:r>
            <a:r>
              <a:rPr sz="1050" spc="-35" dirty="0">
                <a:latin typeface="Book Antiqua"/>
                <a:cs typeface="Book Antiqua"/>
              </a:rPr>
              <a:t>всех</a:t>
            </a:r>
            <a:r>
              <a:rPr sz="1050" spc="-30" dirty="0">
                <a:latin typeface="Book Antiqua"/>
                <a:cs typeface="Book Antiqua"/>
              </a:rPr>
              <a:t> </a:t>
            </a:r>
            <a:r>
              <a:rPr sz="1050" spc="-70" dirty="0">
                <a:latin typeface="Book Antiqua"/>
                <a:cs typeface="Book Antiqua"/>
              </a:rPr>
              <a:t>учеников.</a:t>
            </a:r>
            <a:endParaRPr sz="1050">
              <a:latin typeface="Book Antiqua"/>
              <a:cs typeface="Book Antiqua"/>
            </a:endParaRPr>
          </a:p>
          <a:p>
            <a:pPr marL="12700" marR="287020">
              <a:lnSpc>
                <a:spcPct val="102600"/>
              </a:lnSpc>
              <a:spcBef>
                <a:spcPts val="300"/>
              </a:spcBef>
            </a:pPr>
            <a:r>
              <a:rPr sz="1050" spc="-80" dirty="0">
                <a:latin typeface="Book Antiqua"/>
                <a:cs typeface="Book Antiqua"/>
              </a:rPr>
              <a:t>Список </a:t>
            </a:r>
            <a:r>
              <a:rPr sz="1050" spc="-35" dirty="0">
                <a:latin typeface="Book Antiqua"/>
                <a:cs typeface="Book Antiqua"/>
              </a:rPr>
              <a:t>всех </a:t>
            </a:r>
            <a:r>
              <a:rPr sz="1050" spc="-80" dirty="0">
                <a:latin typeface="Book Antiqua"/>
                <a:cs typeface="Book Antiqua"/>
              </a:rPr>
              <a:t>учеников </a:t>
            </a:r>
            <a:r>
              <a:rPr sz="1050" spc="-70" dirty="0">
                <a:latin typeface="Book Antiqua"/>
                <a:cs typeface="Book Antiqua"/>
              </a:rPr>
              <a:t>можно </a:t>
            </a:r>
            <a:r>
              <a:rPr sz="1050" spc="-45" dirty="0">
                <a:latin typeface="Book Antiqua"/>
                <a:cs typeface="Book Antiqua"/>
              </a:rPr>
              <a:t>вести </a:t>
            </a:r>
            <a:r>
              <a:rPr sz="1050" spc="-20" dirty="0">
                <a:latin typeface="Book Antiqua"/>
                <a:cs typeface="Book Antiqua"/>
              </a:rPr>
              <a:t>в </a:t>
            </a:r>
            <a:r>
              <a:rPr sz="1050" spc="-65" dirty="0">
                <a:latin typeface="Book Antiqua"/>
                <a:cs typeface="Book Antiqua"/>
              </a:rPr>
              <a:t>Google </a:t>
            </a:r>
            <a:r>
              <a:rPr sz="1050" spc="-30" dirty="0">
                <a:latin typeface="Book Antiqua"/>
                <a:cs typeface="Book Antiqua"/>
              </a:rPr>
              <a:t>Docs,  </a:t>
            </a:r>
            <a:r>
              <a:rPr sz="1050" spc="-65" dirty="0">
                <a:latin typeface="Book Antiqua"/>
                <a:cs typeface="Book Antiqua"/>
              </a:rPr>
              <a:t>обеспечив  </a:t>
            </a:r>
            <a:r>
              <a:rPr sz="1050" spc="-60" dirty="0">
                <a:latin typeface="Book Antiqua"/>
                <a:cs typeface="Book Antiqua"/>
              </a:rPr>
              <a:t>доступ  </a:t>
            </a:r>
            <a:r>
              <a:rPr sz="1050" spc="-85" dirty="0">
                <a:latin typeface="Book Antiqua"/>
                <a:cs typeface="Book Antiqua"/>
              </a:rPr>
              <a:t>на  </a:t>
            </a:r>
            <a:r>
              <a:rPr sz="1050" spc="-70" dirty="0">
                <a:latin typeface="Book Antiqua"/>
                <a:cs typeface="Book Antiqua"/>
              </a:rPr>
              <a:t>чтение  к  </a:t>
            </a:r>
            <a:r>
              <a:rPr sz="1050" spc="-85" dirty="0">
                <a:latin typeface="Book Antiqua"/>
                <a:cs typeface="Book Antiqua"/>
              </a:rPr>
              <a:t>нему  </a:t>
            </a:r>
            <a:r>
              <a:rPr sz="1050" spc="-35" dirty="0">
                <a:latin typeface="Book Antiqua"/>
                <a:cs typeface="Book Antiqua"/>
              </a:rPr>
              <a:t>всех</a:t>
            </a:r>
            <a:r>
              <a:rPr sz="1050" spc="-30" dirty="0">
                <a:latin typeface="Book Antiqua"/>
                <a:cs typeface="Book Antiqua"/>
              </a:rPr>
              <a:t> </a:t>
            </a:r>
            <a:r>
              <a:rPr sz="1050" spc="-70" dirty="0">
                <a:latin typeface="Book Antiqua"/>
                <a:cs typeface="Book Antiqua"/>
              </a:rPr>
              <a:t>обучающихся.</a:t>
            </a:r>
            <a:endParaRPr sz="1050">
              <a:latin typeface="Book Antiqua"/>
              <a:cs typeface="Book Antiqua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85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>
            <a:spLocks noGrp="1"/>
          </p:cNvSpPr>
          <p:nvPr>
            <p:ph type="ftr" sz="quarter" idx="5"/>
          </p:nvPr>
        </p:nvSpPr>
        <p:spPr>
          <a:xfrm>
            <a:off x="1648409" y="3349524"/>
            <a:ext cx="560705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endParaRPr spc="25" dirty="0"/>
          </a:p>
        </p:txBody>
      </p:sp>
      <p:sp>
        <p:nvSpPr>
          <p:cNvPr id="35" name="object 3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r>
              <a:rPr spc="15" dirty="0"/>
              <a:t>Сервисы </a:t>
            </a:r>
            <a:r>
              <a:rPr spc="10" dirty="0"/>
              <a:t>Google </a:t>
            </a:r>
            <a:r>
              <a:rPr spc="15" dirty="0"/>
              <a:t>в</a:t>
            </a:r>
            <a:r>
              <a:rPr spc="130" dirty="0"/>
              <a:t> </a:t>
            </a:r>
            <a:r>
              <a:rPr spc="20" dirty="0"/>
              <a:t>образовании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1449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718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29588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799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303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807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311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815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9618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0122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0626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18000" y="0"/>
                </a:move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0626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130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634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2138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26428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3146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3650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03936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08975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95300" y="0"/>
            <a:ext cx="4417695" cy="91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21435" algn="l"/>
                <a:tab pos="2853690" algn="l"/>
                <a:tab pos="3931285" algn="l"/>
              </a:tabLst>
            </a:pPr>
            <a:r>
              <a:rPr sz="600" spc="25" dirty="0">
                <a:solidFill>
                  <a:srgbClr val="7F7F7F"/>
                </a:solidFill>
                <a:latin typeface="Arial"/>
                <a:cs typeface="Arial"/>
              </a:rPr>
              <a:t>Веб-прил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о</a:t>
            </a:r>
            <a:r>
              <a:rPr sz="600" spc="95" dirty="0">
                <a:solidFill>
                  <a:srgbClr val="7F7F7F"/>
                </a:solidFill>
                <a:latin typeface="Arial"/>
                <a:cs typeface="Arial"/>
              </a:rPr>
              <a:t>ж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ения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Сервисы</a:t>
            </a:r>
            <a:r>
              <a:rPr sz="600" spc="65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600" spc="5" dirty="0">
                <a:solidFill>
                  <a:srgbClr val="7F7F7F"/>
                </a:solidFill>
                <a:latin typeface="Arial"/>
                <a:cs typeface="Arial"/>
              </a:rPr>
              <a:t>G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o</a:t>
            </a:r>
            <a:r>
              <a:rPr sz="600" spc="10" dirty="0">
                <a:solidFill>
                  <a:srgbClr val="7F7F7F"/>
                </a:solidFill>
                <a:latin typeface="Arial"/>
                <a:cs typeface="Arial"/>
              </a:rPr>
              <a:t>ogle</a:t>
            </a:r>
            <a:r>
              <a:rPr sz="600" spc="65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о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бзор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</a:rPr>
              <a:t>Внедрение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600" spc="30" dirty="0">
                <a:solidFill>
                  <a:srgbClr val="7F7F7F"/>
                </a:solidFill>
                <a:latin typeface="Arial"/>
                <a:cs typeface="Arial"/>
              </a:rPr>
              <a:t>Заключение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185674"/>
            <a:ext cx="4608004" cy="67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0" y="236321"/>
            <a:ext cx="4608195" cy="245110"/>
          </a:xfrm>
          <a:custGeom>
            <a:avLst/>
            <a:gdLst/>
            <a:ahLst/>
            <a:cxnLst/>
            <a:rect l="l" t="t" r="r" b="b"/>
            <a:pathLst>
              <a:path w="4608195" h="245109">
                <a:moveTo>
                  <a:pt x="0" y="244627"/>
                </a:moveTo>
                <a:lnTo>
                  <a:pt x="4608004" y="244627"/>
                </a:lnTo>
                <a:lnTo>
                  <a:pt x="4608004" y="0"/>
                </a:lnTo>
                <a:lnTo>
                  <a:pt x="0" y="0"/>
                </a:lnTo>
                <a:lnTo>
                  <a:pt x="0" y="244627"/>
                </a:lnTo>
                <a:close/>
              </a:path>
            </a:pathLst>
          </a:custGeom>
          <a:solidFill>
            <a:srgbClr val="B2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40" dirty="0"/>
              <a:t>Общее</a:t>
            </a:r>
            <a:r>
              <a:rPr spc="65" dirty="0"/>
              <a:t> </a:t>
            </a:r>
            <a:r>
              <a:rPr spc="-10" dirty="0"/>
              <a:t>пространство</a:t>
            </a:r>
          </a:p>
        </p:txBody>
      </p:sp>
      <p:sp>
        <p:nvSpPr>
          <p:cNvPr id="26" name="object 26"/>
          <p:cNvSpPr/>
          <p:nvPr/>
        </p:nvSpPr>
        <p:spPr>
          <a:xfrm>
            <a:off x="0" y="464070"/>
            <a:ext cx="4608004" cy="337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02551" y="109139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02551" y="164558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02551" y="2199767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624395" y="1015146"/>
            <a:ext cx="3591560" cy="1645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30860" algn="just">
              <a:lnSpc>
                <a:spcPct val="102600"/>
              </a:lnSpc>
            </a:pPr>
            <a:r>
              <a:rPr sz="1050" spc="-40" dirty="0">
                <a:latin typeface="Book Antiqua"/>
                <a:cs typeface="Book Antiqua"/>
              </a:rPr>
              <a:t>Для </a:t>
            </a:r>
            <a:r>
              <a:rPr sz="1050" spc="-50" dirty="0">
                <a:latin typeface="Book Antiqua"/>
                <a:cs typeface="Book Antiqua"/>
              </a:rPr>
              <a:t>каждого </a:t>
            </a:r>
            <a:r>
              <a:rPr sz="1050" spc="-60" dirty="0">
                <a:latin typeface="Book Antiqua"/>
                <a:cs typeface="Book Antiqua"/>
              </a:rPr>
              <a:t>предмета </a:t>
            </a:r>
            <a:r>
              <a:rPr sz="1050" spc="-120" dirty="0">
                <a:latin typeface="Book Antiqua"/>
                <a:cs typeface="Book Antiqua"/>
              </a:rPr>
              <a:t>/ </a:t>
            </a:r>
            <a:r>
              <a:rPr sz="1050" spc="-35" dirty="0">
                <a:latin typeface="Book Antiqua"/>
                <a:cs typeface="Book Antiqua"/>
              </a:rPr>
              <a:t>класса </a:t>
            </a:r>
            <a:r>
              <a:rPr sz="1050" spc="-110" dirty="0">
                <a:latin typeface="Book Antiqua"/>
                <a:cs typeface="Book Antiqua"/>
              </a:rPr>
              <a:t>и </a:t>
            </a:r>
            <a:r>
              <a:rPr sz="1050" spc="-85" dirty="0">
                <a:latin typeface="Book Antiqua"/>
                <a:cs typeface="Book Antiqua"/>
              </a:rPr>
              <a:t>школы </a:t>
            </a:r>
            <a:r>
              <a:rPr sz="1050" spc="-20" dirty="0">
                <a:latin typeface="Book Antiqua"/>
                <a:cs typeface="Book Antiqua"/>
              </a:rPr>
              <a:t>в </a:t>
            </a:r>
            <a:r>
              <a:rPr sz="1050" spc="-55" dirty="0">
                <a:latin typeface="Book Antiqua"/>
                <a:cs typeface="Book Antiqua"/>
              </a:rPr>
              <a:t>целом  </a:t>
            </a:r>
            <a:r>
              <a:rPr sz="1050" spc="-35" dirty="0">
                <a:latin typeface="Book Antiqua"/>
                <a:cs typeface="Book Antiqua"/>
              </a:rPr>
              <a:t>создаются </a:t>
            </a:r>
            <a:r>
              <a:rPr sz="1050" spc="-75" dirty="0">
                <a:latin typeface="Book Antiqua"/>
                <a:cs typeface="Book Antiqua"/>
              </a:rPr>
              <a:t>Google–группы </a:t>
            </a:r>
            <a:r>
              <a:rPr sz="1050" spc="-30" dirty="0">
                <a:latin typeface="Book Antiqua"/>
                <a:cs typeface="Book Antiqua"/>
              </a:rPr>
              <a:t>(рассылки), </a:t>
            </a:r>
            <a:r>
              <a:rPr sz="1050" spc="-85" dirty="0">
                <a:latin typeface="Book Antiqua"/>
                <a:cs typeface="Book Antiqua"/>
              </a:rPr>
              <a:t>на </a:t>
            </a:r>
            <a:r>
              <a:rPr sz="1050" spc="-70" dirty="0">
                <a:latin typeface="Book Antiqua"/>
                <a:cs typeface="Book Antiqua"/>
              </a:rPr>
              <a:t>которые  </a:t>
            </a:r>
            <a:r>
              <a:rPr sz="1050" spc="-60" dirty="0">
                <a:latin typeface="Book Antiqua"/>
                <a:cs typeface="Book Antiqua"/>
              </a:rPr>
              <a:t>подписываются  </a:t>
            </a:r>
            <a:r>
              <a:rPr sz="1050" spc="-25" dirty="0">
                <a:latin typeface="Book Antiqua"/>
                <a:cs typeface="Book Antiqua"/>
              </a:rPr>
              <a:t>все</a:t>
            </a:r>
            <a:r>
              <a:rPr sz="1050" spc="-20" dirty="0">
                <a:latin typeface="Book Antiqua"/>
                <a:cs typeface="Book Antiqua"/>
              </a:rPr>
              <a:t> </a:t>
            </a:r>
            <a:r>
              <a:rPr sz="1050" spc="-75" dirty="0">
                <a:latin typeface="Book Antiqua"/>
                <a:cs typeface="Book Antiqua"/>
              </a:rPr>
              <a:t>ученики.</a:t>
            </a:r>
            <a:endParaRPr sz="1050">
              <a:latin typeface="Book Antiqua"/>
              <a:cs typeface="Book Antiqua"/>
            </a:endParaRPr>
          </a:p>
          <a:p>
            <a:pPr marL="12700" marR="5080">
              <a:lnSpc>
                <a:spcPct val="102600"/>
              </a:lnSpc>
              <a:spcBef>
                <a:spcPts val="300"/>
              </a:spcBef>
            </a:pPr>
            <a:r>
              <a:rPr sz="1050" spc="-85" dirty="0">
                <a:latin typeface="Book Antiqua"/>
                <a:cs typeface="Book Antiqua"/>
              </a:rPr>
              <a:t>Аналогично </a:t>
            </a:r>
            <a:r>
              <a:rPr sz="1050" spc="-35" dirty="0">
                <a:latin typeface="Book Antiqua"/>
                <a:cs typeface="Book Antiqua"/>
              </a:rPr>
              <a:t>создаются </a:t>
            </a:r>
            <a:r>
              <a:rPr sz="1050" spc="-70" dirty="0">
                <a:latin typeface="Book Antiqua"/>
                <a:cs typeface="Book Antiqua"/>
              </a:rPr>
              <a:t>календари </a:t>
            </a:r>
            <a:r>
              <a:rPr sz="1050" spc="-60" dirty="0">
                <a:latin typeface="Book Antiqua"/>
                <a:cs typeface="Book Antiqua"/>
              </a:rPr>
              <a:t>предметов </a:t>
            </a:r>
            <a:r>
              <a:rPr sz="1050" spc="-120" dirty="0">
                <a:latin typeface="Book Antiqua"/>
                <a:cs typeface="Book Antiqua"/>
              </a:rPr>
              <a:t>/ </a:t>
            </a:r>
            <a:r>
              <a:rPr sz="1050" spc="-35" dirty="0">
                <a:latin typeface="Book Antiqua"/>
                <a:cs typeface="Book Antiqua"/>
              </a:rPr>
              <a:t>классов </a:t>
            </a:r>
            <a:r>
              <a:rPr sz="1050" spc="-120" dirty="0">
                <a:latin typeface="Book Antiqua"/>
                <a:cs typeface="Book Antiqua"/>
              </a:rPr>
              <a:t>/  </a:t>
            </a:r>
            <a:r>
              <a:rPr sz="1050" spc="-70" dirty="0">
                <a:latin typeface="Book Antiqua"/>
                <a:cs typeface="Book Antiqua"/>
              </a:rPr>
              <a:t>школы. </a:t>
            </a:r>
            <a:r>
              <a:rPr sz="1050" spc="-75" dirty="0">
                <a:latin typeface="Book Antiqua"/>
                <a:cs typeface="Book Antiqua"/>
              </a:rPr>
              <a:t>Настройки </a:t>
            </a:r>
            <a:r>
              <a:rPr sz="1050" spc="-70" dirty="0">
                <a:latin typeface="Book Antiqua"/>
                <a:cs typeface="Book Antiqua"/>
              </a:rPr>
              <a:t>уведомлений </a:t>
            </a:r>
            <a:r>
              <a:rPr sz="1050" spc="-60" dirty="0">
                <a:latin typeface="Book Antiqua"/>
                <a:cs typeface="Book Antiqua"/>
              </a:rPr>
              <a:t>(например, </a:t>
            </a:r>
            <a:r>
              <a:rPr sz="1050" spc="-20" dirty="0">
                <a:latin typeface="Book Antiqua"/>
                <a:cs typeface="Book Antiqua"/>
              </a:rPr>
              <a:t>в </a:t>
            </a:r>
            <a:r>
              <a:rPr sz="1050" spc="-55" dirty="0">
                <a:latin typeface="Book Antiqua"/>
                <a:cs typeface="Book Antiqua"/>
              </a:rPr>
              <a:t>виде  </a:t>
            </a:r>
            <a:r>
              <a:rPr sz="1050" spc="-65" dirty="0">
                <a:latin typeface="Book Antiqua"/>
                <a:cs typeface="Book Antiqua"/>
              </a:rPr>
              <a:t>бесплатных  </a:t>
            </a:r>
            <a:r>
              <a:rPr sz="1050" dirty="0">
                <a:latin typeface="Book Antiqua"/>
                <a:cs typeface="Book Antiqua"/>
              </a:rPr>
              <a:t>SMS) </a:t>
            </a:r>
            <a:r>
              <a:rPr sz="1050" spc="-90" dirty="0">
                <a:latin typeface="Book Antiqua"/>
                <a:cs typeface="Book Antiqua"/>
              </a:rPr>
              <a:t>ученики  </a:t>
            </a:r>
            <a:r>
              <a:rPr sz="1050" spc="-60" dirty="0">
                <a:latin typeface="Book Antiqua"/>
                <a:cs typeface="Book Antiqua"/>
              </a:rPr>
              <a:t>устанавливают </a:t>
            </a:r>
            <a:r>
              <a:rPr sz="1050" spc="-45" dirty="0">
                <a:latin typeface="Book Antiqua"/>
                <a:cs typeface="Book Antiqua"/>
              </a:rPr>
              <a:t> самостоятельно.</a:t>
            </a:r>
            <a:endParaRPr sz="1050">
              <a:latin typeface="Book Antiqua"/>
              <a:cs typeface="Book Antiqua"/>
            </a:endParaRPr>
          </a:p>
          <a:p>
            <a:pPr marL="12700" marR="80010" algn="just">
              <a:lnSpc>
                <a:spcPct val="102600"/>
              </a:lnSpc>
              <a:spcBef>
                <a:spcPts val="300"/>
              </a:spcBef>
            </a:pPr>
            <a:r>
              <a:rPr sz="1050" spc="-75" dirty="0">
                <a:latin typeface="Book Antiqua"/>
                <a:cs typeface="Book Antiqua"/>
              </a:rPr>
              <a:t>Ученикам </a:t>
            </a:r>
            <a:r>
              <a:rPr sz="1050" spc="-45" dirty="0">
                <a:latin typeface="Book Antiqua"/>
                <a:cs typeface="Book Antiqua"/>
              </a:rPr>
              <a:t>предоставляется </a:t>
            </a:r>
            <a:r>
              <a:rPr sz="1050" spc="-60" dirty="0">
                <a:latin typeface="Book Antiqua"/>
                <a:cs typeface="Book Antiqua"/>
              </a:rPr>
              <a:t>доступ </a:t>
            </a:r>
            <a:r>
              <a:rPr sz="1050" spc="-70" dirty="0">
                <a:latin typeface="Book Antiqua"/>
                <a:cs typeface="Book Antiqua"/>
              </a:rPr>
              <a:t>к </a:t>
            </a:r>
            <a:r>
              <a:rPr sz="1050" spc="-50" dirty="0">
                <a:latin typeface="Book Antiqua"/>
                <a:cs typeface="Book Antiqua"/>
              </a:rPr>
              <a:t>базовому </a:t>
            </a:r>
            <a:r>
              <a:rPr sz="1050" spc="-70" dirty="0">
                <a:latin typeface="Book Antiqua"/>
                <a:cs typeface="Book Antiqua"/>
              </a:rPr>
              <a:t>документу,  </a:t>
            </a:r>
            <a:r>
              <a:rPr sz="1050" spc="-75" dirty="0">
                <a:latin typeface="Book Antiqua"/>
                <a:cs typeface="Book Antiqua"/>
              </a:rPr>
              <a:t>описывающему </a:t>
            </a:r>
            <a:r>
              <a:rPr sz="1050" spc="-50" dirty="0">
                <a:latin typeface="Book Antiqua"/>
                <a:cs typeface="Book Antiqua"/>
              </a:rPr>
              <a:t>возможности </a:t>
            </a:r>
            <a:r>
              <a:rPr sz="1050" spc="-40" dirty="0">
                <a:latin typeface="Book Antiqua"/>
                <a:cs typeface="Book Antiqua"/>
              </a:rPr>
              <a:t>системы, </a:t>
            </a:r>
            <a:r>
              <a:rPr sz="1050" spc="-30" dirty="0">
                <a:latin typeface="Book Antiqua"/>
                <a:cs typeface="Book Antiqua"/>
              </a:rPr>
              <a:t>а </a:t>
            </a:r>
            <a:r>
              <a:rPr sz="1050" spc="-45" dirty="0">
                <a:latin typeface="Book Antiqua"/>
                <a:cs typeface="Book Antiqua"/>
              </a:rPr>
              <a:t>также </a:t>
            </a:r>
            <a:r>
              <a:rPr sz="1050" spc="-70" dirty="0">
                <a:latin typeface="Book Antiqua"/>
                <a:cs typeface="Book Antiqua"/>
              </a:rPr>
              <a:t>основные  </a:t>
            </a:r>
            <a:r>
              <a:rPr sz="1050" spc="-55" dirty="0">
                <a:latin typeface="Book Antiqua"/>
                <a:cs typeface="Book Antiqua"/>
              </a:rPr>
              <a:t>ссылки  </a:t>
            </a:r>
            <a:r>
              <a:rPr sz="1050" spc="-110" dirty="0">
                <a:latin typeface="Book Antiqua"/>
                <a:cs typeface="Book Antiqua"/>
              </a:rPr>
              <a:t>и  </a:t>
            </a:r>
            <a:r>
              <a:rPr sz="1050" spc="-45" dirty="0">
                <a:latin typeface="Book Antiqua"/>
                <a:cs typeface="Book Antiqua"/>
              </a:rPr>
              <a:t>адреса</a:t>
            </a:r>
            <a:r>
              <a:rPr sz="1050" spc="50" dirty="0">
                <a:latin typeface="Book Antiqua"/>
                <a:cs typeface="Book Antiqua"/>
              </a:rPr>
              <a:t> </a:t>
            </a:r>
            <a:r>
              <a:rPr sz="1050" spc="-60" dirty="0">
                <a:latin typeface="Book Antiqua"/>
                <a:cs typeface="Book Antiqua"/>
              </a:rPr>
              <a:t>учителей.</a:t>
            </a:r>
            <a:endParaRPr sz="1050">
              <a:latin typeface="Book Antiqua"/>
              <a:cs typeface="Book Antiqu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85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>
            <a:spLocks noGrp="1"/>
          </p:cNvSpPr>
          <p:nvPr>
            <p:ph type="ftr" sz="quarter" idx="5"/>
          </p:nvPr>
        </p:nvSpPr>
        <p:spPr>
          <a:xfrm>
            <a:off x="1648409" y="3349524"/>
            <a:ext cx="560705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endParaRPr spc="25" dirty="0"/>
          </a:p>
        </p:txBody>
      </p:sp>
      <p:sp>
        <p:nvSpPr>
          <p:cNvPr id="34" name="object 3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r>
              <a:rPr spc="15" dirty="0"/>
              <a:t>Сервисы </a:t>
            </a:r>
            <a:r>
              <a:rPr spc="10" dirty="0"/>
              <a:t>Google </a:t>
            </a:r>
            <a:r>
              <a:rPr spc="15" dirty="0"/>
              <a:t>в</a:t>
            </a:r>
            <a:r>
              <a:rPr spc="130" dirty="0"/>
              <a:t> </a:t>
            </a:r>
            <a:r>
              <a:rPr spc="20" dirty="0"/>
              <a:t>образовании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065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10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1449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18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5300" y="0"/>
            <a:ext cx="670560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25" dirty="0">
                <a:solidFill>
                  <a:srgbClr val="7F7F7F"/>
                </a:solidFill>
                <a:latin typeface="Arial"/>
                <a:cs typeface="Arial"/>
              </a:rPr>
              <a:t>Веб-приложения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29588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799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303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807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311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815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404226" y="0"/>
            <a:ext cx="894080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Сервисы </a:t>
            </a:r>
            <a:r>
              <a:rPr sz="600" spc="10" dirty="0">
                <a:solidFill>
                  <a:srgbClr val="7F7F7F"/>
                </a:solidFill>
                <a:latin typeface="Arial"/>
                <a:cs typeface="Arial"/>
              </a:rPr>
              <a:t>Google</a:t>
            </a:r>
            <a:r>
              <a:rPr sz="600" spc="65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обзор</a:t>
            </a:r>
            <a:endParaRPr sz="6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9618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0122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0626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130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18000" y="0"/>
                </a:move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1130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634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2138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26428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3146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3650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936519" y="0"/>
            <a:ext cx="439420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15" dirty="0">
                <a:solidFill>
                  <a:srgbClr val="FFFFFF"/>
                </a:solidFill>
                <a:latin typeface="Arial"/>
                <a:cs typeface="Arial"/>
              </a:rPr>
              <a:t>Внедрение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03936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08975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014012" y="0"/>
            <a:ext cx="499109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30" dirty="0">
                <a:solidFill>
                  <a:srgbClr val="7F7F7F"/>
                </a:solidFill>
                <a:latin typeface="Arial"/>
                <a:cs typeface="Arial"/>
              </a:rPr>
              <a:t>Заключение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88807" y="1215707"/>
            <a:ext cx="830580" cy="752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50" spc="250" dirty="0">
                <a:latin typeface="Arial Narrow"/>
                <a:cs typeface="Arial Narrow"/>
              </a:rPr>
              <a:t>Шаг</a:t>
            </a:r>
            <a:r>
              <a:rPr sz="2450" spc="100" dirty="0">
                <a:latin typeface="Arial Narrow"/>
                <a:cs typeface="Arial Narrow"/>
              </a:rPr>
              <a:t> </a:t>
            </a:r>
            <a:r>
              <a:rPr sz="2450" spc="15" dirty="0">
                <a:latin typeface="Arial Narrow"/>
                <a:cs typeface="Arial Narrow"/>
              </a:rPr>
              <a:t>2</a:t>
            </a:r>
            <a:endParaRPr sz="2450">
              <a:latin typeface="Arial Narrow"/>
              <a:cs typeface="Arial Narrow"/>
            </a:endParaRPr>
          </a:p>
          <a:p>
            <a:pPr algn="ctr">
              <a:lnSpc>
                <a:spcPct val="100000"/>
              </a:lnSpc>
              <a:spcBef>
                <a:spcPts val="1095"/>
              </a:spcBef>
            </a:pPr>
            <a:r>
              <a:rPr sz="1400" spc="10" dirty="0">
                <a:latin typeface="Calibri"/>
                <a:cs typeface="Calibri"/>
              </a:rPr>
              <a:t>Уроки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85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>
            <a:spLocks noGrp="1"/>
          </p:cNvSpPr>
          <p:nvPr>
            <p:ph type="ftr" sz="quarter" idx="5"/>
          </p:nvPr>
        </p:nvSpPr>
        <p:spPr>
          <a:xfrm>
            <a:off x="1648409" y="3349524"/>
            <a:ext cx="560705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endParaRPr spc="25" dirty="0"/>
          </a:p>
        </p:txBody>
      </p:sp>
      <p:sp>
        <p:nvSpPr>
          <p:cNvPr id="32" name="object 3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r>
              <a:rPr spc="15" dirty="0"/>
              <a:t>Сервисы </a:t>
            </a:r>
            <a:r>
              <a:rPr spc="10" dirty="0"/>
              <a:t>Google </a:t>
            </a:r>
            <a:r>
              <a:rPr spc="15" dirty="0"/>
              <a:t>в</a:t>
            </a:r>
            <a:r>
              <a:rPr spc="130" dirty="0"/>
              <a:t> </a:t>
            </a:r>
            <a:r>
              <a:rPr spc="20" dirty="0"/>
              <a:t>образовании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1449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718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29588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799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303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807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311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815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9618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0122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0626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130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634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18000" y="0"/>
                </a:move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634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2138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26428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3146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3650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03936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08975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95300" y="0"/>
            <a:ext cx="4417695" cy="91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21435" algn="l"/>
                <a:tab pos="2853690" algn="l"/>
                <a:tab pos="3931285" algn="l"/>
              </a:tabLst>
            </a:pPr>
            <a:r>
              <a:rPr sz="600" spc="25" dirty="0">
                <a:solidFill>
                  <a:srgbClr val="7F7F7F"/>
                </a:solidFill>
                <a:latin typeface="Arial"/>
                <a:cs typeface="Arial"/>
              </a:rPr>
              <a:t>Веб-прил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о</a:t>
            </a:r>
            <a:r>
              <a:rPr sz="600" spc="95" dirty="0">
                <a:solidFill>
                  <a:srgbClr val="7F7F7F"/>
                </a:solidFill>
                <a:latin typeface="Arial"/>
                <a:cs typeface="Arial"/>
              </a:rPr>
              <a:t>ж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ения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Сервисы</a:t>
            </a:r>
            <a:r>
              <a:rPr sz="600" spc="65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600" spc="5" dirty="0">
                <a:solidFill>
                  <a:srgbClr val="7F7F7F"/>
                </a:solidFill>
                <a:latin typeface="Arial"/>
                <a:cs typeface="Arial"/>
              </a:rPr>
              <a:t>G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o</a:t>
            </a:r>
            <a:r>
              <a:rPr sz="600" spc="10" dirty="0">
                <a:solidFill>
                  <a:srgbClr val="7F7F7F"/>
                </a:solidFill>
                <a:latin typeface="Arial"/>
                <a:cs typeface="Arial"/>
              </a:rPr>
              <a:t>ogle</a:t>
            </a:r>
            <a:r>
              <a:rPr sz="600" spc="65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о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бзор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</a:rPr>
              <a:t>Внедрение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600" spc="30" dirty="0">
                <a:solidFill>
                  <a:srgbClr val="7F7F7F"/>
                </a:solidFill>
                <a:latin typeface="Arial"/>
                <a:cs typeface="Arial"/>
              </a:rPr>
              <a:t>Заключение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185674"/>
            <a:ext cx="4608004" cy="67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0" y="236321"/>
            <a:ext cx="4608195" cy="245110"/>
          </a:xfrm>
          <a:custGeom>
            <a:avLst/>
            <a:gdLst/>
            <a:ahLst/>
            <a:cxnLst/>
            <a:rect l="l" t="t" r="r" b="b"/>
            <a:pathLst>
              <a:path w="4608195" h="245109">
                <a:moveTo>
                  <a:pt x="0" y="244627"/>
                </a:moveTo>
                <a:lnTo>
                  <a:pt x="4608004" y="244627"/>
                </a:lnTo>
                <a:lnTo>
                  <a:pt x="4608004" y="0"/>
                </a:lnTo>
                <a:lnTo>
                  <a:pt x="0" y="0"/>
                </a:lnTo>
                <a:lnTo>
                  <a:pt x="0" y="244627"/>
                </a:lnTo>
                <a:close/>
              </a:path>
            </a:pathLst>
          </a:custGeom>
          <a:solidFill>
            <a:srgbClr val="B2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20" dirty="0"/>
              <a:t>Урок</a:t>
            </a:r>
          </a:p>
        </p:txBody>
      </p:sp>
      <p:sp>
        <p:nvSpPr>
          <p:cNvPr id="26" name="object 26"/>
          <p:cNvSpPr/>
          <p:nvPr/>
        </p:nvSpPr>
        <p:spPr>
          <a:xfrm>
            <a:off x="0" y="464070"/>
            <a:ext cx="4608004" cy="337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02551" y="1022578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02551" y="1576755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02551" y="2303018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624395" y="946312"/>
            <a:ext cx="3554729" cy="1818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80010">
              <a:lnSpc>
                <a:spcPct val="102600"/>
              </a:lnSpc>
            </a:pPr>
            <a:r>
              <a:rPr sz="1050" spc="-65" dirty="0">
                <a:latin typeface="Book Antiqua"/>
                <a:cs typeface="Book Antiqua"/>
              </a:rPr>
              <a:t>Материалы </a:t>
            </a:r>
            <a:r>
              <a:rPr sz="1050" spc="-40" dirty="0">
                <a:latin typeface="Book Antiqua"/>
                <a:cs typeface="Book Antiqua"/>
              </a:rPr>
              <a:t>для </a:t>
            </a:r>
            <a:r>
              <a:rPr sz="1050" spc="-80" dirty="0">
                <a:latin typeface="Book Antiqua"/>
                <a:cs typeface="Book Antiqua"/>
              </a:rPr>
              <a:t>урока </a:t>
            </a:r>
            <a:r>
              <a:rPr sz="1050" spc="-35" dirty="0">
                <a:latin typeface="Book Antiqua"/>
                <a:cs typeface="Book Antiqua"/>
              </a:rPr>
              <a:t>готовятся </a:t>
            </a:r>
            <a:r>
              <a:rPr sz="1050" spc="-20" dirty="0">
                <a:latin typeface="Book Antiqua"/>
                <a:cs typeface="Book Antiqua"/>
              </a:rPr>
              <a:t>в </a:t>
            </a:r>
            <a:r>
              <a:rPr sz="1050" spc="-55" dirty="0">
                <a:latin typeface="Book Antiqua"/>
                <a:cs typeface="Book Antiqua"/>
              </a:rPr>
              <a:t>формате </a:t>
            </a:r>
            <a:r>
              <a:rPr sz="1050" spc="-65" dirty="0">
                <a:latin typeface="Book Antiqua"/>
                <a:cs typeface="Book Antiqua"/>
              </a:rPr>
              <a:t>Google </a:t>
            </a:r>
            <a:r>
              <a:rPr sz="1050" spc="-30" dirty="0">
                <a:latin typeface="Book Antiqua"/>
                <a:cs typeface="Book Antiqua"/>
              </a:rPr>
              <a:t>Docs,  </a:t>
            </a:r>
            <a:r>
              <a:rPr sz="1050" spc="-80" dirty="0">
                <a:latin typeface="Book Antiqua"/>
                <a:cs typeface="Book Antiqua"/>
              </a:rPr>
              <a:t>который </a:t>
            </a:r>
            <a:r>
              <a:rPr sz="1050" spc="-60" dirty="0">
                <a:latin typeface="Book Antiqua"/>
                <a:cs typeface="Book Antiqua"/>
              </a:rPr>
              <a:t>поддерживает </a:t>
            </a:r>
            <a:r>
              <a:rPr sz="1050" spc="-75" dirty="0">
                <a:latin typeface="Book Antiqua"/>
                <a:cs typeface="Book Antiqua"/>
              </a:rPr>
              <a:t>импорт </a:t>
            </a:r>
            <a:r>
              <a:rPr sz="1050" spc="-40" dirty="0">
                <a:latin typeface="Book Antiqua"/>
                <a:cs typeface="Book Antiqua"/>
              </a:rPr>
              <a:t>из </a:t>
            </a:r>
            <a:r>
              <a:rPr sz="1050" spc="-65" dirty="0">
                <a:latin typeface="Book Antiqua"/>
                <a:cs typeface="Book Antiqua"/>
              </a:rPr>
              <a:t>большинства  </a:t>
            </a:r>
            <a:r>
              <a:rPr sz="1050" spc="-70" dirty="0">
                <a:latin typeface="Book Antiqua"/>
                <a:cs typeface="Book Antiqua"/>
              </a:rPr>
              <a:t>современных</a:t>
            </a:r>
            <a:r>
              <a:rPr sz="1050" spc="20" dirty="0">
                <a:latin typeface="Book Antiqua"/>
                <a:cs typeface="Book Antiqua"/>
              </a:rPr>
              <a:t> </a:t>
            </a:r>
            <a:r>
              <a:rPr sz="1050" spc="-60" dirty="0">
                <a:latin typeface="Book Antiqua"/>
                <a:cs typeface="Book Antiqua"/>
              </a:rPr>
              <a:t>программ.</a:t>
            </a:r>
            <a:endParaRPr sz="1050">
              <a:latin typeface="Book Antiqua"/>
              <a:cs typeface="Book Antiqua"/>
            </a:endParaRPr>
          </a:p>
          <a:p>
            <a:pPr marL="12700" marR="149225">
              <a:lnSpc>
                <a:spcPct val="102600"/>
              </a:lnSpc>
              <a:spcBef>
                <a:spcPts val="300"/>
              </a:spcBef>
            </a:pPr>
            <a:r>
              <a:rPr sz="1050" spc="-75" dirty="0">
                <a:latin typeface="Book Antiqua"/>
                <a:cs typeface="Book Antiqua"/>
              </a:rPr>
              <a:t>Перед </a:t>
            </a:r>
            <a:r>
              <a:rPr sz="1050" spc="-80" dirty="0">
                <a:latin typeface="Book Antiqua"/>
                <a:cs typeface="Book Antiqua"/>
              </a:rPr>
              <a:t>уроком </a:t>
            </a:r>
            <a:r>
              <a:rPr sz="1050" spc="-90" dirty="0">
                <a:latin typeface="Book Antiqua"/>
                <a:cs typeface="Book Antiqua"/>
              </a:rPr>
              <a:t>или </a:t>
            </a:r>
            <a:r>
              <a:rPr sz="1050" spc="-60" dirty="0">
                <a:latin typeface="Book Antiqua"/>
                <a:cs typeface="Book Antiqua"/>
              </a:rPr>
              <a:t>после </a:t>
            </a:r>
            <a:r>
              <a:rPr sz="1050" spc="-80" dirty="0">
                <a:latin typeface="Book Antiqua"/>
                <a:cs typeface="Book Antiqua"/>
              </a:rPr>
              <a:t>ученикам </a:t>
            </a:r>
            <a:r>
              <a:rPr sz="1050" spc="-50" dirty="0">
                <a:latin typeface="Book Antiqua"/>
                <a:cs typeface="Book Antiqua"/>
              </a:rPr>
              <a:t>открывается </a:t>
            </a:r>
            <a:r>
              <a:rPr sz="1050" spc="-70" dirty="0">
                <a:latin typeface="Book Antiqua"/>
                <a:cs typeface="Book Antiqua"/>
              </a:rPr>
              <a:t>к </a:t>
            </a:r>
            <a:r>
              <a:rPr sz="1050" spc="-90" dirty="0">
                <a:latin typeface="Book Antiqua"/>
                <a:cs typeface="Book Antiqua"/>
              </a:rPr>
              <a:t>нему  </a:t>
            </a:r>
            <a:r>
              <a:rPr sz="1050" spc="-50" dirty="0">
                <a:latin typeface="Book Antiqua"/>
                <a:cs typeface="Book Antiqua"/>
              </a:rPr>
              <a:t>доступ. </a:t>
            </a:r>
            <a:r>
              <a:rPr sz="1050" spc="-60" dirty="0">
                <a:latin typeface="Book Antiqua"/>
                <a:cs typeface="Book Antiqua"/>
              </a:rPr>
              <a:t>После </a:t>
            </a:r>
            <a:r>
              <a:rPr sz="1050" spc="-50" dirty="0">
                <a:latin typeface="Book Antiqua"/>
                <a:cs typeface="Book Antiqua"/>
              </a:rPr>
              <a:t>этого </a:t>
            </a:r>
            <a:r>
              <a:rPr sz="1050" spc="-85" dirty="0">
                <a:latin typeface="Book Antiqua"/>
                <a:cs typeface="Book Antiqua"/>
              </a:rPr>
              <a:t>ученик </a:t>
            </a:r>
            <a:r>
              <a:rPr sz="1050" spc="-20" dirty="0">
                <a:latin typeface="Book Antiqua"/>
                <a:cs typeface="Book Antiqua"/>
              </a:rPr>
              <a:t>в </a:t>
            </a:r>
            <a:r>
              <a:rPr sz="1050" spc="-75" dirty="0">
                <a:latin typeface="Book Antiqua"/>
                <a:cs typeface="Book Antiqua"/>
              </a:rPr>
              <a:t>любой </a:t>
            </a:r>
            <a:r>
              <a:rPr sz="1050" spc="-60" dirty="0">
                <a:latin typeface="Book Antiqua"/>
                <a:cs typeface="Book Antiqua"/>
              </a:rPr>
              <a:t>момент </a:t>
            </a:r>
            <a:r>
              <a:rPr sz="1050" spc="-55" dirty="0">
                <a:latin typeface="Book Antiqua"/>
                <a:cs typeface="Book Antiqua"/>
              </a:rPr>
              <a:t>может  обратиться </a:t>
            </a:r>
            <a:r>
              <a:rPr sz="1050" spc="-70" dirty="0">
                <a:latin typeface="Book Antiqua"/>
                <a:cs typeface="Book Antiqua"/>
              </a:rPr>
              <a:t>к </a:t>
            </a:r>
            <a:r>
              <a:rPr sz="1050" spc="-80" dirty="0">
                <a:latin typeface="Book Antiqua"/>
                <a:cs typeface="Book Antiqua"/>
              </a:rPr>
              <a:t>данному </a:t>
            </a:r>
            <a:r>
              <a:rPr sz="1050" spc="-70" dirty="0">
                <a:latin typeface="Book Antiqua"/>
                <a:cs typeface="Book Antiqua"/>
              </a:rPr>
              <a:t>документу </a:t>
            </a:r>
            <a:r>
              <a:rPr sz="1050" spc="-40" dirty="0">
                <a:latin typeface="Book Antiqua"/>
                <a:cs typeface="Book Antiqua"/>
              </a:rPr>
              <a:t>для </a:t>
            </a:r>
            <a:r>
              <a:rPr sz="1050" spc="-50" dirty="0">
                <a:latin typeface="Book Antiqua"/>
                <a:cs typeface="Book Antiqua"/>
              </a:rPr>
              <a:t>самостоятельного  </a:t>
            </a:r>
            <a:r>
              <a:rPr sz="1050" spc="-65" dirty="0">
                <a:latin typeface="Book Antiqua"/>
                <a:cs typeface="Book Antiqua"/>
              </a:rPr>
              <a:t>повторения.</a:t>
            </a:r>
            <a:endParaRPr sz="1050">
              <a:latin typeface="Book Antiqua"/>
              <a:cs typeface="Book Antiqua"/>
            </a:endParaRPr>
          </a:p>
          <a:p>
            <a:pPr marL="12700" marR="5080">
              <a:lnSpc>
                <a:spcPct val="102600"/>
              </a:lnSpc>
              <a:spcBef>
                <a:spcPts val="300"/>
              </a:spcBef>
            </a:pPr>
            <a:r>
              <a:rPr sz="1050" spc="-70" dirty="0">
                <a:latin typeface="Book Antiqua"/>
                <a:cs typeface="Book Antiqua"/>
              </a:rPr>
              <a:t>Дополнительные </a:t>
            </a:r>
            <a:r>
              <a:rPr sz="1050" spc="-55" dirty="0">
                <a:latin typeface="Book Antiqua"/>
                <a:cs typeface="Book Antiqua"/>
              </a:rPr>
              <a:t>материалы </a:t>
            </a:r>
            <a:r>
              <a:rPr sz="1050" spc="-100" dirty="0">
                <a:latin typeface="Book Antiqua"/>
                <a:cs typeface="Book Antiqua"/>
              </a:rPr>
              <a:t>и/или </a:t>
            </a:r>
            <a:r>
              <a:rPr sz="1050" spc="-65" dirty="0">
                <a:latin typeface="Book Antiqua"/>
                <a:cs typeface="Book Antiqua"/>
              </a:rPr>
              <a:t>новости </a:t>
            </a:r>
            <a:r>
              <a:rPr sz="1050" spc="-55" dirty="0">
                <a:latin typeface="Book Antiqua"/>
                <a:cs typeface="Book Antiqua"/>
              </a:rPr>
              <a:t>отправляются  </a:t>
            </a:r>
            <a:r>
              <a:rPr sz="1050" spc="-20" dirty="0">
                <a:latin typeface="Book Antiqua"/>
                <a:cs typeface="Book Antiqua"/>
              </a:rPr>
              <a:t>в </a:t>
            </a:r>
            <a:r>
              <a:rPr sz="1050" spc="-60" dirty="0">
                <a:latin typeface="Book Antiqua"/>
                <a:cs typeface="Book Antiqua"/>
              </a:rPr>
              <a:t>соответствующую рассылку. </a:t>
            </a:r>
            <a:r>
              <a:rPr sz="1050" spc="-75" dirty="0">
                <a:latin typeface="Book Antiqua"/>
                <a:cs typeface="Book Antiqua"/>
              </a:rPr>
              <a:t>Данные </a:t>
            </a:r>
            <a:r>
              <a:rPr sz="1050" spc="-60" dirty="0">
                <a:latin typeface="Book Antiqua"/>
                <a:cs typeface="Book Antiqua"/>
              </a:rPr>
              <a:t>о </a:t>
            </a:r>
            <a:r>
              <a:rPr sz="1050" spc="-80" dirty="0">
                <a:latin typeface="Book Antiqua"/>
                <a:cs typeface="Book Antiqua"/>
              </a:rPr>
              <a:t>контрольных  </a:t>
            </a:r>
            <a:r>
              <a:rPr sz="1050" spc="-60" dirty="0">
                <a:latin typeface="Book Antiqua"/>
                <a:cs typeface="Book Antiqua"/>
              </a:rPr>
              <a:t>работах  </a:t>
            </a:r>
            <a:r>
              <a:rPr sz="1050" spc="-40" dirty="0">
                <a:latin typeface="Book Antiqua"/>
                <a:cs typeface="Book Antiqua"/>
              </a:rPr>
              <a:t>заносятся  </a:t>
            </a:r>
            <a:r>
              <a:rPr sz="1050" spc="-20" dirty="0">
                <a:latin typeface="Book Antiqua"/>
                <a:cs typeface="Book Antiqua"/>
              </a:rPr>
              <a:t>в</a:t>
            </a:r>
            <a:r>
              <a:rPr sz="1050" spc="-85" dirty="0">
                <a:latin typeface="Book Antiqua"/>
                <a:cs typeface="Book Antiqua"/>
              </a:rPr>
              <a:t> </a:t>
            </a:r>
            <a:r>
              <a:rPr sz="1050" spc="-55" dirty="0">
                <a:latin typeface="Book Antiqua"/>
                <a:cs typeface="Book Antiqua"/>
              </a:rPr>
              <a:t>календарь.</a:t>
            </a:r>
            <a:endParaRPr sz="1050">
              <a:latin typeface="Book Antiqua"/>
              <a:cs typeface="Book Antiqu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85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>
            <a:spLocks noGrp="1"/>
          </p:cNvSpPr>
          <p:nvPr>
            <p:ph type="ftr" sz="quarter" idx="5"/>
          </p:nvPr>
        </p:nvSpPr>
        <p:spPr>
          <a:xfrm>
            <a:off x="1648409" y="3349524"/>
            <a:ext cx="560705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endParaRPr spc="25" dirty="0"/>
          </a:p>
        </p:txBody>
      </p:sp>
      <p:sp>
        <p:nvSpPr>
          <p:cNvPr id="34" name="object 3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r>
              <a:rPr spc="15" dirty="0"/>
              <a:t>Сервисы </a:t>
            </a:r>
            <a:r>
              <a:rPr spc="10" dirty="0"/>
              <a:t>Google </a:t>
            </a:r>
            <a:r>
              <a:rPr spc="15" dirty="0"/>
              <a:t>в</a:t>
            </a:r>
            <a:r>
              <a:rPr spc="130" dirty="0"/>
              <a:t> </a:t>
            </a:r>
            <a:r>
              <a:rPr spc="20" dirty="0"/>
              <a:t>образовании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1449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718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29588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799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303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807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311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815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9618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0122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0626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130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634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2138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18000" y="0"/>
                </a:move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2138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26428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3146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3650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03936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08975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95300" y="0"/>
            <a:ext cx="4417695" cy="91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21435" algn="l"/>
                <a:tab pos="2853690" algn="l"/>
                <a:tab pos="3931285" algn="l"/>
              </a:tabLst>
            </a:pPr>
            <a:r>
              <a:rPr sz="600" spc="25" dirty="0">
                <a:solidFill>
                  <a:srgbClr val="7F7F7F"/>
                </a:solidFill>
                <a:latin typeface="Arial"/>
                <a:cs typeface="Arial"/>
              </a:rPr>
              <a:t>Веб-прил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о</a:t>
            </a:r>
            <a:r>
              <a:rPr sz="600" spc="95" dirty="0">
                <a:solidFill>
                  <a:srgbClr val="7F7F7F"/>
                </a:solidFill>
                <a:latin typeface="Arial"/>
                <a:cs typeface="Arial"/>
              </a:rPr>
              <a:t>ж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ения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Сервисы</a:t>
            </a:r>
            <a:r>
              <a:rPr sz="600" spc="65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600" spc="5" dirty="0">
                <a:solidFill>
                  <a:srgbClr val="7F7F7F"/>
                </a:solidFill>
                <a:latin typeface="Arial"/>
                <a:cs typeface="Arial"/>
              </a:rPr>
              <a:t>G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o</a:t>
            </a:r>
            <a:r>
              <a:rPr sz="600" spc="10" dirty="0">
                <a:solidFill>
                  <a:srgbClr val="7F7F7F"/>
                </a:solidFill>
                <a:latin typeface="Arial"/>
                <a:cs typeface="Arial"/>
              </a:rPr>
              <a:t>ogle</a:t>
            </a:r>
            <a:r>
              <a:rPr sz="600" spc="65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о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бзор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</a:rPr>
              <a:t>Внедрение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600" spc="30" dirty="0">
                <a:solidFill>
                  <a:srgbClr val="7F7F7F"/>
                </a:solidFill>
                <a:latin typeface="Arial"/>
                <a:cs typeface="Arial"/>
              </a:rPr>
              <a:t>Заключение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185674"/>
            <a:ext cx="4608004" cy="67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0" y="236321"/>
            <a:ext cx="4608195" cy="245110"/>
          </a:xfrm>
          <a:custGeom>
            <a:avLst/>
            <a:gdLst/>
            <a:ahLst/>
            <a:cxnLst/>
            <a:rect l="l" t="t" r="r" b="b"/>
            <a:pathLst>
              <a:path w="4608195" h="245109">
                <a:moveTo>
                  <a:pt x="0" y="244627"/>
                </a:moveTo>
                <a:lnTo>
                  <a:pt x="4608004" y="244627"/>
                </a:lnTo>
                <a:lnTo>
                  <a:pt x="4608004" y="0"/>
                </a:lnTo>
                <a:lnTo>
                  <a:pt x="0" y="0"/>
                </a:lnTo>
                <a:lnTo>
                  <a:pt x="0" y="244627"/>
                </a:lnTo>
                <a:close/>
              </a:path>
            </a:pathLst>
          </a:custGeom>
          <a:solidFill>
            <a:srgbClr val="B2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Разработка</a:t>
            </a:r>
            <a:r>
              <a:rPr spc="80" dirty="0"/>
              <a:t> </a:t>
            </a:r>
            <a:r>
              <a:rPr spc="-25" dirty="0"/>
              <a:t>проекта</a:t>
            </a:r>
          </a:p>
        </p:txBody>
      </p:sp>
      <p:sp>
        <p:nvSpPr>
          <p:cNvPr id="26" name="object 26"/>
          <p:cNvSpPr/>
          <p:nvPr/>
        </p:nvSpPr>
        <p:spPr>
          <a:xfrm>
            <a:off x="0" y="464070"/>
            <a:ext cx="4608004" cy="337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02551" y="992212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02551" y="1202245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02551" y="1756422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02551" y="2310600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02551" y="2692717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624395" y="920305"/>
            <a:ext cx="3623945" cy="1889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80" dirty="0">
                <a:latin typeface="Book Antiqua"/>
                <a:cs typeface="Book Antiqua"/>
              </a:rPr>
              <a:t>Хранение  </a:t>
            </a:r>
            <a:r>
              <a:rPr sz="1050" spc="-35" dirty="0">
                <a:latin typeface="Book Antiqua"/>
                <a:cs typeface="Book Antiqua"/>
              </a:rPr>
              <a:t>всех  </a:t>
            </a:r>
            <a:r>
              <a:rPr sz="1050" spc="-50" dirty="0">
                <a:latin typeface="Book Antiqua"/>
                <a:cs typeface="Book Antiqua"/>
              </a:rPr>
              <a:t>материалов  </a:t>
            </a:r>
            <a:r>
              <a:rPr sz="1050" spc="-20" dirty="0">
                <a:latin typeface="Book Antiqua"/>
                <a:cs typeface="Book Antiqua"/>
              </a:rPr>
              <a:t>в </a:t>
            </a:r>
            <a:r>
              <a:rPr sz="1050" spc="-75" dirty="0">
                <a:latin typeface="Book Antiqua"/>
                <a:cs typeface="Book Antiqua"/>
              </a:rPr>
              <a:t>одном</a:t>
            </a:r>
            <a:r>
              <a:rPr sz="1050" spc="-15" dirty="0">
                <a:latin typeface="Book Antiqua"/>
                <a:cs typeface="Book Antiqua"/>
              </a:rPr>
              <a:t> </a:t>
            </a:r>
            <a:r>
              <a:rPr sz="1050" spc="-25" dirty="0">
                <a:latin typeface="Book Antiqua"/>
                <a:cs typeface="Book Antiqua"/>
              </a:rPr>
              <a:t>месте.</a:t>
            </a:r>
            <a:endParaRPr sz="1050">
              <a:latin typeface="Book Antiqua"/>
              <a:cs typeface="Book Antiqua"/>
            </a:endParaRPr>
          </a:p>
          <a:p>
            <a:pPr marL="12700" marR="82550">
              <a:lnSpc>
                <a:spcPct val="102600"/>
              </a:lnSpc>
              <a:spcBef>
                <a:spcPts val="300"/>
              </a:spcBef>
            </a:pPr>
            <a:r>
              <a:rPr sz="1050" spc="-35" dirty="0">
                <a:latin typeface="Book Antiqua"/>
                <a:cs typeface="Book Antiqua"/>
              </a:rPr>
              <a:t>Возможность </a:t>
            </a:r>
            <a:r>
              <a:rPr sz="1050" spc="-20" dirty="0">
                <a:latin typeface="Book Antiqua"/>
                <a:cs typeface="Book Antiqua"/>
              </a:rPr>
              <a:t>в </a:t>
            </a:r>
            <a:r>
              <a:rPr sz="1050" spc="-65" dirty="0">
                <a:latin typeface="Book Antiqua"/>
                <a:cs typeface="Book Antiqua"/>
              </a:rPr>
              <a:t>любое </a:t>
            </a:r>
            <a:r>
              <a:rPr sz="1050" spc="-45" dirty="0">
                <a:latin typeface="Book Antiqua"/>
                <a:cs typeface="Book Antiqua"/>
              </a:rPr>
              <a:t>время показать </a:t>
            </a:r>
            <a:r>
              <a:rPr sz="1050" spc="-75" dirty="0">
                <a:latin typeface="Book Antiqua"/>
                <a:cs typeface="Book Antiqua"/>
              </a:rPr>
              <a:t>наработки </a:t>
            </a:r>
            <a:r>
              <a:rPr sz="1050" spc="-45" dirty="0">
                <a:latin typeface="Book Antiqua"/>
                <a:cs typeface="Book Antiqua"/>
              </a:rPr>
              <a:t>друзьям  </a:t>
            </a:r>
            <a:r>
              <a:rPr sz="1050" spc="-110" dirty="0">
                <a:latin typeface="Book Antiqua"/>
                <a:cs typeface="Book Antiqua"/>
              </a:rPr>
              <a:t>и </a:t>
            </a:r>
            <a:r>
              <a:rPr sz="1050" spc="-75" dirty="0">
                <a:latin typeface="Book Antiqua"/>
                <a:cs typeface="Book Antiqua"/>
              </a:rPr>
              <a:t>другим </a:t>
            </a:r>
            <a:r>
              <a:rPr sz="1050" spc="-50" dirty="0">
                <a:latin typeface="Book Antiqua"/>
                <a:cs typeface="Book Antiqua"/>
              </a:rPr>
              <a:t>учителям, </a:t>
            </a:r>
            <a:r>
              <a:rPr sz="1050" spc="-55" dirty="0">
                <a:latin typeface="Book Antiqua"/>
                <a:cs typeface="Book Antiqua"/>
              </a:rPr>
              <a:t>если </a:t>
            </a:r>
            <a:r>
              <a:rPr sz="1050" spc="-75" dirty="0">
                <a:latin typeface="Book Antiqua"/>
                <a:cs typeface="Book Antiqua"/>
              </a:rPr>
              <a:t>проект </a:t>
            </a:r>
            <a:r>
              <a:rPr sz="1050" spc="-55" dirty="0">
                <a:latin typeface="Book Antiqua"/>
                <a:cs typeface="Book Antiqua"/>
              </a:rPr>
              <a:t>выполняется </a:t>
            </a:r>
            <a:r>
              <a:rPr sz="1050" spc="-85" dirty="0">
                <a:latin typeface="Book Antiqua"/>
                <a:cs typeface="Book Antiqua"/>
              </a:rPr>
              <a:t>на </a:t>
            </a:r>
            <a:r>
              <a:rPr sz="1050" spc="-55" dirty="0">
                <a:latin typeface="Book Antiqua"/>
                <a:cs typeface="Book Antiqua"/>
              </a:rPr>
              <a:t>стыке  </a:t>
            </a:r>
            <a:r>
              <a:rPr sz="1050" spc="-70" dirty="0">
                <a:latin typeface="Book Antiqua"/>
                <a:cs typeface="Book Antiqua"/>
              </a:rPr>
              <a:t>нескольких</a:t>
            </a:r>
            <a:r>
              <a:rPr sz="1050" spc="35" dirty="0">
                <a:latin typeface="Book Antiqua"/>
                <a:cs typeface="Book Antiqua"/>
              </a:rPr>
              <a:t> </a:t>
            </a:r>
            <a:r>
              <a:rPr sz="1050" spc="-75" dirty="0">
                <a:latin typeface="Book Antiqua"/>
                <a:cs typeface="Book Antiqua"/>
              </a:rPr>
              <a:t>дисциплин.</a:t>
            </a:r>
            <a:endParaRPr sz="1050">
              <a:latin typeface="Book Antiqua"/>
              <a:cs typeface="Book Antiqua"/>
            </a:endParaRPr>
          </a:p>
          <a:p>
            <a:pPr marL="12700" marR="182880" algn="just">
              <a:lnSpc>
                <a:spcPct val="102600"/>
              </a:lnSpc>
              <a:spcBef>
                <a:spcPts val="300"/>
              </a:spcBef>
            </a:pPr>
            <a:r>
              <a:rPr sz="1050" spc="-70" dirty="0">
                <a:latin typeface="Book Antiqua"/>
                <a:cs typeface="Book Antiqua"/>
              </a:rPr>
              <a:t>Практически гарантированное </a:t>
            </a:r>
            <a:r>
              <a:rPr sz="1050" spc="-50" dirty="0">
                <a:latin typeface="Book Antiqua"/>
                <a:cs typeface="Book Antiqua"/>
              </a:rPr>
              <a:t>отсутствие </a:t>
            </a:r>
            <a:r>
              <a:rPr sz="1050" spc="-75" dirty="0">
                <a:latin typeface="Book Antiqua"/>
                <a:cs typeface="Book Antiqua"/>
              </a:rPr>
              <a:t>проблем </a:t>
            </a:r>
            <a:r>
              <a:rPr sz="1050" spc="-50" dirty="0">
                <a:latin typeface="Book Antiqua"/>
                <a:cs typeface="Book Antiqua"/>
              </a:rPr>
              <a:t>вида  </a:t>
            </a:r>
            <a:r>
              <a:rPr sz="1050" spc="-95" dirty="0">
                <a:latin typeface="Book Antiqua"/>
                <a:cs typeface="Book Antiqua"/>
              </a:rPr>
              <a:t>“файл </a:t>
            </a:r>
            <a:r>
              <a:rPr sz="1050" spc="-70" dirty="0">
                <a:latin typeface="Book Antiqua"/>
                <a:cs typeface="Book Antiqua"/>
              </a:rPr>
              <a:t>удалился”, </a:t>
            </a:r>
            <a:r>
              <a:rPr sz="1050" spc="-60" dirty="0">
                <a:latin typeface="Book Antiqua"/>
                <a:cs typeface="Book Antiqua"/>
              </a:rPr>
              <a:t>“система </a:t>
            </a:r>
            <a:r>
              <a:rPr sz="1050" spc="-70" dirty="0">
                <a:latin typeface="Book Antiqua"/>
                <a:cs typeface="Book Antiqua"/>
              </a:rPr>
              <a:t>переустановлена”, </a:t>
            </a:r>
            <a:r>
              <a:rPr sz="1050" spc="-90" dirty="0">
                <a:latin typeface="Book Antiqua"/>
                <a:cs typeface="Book Antiqua"/>
              </a:rPr>
              <a:t>“антивирус  </a:t>
            </a:r>
            <a:r>
              <a:rPr sz="1050" spc="-60" dirty="0">
                <a:latin typeface="Book Antiqua"/>
                <a:cs typeface="Book Antiqua"/>
              </a:rPr>
              <a:t>заблокировал”.</a:t>
            </a:r>
            <a:endParaRPr sz="1050">
              <a:latin typeface="Book Antiqua"/>
              <a:cs typeface="Book Antiqua"/>
            </a:endParaRPr>
          </a:p>
          <a:p>
            <a:pPr marL="12700" marR="5080">
              <a:lnSpc>
                <a:spcPct val="102600"/>
              </a:lnSpc>
              <a:spcBef>
                <a:spcPts val="300"/>
              </a:spcBef>
            </a:pPr>
            <a:r>
              <a:rPr sz="1050" spc="-65" dirty="0">
                <a:latin typeface="Book Antiqua"/>
                <a:cs typeface="Book Antiqua"/>
              </a:rPr>
              <a:t>Контроль версий </a:t>
            </a:r>
            <a:r>
              <a:rPr sz="1050" spc="-55" dirty="0">
                <a:latin typeface="Book Antiqua"/>
                <a:cs typeface="Book Antiqua"/>
              </a:rPr>
              <a:t>документа, </a:t>
            </a:r>
            <a:r>
              <a:rPr sz="1050" spc="-40" dirty="0">
                <a:latin typeface="Book Antiqua"/>
                <a:cs typeface="Book Antiqua"/>
              </a:rPr>
              <a:t>возможность </a:t>
            </a:r>
            <a:r>
              <a:rPr sz="1050" spc="-80" dirty="0">
                <a:latin typeface="Book Antiqua"/>
                <a:cs typeface="Book Antiqua"/>
              </a:rPr>
              <a:t>“отката” </a:t>
            </a:r>
            <a:r>
              <a:rPr sz="1050" spc="-70" dirty="0">
                <a:latin typeface="Book Antiqua"/>
                <a:cs typeface="Book Antiqua"/>
              </a:rPr>
              <a:t>к </a:t>
            </a:r>
            <a:r>
              <a:rPr sz="1050" spc="-60" dirty="0">
                <a:latin typeface="Book Antiqua"/>
                <a:cs typeface="Book Antiqua"/>
              </a:rPr>
              <a:t>более  </a:t>
            </a:r>
            <a:r>
              <a:rPr sz="1050" spc="-95" dirty="0">
                <a:latin typeface="Book Antiqua"/>
                <a:cs typeface="Book Antiqua"/>
              </a:rPr>
              <a:t>ранним  </a:t>
            </a:r>
            <a:r>
              <a:rPr sz="1050" spc="-15" dirty="0">
                <a:latin typeface="Book Antiqua"/>
                <a:cs typeface="Book Antiqua"/>
              </a:rPr>
              <a:t>(и, </a:t>
            </a:r>
            <a:r>
              <a:rPr sz="1050" spc="-40" dirty="0">
                <a:latin typeface="Book Antiqua"/>
                <a:cs typeface="Book Antiqua"/>
              </a:rPr>
              <a:t>возможно,  </a:t>
            </a:r>
            <a:r>
              <a:rPr sz="1050" spc="-60" dirty="0">
                <a:latin typeface="Book Antiqua"/>
                <a:cs typeface="Book Antiqua"/>
              </a:rPr>
              <a:t>более  </a:t>
            </a:r>
            <a:r>
              <a:rPr sz="1050" spc="-65" dirty="0">
                <a:latin typeface="Book Antiqua"/>
                <a:cs typeface="Book Antiqua"/>
              </a:rPr>
              <a:t>удачным)</a:t>
            </a:r>
            <a:r>
              <a:rPr sz="1050" spc="65" dirty="0">
                <a:latin typeface="Book Antiqua"/>
                <a:cs typeface="Book Antiqua"/>
              </a:rPr>
              <a:t> </a:t>
            </a:r>
            <a:r>
              <a:rPr sz="1050" spc="-40" dirty="0">
                <a:latin typeface="Book Antiqua"/>
                <a:cs typeface="Book Antiqua"/>
              </a:rPr>
              <a:t>версиям.</a:t>
            </a:r>
            <a:endParaRPr sz="1050">
              <a:latin typeface="Book Antiqua"/>
              <a:cs typeface="Book Antiqua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050" spc="-35" dirty="0">
                <a:latin typeface="Book Antiqua"/>
                <a:cs typeface="Book Antiqua"/>
              </a:rPr>
              <a:t>Возможность  </a:t>
            </a:r>
            <a:r>
              <a:rPr sz="1050" spc="-55" dirty="0">
                <a:latin typeface="Book Antiqua"/>
                <a:cs typeface="Book Antiqua"/>
              </a:rPr>
              <a:t>совместной  </a:t>
            </a:r>
            <a:r>
              <a:rPr sz="1050" spc="-65" dirty="0">
                <a:latin typeface="Book Antiqua"/>
                <a:cs typeface="Book Antiqua"/>
              </a:rPr>
              <a:t>работы  </a:t>
            </a:r>
            <a:r>
              <a:rPr sz="1050" spc="-70" dirty="0">
                <a:latin typeface="Book Antiqua"/>
                <a:cs typeface="Book Antiqua"/>
              </a:rPr>
              <a:t>нескольких</a:t>
            </a:r>
            <a:r>
              <a:rPr sz="1050" spc="-140" dirty="0">
                <a:latin typeface="Book Antiqua"/>
                <a:cs typeface="Book Antiqua"/>
              </a:rPr>
              <a:t> </a:t>
            </a:r>
            <a:r>
              <a:rPr sz="1050" spc="-55" dirty="0">
                <a:latin typeface="Book Antiqua"/>
                <a:cs typeface="Book Antiqua"/>
              </a:rPr>
              <a:t>людей.</a:t>
            </a:r>
            <a:endParaRPr sz="1050">
              <a:latin typeface="Book Antiqua"/>
              <a:cs typeface="Book Antiqu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85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>
            <a:spLocks noGrp="1"/>
          </p:cNvSpPr>
          <p:nvPr>
            <p:ph type="ftr" sz="quarter" idx="5"/>
          </p:nvPr>
        </p:nvSpPr>
        <p:spPr>
          <a:xfrm>
            <a:off x="1648409" y="3349524"/>
            <a:ext cx="560705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endParaRPr spc="25" dirty="0"/>
          </a:p>
        </p:txBody>
      </p:sp>
      <p:sp>
        <p:nvSpPr>
          <p:cNvPr id="36" name="object 3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r>
              <a:rPr spc="15" dirty="0"/>
              <a:t>Сервисы </a:t>
            </a:r>
            <a:r>
              <a:rPr spc="10" dirty="0"/>
              <a:t>Google </a:t>
            </a:r>
            <a:r>
              <a:rPr spc="15" dirty="0"/>
              <a:t>в</a:t>
            </a:r>
            <a:r>
              <a:rPr spc="130" dirty="0"/>
              <a:t> </a:t>
            </a:r>
            <a:r>
              <a:rPr spc="20" dirty="0"/>
              <a:t>образовании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065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18000" y="0"/>
                </a:move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065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10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1449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18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5300" y="0"/>
            <a:ext cx="670560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Веб-приложения</a:t>
            </a:r>
            <a:endParaRPr sz="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429588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799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303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807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311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6815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404226" y="0"/>
            <a:ext cx="894080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Сервисы </a:t>
            </a:r>
            <a:r>
              <a:rPr sz="600" spc="10" dirty="0">
                <a:solidFill>
                  <a:srgbClr val="7F7F7F"/>
                </a:solidFill>
                <a:latin typeface="Arial"/>
                <a:cs typeface="Arial"/>
              </a:rPr>
              <a:t>Google</a:t>
            </a:r>
            <a:r>
              <a:rPr sz="600" spc="65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обзор</a:t>
            </a:r>
            <a:endParaRPr sz="6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9618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0122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0626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1130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634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2138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26428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3146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3650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936519" y="0"/>
            <a:ext cx="439420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Внедрение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03936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08975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014012" y="0"/>
            <a:ext cx="499109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30" dirty="0">
                <a:solidFill>
                  <a:srgbClr val="7F7F7F"/>
                </a:solidFill>
                <a:latin typeface="Arial"/>
                <a:cs typeface="Arial"/>
              </a:rPr>
              <a:t>Заключение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02551" y="1031252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624395" y="954819"/>
            <a:ext cx="3578225" cy="537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2699"/>
              </a:lnSpc>
            </a:pPr>
            <a:r>
              <a:rPr sz="1050" spc="-85" dirty="0">
                <a:latin typeface="Book Antiqua"/>
                <a:cs typeface="Book Antiqua"/>
              </a:rPr>
              <a:t>Одним </a:t>
            </a:r>
            <a:r>
              <a:rPr sz="1050" spc="-40" dirty="0">
                <a:latin typeface="Book Antiqua"/>
                <a:cs typeface="Book Antiqua"/>
              </a:rPr>
              <a:t>из </a:t>
            </a:r>
            <a:r>
              <a:rPr sz="1050" spc="-65" dirty="0">
                <a:latin typeface="Book Antiqua"/>
                <a:cs typeface="Book Antiqua"/>
              </a:rPr>
              <a:t>главных </a:t>
            </a:r>
            <a:r>
              <a:rPr sz="1050" spc="-70" dirty="0">
                <a:latin typeface="Book Antiqua"/>
                <a:cs typeface="Book Antiqua"/>
              </a:rPr>
              <a:t>достижений </a:t>
            </a:r>
            <a:r>
              <a:rPr sz="1050" spc="-85" dirty="0">
                <a:latin typeface="Book Antiqua"/>
                <a:cs typeface="Book Antiqua"/>
              </a:rPr>
              <a:t>конца </a:t>
            </a:r>
            <a:r>
              <a:rPr sz="1050" spc="-35" dirty="0">
                <a:latin typeface="Book Antiqua"/>
                <a:cs typeface="Book Antiqua"/>
              </a:rPr>
              <a:t>XX-го </a:t>
            </a:r>
            <a:r>
              <a:rPr sz="1050" spc="-220" dirty="0">
                <a:latin typeface="Book Antiqua"/>
                <a:cs typeface="Book Antiqua"/>
              </a:rPr>
              <a:t>— </a:t>
            </a:r>
            <a:r>
              <a:rPr sz="1050" spc="-60" dirty="0">
                <a:latin typeface="Book Antiqua"/>
                <a:cs typeface="Book Antiqua"/>
              </a:rPr>
              <a:t>начала </a:t>
            </a:r>
            <a:r>
              <a:rPr sz="1050" spc="-40" dirty="0">
                <a:latin typeface="Book Antiqua"/>
                <a:cs typeface="Book Antiqua"/>
              </a:rPr>
              <a:t>XXI  </a:t>
            </a:r>
            <a:r>
              <a:rPr sz="1050" spc="-50" dirty="0">
                <a:latin typeface="Book Antiqua"/>
                <a:cs typeface="Book Antiqua"/>
              </a:rPr>
              <a:t>веков </a:t>
            </a:r>
            <a:r>
              <a:rPr sz="1050" spc="-100" dirty="0">
                <a:latin typeface="Book Antiqua"/>
                <a:cs typeface="Book Antiqua"/>
              </a:rPr>
              <a:t>будущие </a:t>
            </a:r>
            <a:r>
              <a:rPr sz="1050" spc="-70" dirty="0">
                <a:latin typeface="Book Antiqua"/>
                <a:cs typeface="Book Antiqua"/>
              </a:rPr>
              <a:t>поколения, </a:t>
            </a:r>
            <a:r>
              <a:rPr sz="1050" spc="-75" dirty="0">
                <a:latin typeface="Book Antiqua"/>
                <a:cs typeface="Book Antiqua"/>
              </a:rPr>
              <a:t>несомненно, </a:t>
            </a:r>
            <a:r>
              <a:rPr sz="1050" spc="-55" dirty="0">
                <a:latin typeface="Book Antiqua"/>
                <a:cs typeface="Book Antiqua"/>
              </a:rPr>
              <a:t>назовут </a:t>
            </a:r>
            <a:r>
              <a:rPr sz="1050" spc="-65" dirty="0">
                <a:latin typeface="Book Antiqua"/>
                <a:cs typeface="Book Antiqua"/>
              </a:rPr>
              <a:t>выход  </a:t>
            </a:r>
            <a:r>
              <a:rPr sz="1050" spc="-35" dirty="0">
                <a:latin typeface="Book Antiqua"/>
                <a:cs typeface="Book Antiqua"/>
              </a:rPr>
              <a:t>человечества </a:t>
            </a:r>
            <a:r>
              <a:rPr sz="1050" spc="-40" dirty="0">
                <a:latin typeface="Book Antiqua"/>
                <a:cs typeface="Book Antiqua"/>
              </a:rPr>
              <a:t>во  </a:t>
            </a:r>
            <a:r>
              <a:rPr sz="1050" spc="-70" dirty="0">
                <a:latin typeface="Book Antiqua"/>
                <a:cs typeface="Book Antiqua"/>
              </a:rPr>
              <a:t>Всемирную</a:t>
            </a:r>
            <a:r>
              <a:rPr sz="1050" spc="75" dirty="0">
                <a:latin typeface="Book Antiqua"/>
                <a:cs typeface="Book Antiqua"/>
              </a:rPr>
              <a:t> </a:t>
            </a:r>
            <a:r>
              <a:rPr sz="1050" spc="-20" dirty="0">
                <a:latin typeface="Book Antiqua"/>
                <a:cs typeface="Book Antiqua"/>
              </a:rPr>
              <a:t>сеть.</a:t>
            </a:r>
            <a:endParaRPr sz="1050">
              <a:latin typeface="Book Antiqua"/>
              <a:cs typeface="Book Antiqu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85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>
            <a:spLocks noGrp="1"/>
          </p:cNvSpPr>
          <p:nvPr>
            <p:ph type="ftr" sz="quarter" idx="5"/>
          </p:nvPr>
        </p:nvSpPr>
        <p:spPr>
          <a:xfrm>
            <a:off x="1648409" y="3349524"/>
            <a:ext cx="560705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endParaRPr spc="25" dirty="0"/>
          </a:p>
        </p:txBody>
      </p:sp>
      <p:sp>
        <p:nvSpPr>
          <p:cNvPr id="33" name="object 3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r>
              <a:rPr spc="15" dirty="0"/>
              <a:t>Сервисы </a:t>
            </a:r>
            <a:r>
              <a:rPr spc="10" dirty="0"/>
              <a:t>Google </a:t>
            </a:r>
            <a:r>
              <a:rPr spc="15" dirty="0"/>
              <a:t>в</a:t>
            </a:r>
            <a:r>
              <a:rPr spc="130" dirty="0"/>
              <a:t> </a:t>
            </a:r>
            <a:r>
              <a:rPr spc="20" dirty="0"/>
              <a:t>образовании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065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10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1449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18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5300" y="0"/>
            <a:ext cx="670560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25" dirty="0">
                <a:solidFill>
                  <a:srgbClr val="7F7F7F"/>
                </a:solidFill>
                <a:latin typeface="Arial"/>
                <a:cs typeface="Arial"/>
              </a:rPr>
              <a:t>Веб-приложения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29588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799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303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807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311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815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404226" y="0"/>
            <a:ext cx="894080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Сервисы </a:t>
            </a:r>
            <a:r>
              <a:rPr sz="600" spc="10" dirty="0">
                <a:solidFill>
                  <a:srgbClr val="7F7F7F"/>
                </a:solidFill>
                <a:latin typeface="Arial"/>
                <a:cs typeface="Arial"/>
              </a:rPr>
              <a:t>Google</a:t>
            </a:r>
            <a:r>
              <a:rPr sz="600" spc="65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обзор</a:t>
            </a:r>
            <a:endParaRPr sz="6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9618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0122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0626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1130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1634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2138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26428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18000" y="0"/>
                </a:move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26428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3146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3650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936519" y="0"/>
            <a:ext cx="439420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15" dirty="0">
                <a:solidFill>
                  <a:srgbClr val="FFFFFF"/>
                </a:solidFill>
                <a:latin typeface="Arial"/>
                <a:cs typeface="Arial"/>
              </a:rPr>
              <a:t>Внедрение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03936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08975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014012" y="0"/>
            <a:ext cx="499109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30" dirty="0">
                <a:solidFill>
                  <a:srgbClr val="7F7F7F"/>
                </a:solidFill>
                <a:latin typeface="Arial"/>
                <a:cs typeface="Arial"/>
              </a:rPr>
              <a:t>Заключение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888807" y="1218057"/>
            <a:ext cx="830580" cy="752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2450" spc="250" dirty="0">
                <a:latin typeface="Arial Narrow"/>
                <a:cs typeface="Arial Narrow"/>
              </a:rPr>
              <a:t>Шаг</a:t>
            </a:r>
            <a:r>
              <a:rPr sz="2450" spc="100" dirty="0">
                <a:latin typeface="Arial Narrow"/>
                <a:cs typeface="Arial Narrow"/>
              </a:rPr>
              <a:t> </a:t>
            </a:r>
            <a:r>
              <a:rPr sz="2450" spc="15" dirty="0">
                <a:latin typeface="Arial Narrow"/>
                <a:cs typeface="Arial Narrow"/>
              </a:rPr>
              <a:t>3</a:t>
            </a:r>
            <a:endParaRPr sz="2450">
              <a:latin typeface="Arial Narrow"/>
              <a:cs typeface="Arial Narrow"/>
            </a:endParaRPr>
          </a:p>
          <a:p>
            <a:pPr algn="ctr">
              <a:lnSpc>
                <a:spcPct val="100000"/>
              </a:lnSpc>
              <a:spcBef>
                <a:spcPts val="1095"/>
              </a:spcBef>
            </a:pPr>
            <a:r>
              <a:rPr sz="1400" spc="5" dirty="0">
                <a:latin typeface="Calibri"/>
                <a:cs typeface="Calibri"/>
              </a:rPr>
              <a:t>Задания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85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>
            <a:spLocks noGrp="1"/>
          </p:cNvSpPr>
          <p:nvPr>
            <p:ph type="ftr" sz="quarter" idx="5"/>
          </p:nvPr>
        </p:nvSpPr>
        <p:spPr>
          <a:xfrm>
            <a:off x="1648409" y="3349524"/>
            <a:ext cx="560705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endParaRPr spc="25" dirty="0"/>
          </a:p>
        </p:txBody>
      </p:sp>
      <p:sp>
        <p:nvSpPr>
          <p:cNvPr id="32" name="object 3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r>
              <a:rPr spc="15" dirty="0"/>
              <a:t>Сервисы </a:t>
            </a:r>
            <a:r>
              <a:rPr spc="10" dirty="0"/>
              <a:t>Google </a:t>
            </a:r>
            <a:r>
              <a:rPr spc="15" dirty="0"/>
              <a:t>в</a:t>
            </a:r>
            <a:r>
              <a:rPr spc="130" dirty="0"/>
              <a:t> </a:t>
            </a:r>
            <a:r>
              <a:rPr spc="20" dirty="0"/>
              <a:t>образовании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1449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718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29588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799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303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807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311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815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9618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0122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0626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130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634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2138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26428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3146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18000" y="0"/>
                </a:move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3146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3650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03936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08975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95300" y="0"/>
            <a:ext cx="4417695" cy="91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21435" algn="l"/>
                <a:tab pos="2853690" algn="l"/>
                <a:tab pos="3931285" algn="l"/>
              </a:tabLst>
            </a:pPr>
            <a:r>
              <a:rPr sz="600" spc="25" dirty="0">
                <a:solidFill>
                  <a:srgbClr val="7F7F7F"/>
                </a:solidFill>
                <a:latin typeface="Arial"/>
                <a:cs typeface="Arial"/>
              </a:rPr>
              <a:t>Веб-прил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о</a:t>
            </a:r>
            <a:r>
              <a:rPr sz="600" spc="95" dirty="0">
                <a:solidFill>
                  <a:srgbClr val="7F7F7F"/>
                </a:solidFill>
                <a:latin typeface="Arial"/>
                <a:cs typeface="Arial"/>
              </a:rPr>
              <a:t>ж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ения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Сервисы</a:t>
            </a:r>
            <a:r>
              <a:rPr sz="600" spc="65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600" spc="5" dirty="0">
                <a:solidFill>
                  <a:srgbClr val="7F7F7F"/>
                </a:solidFill>
                <a:latin typeface="Arial"/>
                <a:cs typeface="Arial"/>
              </a:rPr>
              <a:t>G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o</a:t>
            </a:r>
            <a:r>
              <a:rPr sz="600" spc="10" dirty="0">
                <a:solidFill>
                  <a:srgbClr val="7F7F7F"/>
                </a:solidFill>
                <a:latin typeface="Arial"/>
                <a:cs typeface="Arial"/>
              </a:rPr>
              <a:t>ogle</a:t>
            </a:r>
            <a:r>
              <a:rPr sz="600" spc="65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о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бзор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</a:rPr>
              <a:t>Внедрение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600" spc="30" dirty="0">
                <a:solidFill>
                  <a:srgbClr val="7F7F7F"/>
                </a:solidFill>
                <a:latin typeface="Arial"/>
                <a:cs typeface="Arial"/>
              </a:rPr>
              <a:t>Заключение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185674"/>
            <a:ext cx="4608004" cy="67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0" y="236321"/>
            <a:ext cx="4608195" cy="245110"/>
          </a:xfrm>
          <a:custGeom>
            <a:avLst/>
            <a:gdLst/>
            <a:ahLst/>
            <a:cxnLst/>
            <a:rect l="l" t="t" r="r" b="b"/>
            <a:pathLst>
              <a:path w="4608195" h="245109">
                <a:moveTo>
                  <a:pt x="0" y="244627"/>
                </a:moveTo>
                <a:lnTo>
                  <a:pt x="4608004" y="244627"/>
                </a:lnTo>
                <a:lnTo>
                  <a:pt x="4608004" y="0"/>
                </a:lnTo>
                <a:lnTo>
                  <a:pt x="0" y="0"/>
                </a:lnTo>
                <a:lnTo>
                  <a:pt x="0" y="244627"/>
                </a:lnTo>
                <a:close/>
              </a:path>
            </a:pathLst>
          </a:custGeom>
          <a:solidFill>
            <a:srgbClr val="B2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5" dirty="0"/>
              <a:t>Задания</a:t>
            </a:r>
          </a:p>
        </p:txBody>
      </p:sp>
      <p:sp>
        <p:nvSpPr>
          <p:cNvPr id="26" name="object 26"/>
          <p:cNvSpPr/>
          <p:nvPr/>
        </p:nvSpPr>
        <p:spPr>
          <a:xfrm>
            <a:off x="0" y="464070"/>
            <a:ext cx="4608004" cy="337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02551" y="685533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02551" y="156080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02551" y="2091918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02551" y="2795117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624395" y="609099"/>
            <a:ext cx="3619500" cy="2647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78105">
              <a:lnSpc>
                <a:spcPct val="102699"/>
              </a:lnSpc>
            </a:pPr>
            <a:r>
              <a:rPr sz="1050" spc="-75" dirty="0">
                <a:latin typeface="Book Antiqua"/>
                <a:cs typeface="Book Antiqua"/>
              </a:rPr>
              <a:t>Домашние </a:t>
            </a:r>
            <a:r>
              <a:rPr sz="1050" spc="-55" dirty="0">
                <a:latin typeface="Book Antiqua"/>
                <a:cs typeface="Book Antiqua"/>
              </a:rPr>
              <a:t>задания </a:t>
            </a:r>
            <a:r>
              <a:rPr sz="1050" spc="-60" dirty="0">
                <a:latin typeface="Book Antiqua"/>
                <a:cs typeface="Book Antiqua"/>
              </a:rPr>
              <a:t>выполняются </a:t>
            </a:r>
            <a:r>
              <a:rPr sz="1050" spc="-20" dirty="0">
                <a:latin typeface="Book Antiqua"/>
                <a:cs typeface="Book Antiqua"/>
              </a:rPr>
              <a:t>в </a:t>
            </a:r>
            <a:r>
              <a:rPr sz="1050" spc="-55" dirty="0">
                <a:latin typeface="Book Antiqua"/>
                <a:cs typeface="Book Antiqua"/>
              </a:rPr>
              <a:t>среде  </a:t>
            </a:r>
            <a:r>
              <a:rPr sz="1050" spc="-60" dirty="0">
                <a:latin typeface="Book Antiqua"/>
                <a:cs typeface="Book Antiqua"/>
              </a:rPr>
              <a:t>Google–документов. </a:t>
            </a:r>
            <a:r>
              <a:rPr sz="1050" spc="-75" dirty="0">
                <a:latin typeface="Book Antiqua"/>
                <a:cs typeface="Book Antiqua"/>
              </a:rPr>
              <a:t>Проверка </a:t>
            </a:r>
            <a:r>
              <a:rPr sz="1050" spc="-55" dirty="0">
                <a:latin typeface="Book Antiqua"/>
                <a:cs typeface="Book Antiqua"/>
              </a:rPr>
              <a:t>выполняется </a:t>
            </a:r>
            <a:r>
              <a:rPr sz="1050" spc="-40" dirty="0">
                <a:latin typeface="Book Antiqua"/>
                <a:cs typeface="Book Antiqua"/>
              </a:rPr>
              <a:t>там </a:t>
            </a:r>
            <a:r>
              <a:rPr sz="1050" spc="-45" dirty="0">
                <a:latin typeface="Book Antiqua"/>
                <a:cs typeface="Book Antiqua"/>
              </a:rPr>
              <a:t>же </a:t>
            </a:r>
            <a:r>
              <a:rPr sz="1050" spc="-20" dirty="0">
                <a:latin typeface="Book Antiqua"/>
                <a:cs typeface="Book Antiqua"/>
              </a:rPr>
              <a:t>в </a:t>
            </a:r>
            <a:r>
              <a:rPr sz="1050" spc="-55" dirty="0">
                <a:latin typeface="Book Antiqua"/>
                <a:cs typeface="Book Antiqua"/>
              </a:rPr>
              <a:t>виде  </a:t>
            </a:r>
            <a:r>
              <a:rPr sz="1050" spc="-60" dirty="0">
                <a:latin typeface="Book Antiqua"/>
                <a:cs typeface="Book Antiqua"/>
              </a:rPr>
              <a:t>комментариев, </a:t>
            </a:r>
            <a:r>
              <a:rPr sz="1050" spc="-65" dirty="0">
                <a:latin typeface="Book Antiqua"/>
                <a:cs typeface="Book Antiqua"/>
              </a:rPr>
              <a:t>встроенных </a:t>
            </a:r>
            <a:r>
              <a:rPr sz="1050" spc="-20" dirty="0">
                <a:latin typeface="Book Antiqua"/>
                <a:cs typeface="Book Antiqua"/>
              </a:rPr>
              <a:t>в </a:t>
            </a:r>
            <a:r>
              <a:rPr sz="1050" spc="-65" dirty="0">
                <a:latin typeface="Book Antiqua"/>
                <a:cs typeface="Book Antiqua"/>
              </a:rPr>
              <a:t>Google </a:t>
            </a:r>
            <a:r>
              <a:rPr sz="1050" spc="-45" dirty="0">
                <a:latin typeface="Book Antiqua"/>
                <a:cs typeface="Book Antiqua"/>
              </a:rPr>
              <a:t>Docs </a:t>
            </a:r>
            <a:r>
              <a:rPr sz="1050" spc="-60" dirty="0">
                <a:latin typeface="Book Antiqua"/>
                <a:cs typeface="Book Antiqua"/>
              </a:rPr>
              <a:t>(рекомендуется  </a:t>
            </a:r>
            <a:r>
              <a:rPr sz="1050" spc="-40" dirty="0">
                <a:latin typeface="Book Antiqua"/>
                <a:cs typeface="Book Antiqua"/>
              </a:rPr>
              <a:t>для </a:t>
            </a:r>
            <a:r>
              <a:rPr sz="1050" spc="-65" dirty="0">
                <a:latin typeface="Book Antiqua"/>
                <a:cs typeface="Book Antiqua"/>
              </a:rPr>
              <a:t>простоты </a:t>
            </a:r>
            <a:r>
              <a:rPr sz="1050" spc="-30" dirty="0">
                <a:latin typeface="Book Antiqua"/>
                <a:cs typeface="Book Antiqua"/>
              </a:rPr>
              <a:t>давать </a:t>
            </a:r>
            <a:r>
              <a:rPr sz="1050" spc="-70" dirty="0">
                <a:latin typeface="Book Antiqua"/>
                <a:cs typeface="Book Antiqua"/>
              </a:rPr>
              <a:t>учителю </a:t>
            </a:r>
            <a:r>
              <a:rPr sz="1050" spc="-60" dirty="0">
                <a:latin typeface="Book Antiqua"/>
                <a:cs typeface="Book Antiqua"/>
              </a:rPr>
              <a:t>доступ </a:t>
            </a:r>
            <a:r>
              <a:rPr sz="1050" spc="-55" dirty="0">
                <a:latin typeface="Book Antiqua"/>
                <a:cs typeface="Book Antiqua"/>
              </a:rPr>
              <a:t>только </a:t>
            </a:r>
            <a:r>
              <a:rPr sz="1050" spc="-85" dirty="0">
                <a:latin typeface="Book Antiqua"/>
                <a:cs typeface="Book Antiqua"/>
              </a:rPr>
              <a:t>на </a:t>
            </a:r>
            <a:r>
              <a:rPr sz="1050" spc="-70" dirty="0">
                <a:latin typeface="Book Antiqua"/>
                <a:cs typeface="Book Antiqua"/>
              </a:rPr>
              <a:t>чтение </a:t>
            </a:r>
            <a:r>
              <a:rPr sz="1050" spc="-110" dirty="0">
                <a:latin typeface="Book Antiqua"/>
                <a:cs typeface="Book Antiqua"/>
              </a:rPr>
              <a:t>и  </a:t>
            </a:r>
            <a:r>
              <a:rPr sz="1050" spc="-65" dirty="0">
                <a:latin typeface="Book Antiqua"/>
                <a:cs typeface="Book Antiqua"/>
              </a:rPr>
              <a:t>комментирование).</a:t>
            </a:r>
            <a:endParaRPr sz="1050">
              <a:latin typeface="Book Antiqua"/>
              <a:cs typeface="Book Antiqua"/>
            </a:endParaRPr>
          </a:p>
          <a:p>
            <a:pPr marL="12700" marR="167640" algn="just">
              <a:lnSpc>
                <a:spcPct val="102699"/>
              </a:lnSpc>
              <a:spcBef>
                <a:spcPts val="114"/>
              </a:spcBef>
            </a:pPr>
            <a:r>
              <a:rPr sz="1050" spc="-50" dirty="0">
                <a:latin typeface="Book Antiqua"/>
                <a:cs typeface="Book Antiqua"/>
              </a:rPr>
              <a:t>Задания </a:t>
            </a:r>
            <a:r>
              <a:rPr sz="1050" spc="-90" dirty="0">
                <a:latin typeface="Book Antiqua"/>
                <a:cs typeface="Book Antiqua"/>
              </a:rPr>
              <a:t>ученики </a:t>
            </a:r>
            <a:r>
              <a:rPr sz="1050" spc="-60" dirty="0">
                <a:latin typeface="Book Antiqua"/>
                <a:cs typeface="Book Antiqua"/>
              </a:rPr>
              <a:t>могут выполнять </a:t>
            </a:r>
            <a:r>
              <a:rPr sz="1050" spc="-20" dirty="0">
                <a:latin typeface="Book Antiqua"/>
                <a:cs typeface="Book Antiqua"/>
              </a:rPr>
              <a:t>в </a:t>
            </a:r>
            <a:r>
              <a:rPr sz="1050" spc="-70" dirty="0">
                <a:latin typeface="Book Antiqua"/>
                <a:cs typeface="Book Antiqua"/>
              </a:rPr>
              <a:t>группах, </a:t>
            </a:r>
            <a:r>
              <a:rPr sz="1050" spc="-55" dirty="0">
                <a:latin typeface="Book Antiqua"/>
                <a:cs typeface="Book Antiqua"/>
              </a:rPr>
              <a:t>работая </a:t>
            </a:r>
            <a:r>
              <a:rPr sz="1050" spc="-20" dirty="0">
                <a:latin typeface="Book Antiqua"/>
                <a:cs typeface="Book Antiqua"/>
              </a:rPr>
              <a:t>в  </a:t>
            </a:r>
            <a:r>
              <a:rPr sz="1050" spc="-75" dirty="0">
                <a:latin typeface="Book Antiqua"/>
                <a:cs typeface="Book Antiqua"/>
              </a:rPr>
              <a:t>одном </a:t>
            </a:r>
            <a:r>
              <a:rPr sz="1050" spc="-55" dirty="0">
                <a:latin typeface="Book Antiqua"/>
                <a:cs typeface="Book Antiqua"/>
              </a:rPr>
              <a:t>документе. </a:t>
            </a:r>
            <a:r>
              <a:rPr sz="1050" spc="-75" dirty="0">
                <a:latin typeface="Book Antiqua"/>
                <a:cs typeface="Book Antiqua"/>
              </a:rPr>
              <a:t>Версионирование </a:t>
            </a:r>
            <a:r>
              <a:rPr sz="1050" spc="-65" dirty="0">
                <a:latin typeface="Book Antiqua"/>
                <a:cs typeface="Book Antiqua"/>
              </a:rPr>
              <a:t>документа </a:t>
            </a:r>
            <a:r>
              <a:rPr sz="1050" spc="-55" dirty="0">
                <a:latin typeface="Book Antiqua"/>
                <a:cs typeface="Book Antiqua"/>
              </a:rPr>
              <a:t>позволит  </a:t>
            </a:r>
            <a:r>
              <a:rPr sz="1050" spc="-45" dirty="0">
                <a:latin typeface="Book Antiqua"/>
                <a:cs typeface="Book Antiqua"/>
              </a:rPr>
              <a:t>увидеть,  </a:t>
            </a:r>
            <a:r>
              <a:rPr sz="1050" spc="-50" dirty="0">
                <a:latin typeface="Book Antiqua"/>
                <a:cs typeface="Book Antiqua"/>
              </a:rPr>
              <a:t>кто  </a:t>
            </a:r>
            <a:r>
              <a:rPr sz="1050" spc="-65" dirty="0">
                <a:latin typeface="Book Antiqua"/>
                <a:cs typeface="Book Antiqua"/>
              </a:rPr>
              <a:t>вносил  </a:t>
            </a:r>
            <a:r>
              <a:rPr sz="1050" spc="-70" dirty="0">
                <a:latin typeface="Book Antiqua"/>
                <a:cs typeface="Book Antiqua"/>
              </a:rPr>
              <a:t>какие</a:t>
            </a:r>
            <a:r>
              <a:rPr sz="1050" spc="-135" dirty="0">
                <a:latin typeface="Book Antiqua"/>
                <a:cs typeface="Book Antiqua"/>
              </a:rPr>
              <a:t> </a:t>
            </a:r>
            <a:r>
              <a:rPr sz="1050" spc="-65" dirty="0">
                <a:latin typeface="Book Antiqua"/>
                <a:cs typeface="Book Antiqua"/>
              </a:rPr>
              <a:t>правки.</a:t>
            </a:r>
            <a:endParaRPr sz="1050">
              <a:latin typeface="Book Antiqua"/>
              <a:cs typeface="Book Antiqua"/>
            </a:endParaRPr>
          </a:p>
          <a:p>
            <a:pPr marL="12700" marR="106045">
              <a:lnSpc>
                <a:spcPct val="102699"/>
              </a:lnSpc>
              <a:spcBef>
                <a:spcPts val="114"/>
              </a:spcBef>
            </a:pPr>
            <a:r>
              <a:rPr sz="1050" spc="-40" dirty="0">
                <a:latin typeface="Book Antiqua"/>
                <a:cs typeface="Book Antiqua"/>
              </a:rPr>
              <a:t>Для </a:t>
            </a:r>
            <a:r>
              <a:rPr sz="1050" spc="-90" dirty="0">
                <a:latin typeface="Book Antiqua"/>
                <a:cs typeface="Book Antiqua"/>
              </a:rPr>
              <a:t>помощи </a:t>
            </a:r>
            <a:r>
              <a:rPr sz="1050" spc="-80" dirty="0">
                <a:latin typeface="Book Antiqua"/>
                <a:cs typeface="Book Antiqua"/>
              </a:rPr>
              <a:t>ученикам </a:t>
            </a:r>
            <a:r>
              <a:rPr sz="1050" spc="-70" dirty="0">
                <a:latin typeface="Book Antiqua"/>
                <a:cs typeface="Book Antiqua"/>
              </a:rPr>
              <a:t>можно </a:t>
            </a:r>
            <a:r>
              <a:rPr sz="1050" spc="-65" dirty="0">
                <a:latin typeface="Book Antiqua"/>
                <a:cs typeface="Book Antiqua"/>
              </a:rPr>
              <a:t>назначить </a:t>
            </a:r>
            <a:r>
              <a:rPr sz="1050" spc="-70" dirty="0">
                <a:latin typeface="Book Antiqua"/>
                <a:cs typeface="Book Antiqua"/>
              </a:rPr>
              <a:t>специальное  </a:t>
            </a:r>
            <a:r>
              <a:rPr sz="1050" spc="-35" dirty="0">
                <a:latin typeface="Book Antiqua"/>
                <a:cs typeface="Book Antiqua"/>
              </a:rPr>
              <a:t>время. </a:t>
            </a:r>
            <a:r>
              <a:rPr sz="1050" spc="-75" dirty="0">
                <a:latin typeface="Book Antiqua"/>
                <a:cs typeface="Book Antiqua"/>
              </a:rPr>
              <a:t>Например, </a:t>
            </a:r>
            <a:r>
              <a:rPr sz="1050" spc="-50" dirty="0">
                <a:latin typeface="Book Antiqua"/>
                <a:cs typeface="Book Antiqua"/>
              </a:rPr>
              <a:t>четверг </a:t>
            </a:r>
            <a:r>
              <a:rPr sz="1050" spc="-5" dirty="0">
                <a:latin typeface="Book Antiqua"/>
                <a:cs typeface="Book Antiqua"/>
              </a:rPr>
              <a:t>19:00, </a:t>
            </a:r>
            <a:r>
              <a:rPr sz="1050" spc="-65" dirty="0">
                <a:latin typeface="Book Antiqua"/>
                <a:cs typeface="Book Antiqua"/>
              </a:rPr>
              <a:t>когда </a:t>
            </a:r>
            <a:r>
              <a:rPr sz="1050" spc="-60" dirty="0">
                <a:latin typeface="Book Antiqua"/>
                <a:cs typeface="Book Antiqua"/>
              </a:rPr>
              <a:t>учитель on-line </a:t>
            </a:r>
            <a:r>
              <a:rPr sz="1050" spc="-20" dirty="0">
                <a:latin typeface="Book Antiqua"/>
                <a:cs typeface="Book Antiqua"/>
              </a:rPr>
              <a:t>в  </a:t>
            </a:r>
            <a:r>
              <a:rPr sz="1050" spc="-95" dirty="0">
                <a:latin typeface="Book Antiqua"/>
                <a:cs typeface="Book Antiqua"/>
              </a:rPr>
              <a:t>приложении </a:t>
            </a:r>
            <a:r>
              <a:rPr sz="1050" spc="-55" dirty="0">
                <a:latin typeface="Book Antiqua"/>
                <a:cs typeface="Book Antiqua"/>
              </a:rPr>
              <a:t>Google-чат. </a:t>
            </a:r>
            <a:r>
              <a:rPr sz="1050" spc="-80" dirty="0">
                <a:latin typeface="Book Antiqua"/>
                <a:cs typeface="Book Antiqua"/>
              </a:rPr>
              <a:t>Нет </a:t>
            </a:r>
            <a:r>
              <a:rPr sz="1050" spc="-75" dirty="0">
                <a:latin typeface="Book Antiqua"/>
                <a:cs typeface="Book Antiqua"/>
              </a:rPr>
              <a:t>необходимости </a:t>
            </a:r>
            <a:r>
              <a:rPr sz="1050" spc="-50" dirty="0">
                <a:latin typeface="Book Antiqua"/>
                <a:cs typeface="Book Antiqua"/>
              </a:rPr>
              <a:t>заниматься </a:t>
            </a:r>
            <a:r>
              <a:rPr sz="1050" spc="-10" dirty="0">
                <a:latin typeface="Book Antiqua"/>
                <a:cs typeface="Book Antiqua"/>
              </a:rPr>
              <a:t>с  </a:t>
            </a:r>
            <a:r>
              <a:rPr sz="1050" spc="-75" dirty="0">
                <a:latin typeface="Book Antiqua"/>
                <a:cs typeface="Book Antiqua"/>
              </a:rPr>
              <a:t>отстающими/успевающими  </a:t>
            </a:r>
            <a:r>
              <a:rPr sz="1050" spc="-20" dirty="0">
                <a:latin typeface="Book Antiqua"/>
                <a:cs typeface="Book Antiqua"/>
              </a:rPr>
              <a:t>в</a:t>
            </a:r>
            <a:r>
              <a:rPr sz="1050" spc="-5" dirty="0">
                <a:latin typeface="Book Antiqua"/>
                <a:cs typeface="Book Antiqua"/>
              </a:rPr>
              <a:t> </a:t>
            </a:r>
            <a:r>
              <a:rPr sz="1050" spc="-65" dirty="0">
                <a:latin typeface="Book Antiqua"/>
                <a:cs typeface="Book Antiqua"/>
              </a:rPr>
              <a:t>школе.</a:t>
            </a:r>
            <a:endParaRPr sz="1050">
              <a:latin typeface="Book Antiqua"/>
              <a:cs typeface="Book Antiqua"/>
            </a:endParaRPr>
          </a:p>
          <a:p>
            <a:pPr marL="12700" marR="5080">
              <a:lnSpc>
                <a:spcPct val="102699"/>
              </a:lnSpc>
              <a:spcBef>
                <a:spcPts val="114"/>
              </a:spcBef>
            </a:pPr>
            <a:r>
              <a:rPr sz="1050" spc="-40" dirty="0">
                <a:latin typeface="Book Antiqua"/>
                <a:cs typeface="Book Antiqua"/>
              </a:rPr>
              <a:t>Для </a:t>
            </a:r>
            <a:r>
              <a:rPr sz="1050" spc="-90" dirty="0">
                <a:latin typeface="Book Antiqua"/>
                <a:cs typeface="Book Antiqua"/>
              </a:rPr>
              <a:t>решения </a:t>
            </a:r>
            <a:r>
              <a:rPr sz="1050" spc="-95" dirty="0">
                <a:latin typeface="Book Antiqua"/>
                <a:cs typeface="Book Antiqua"/>
              </a:rPr>
              <a:t>общих </a:t>
            </a:r>
            <a:r>
              <a:rPr sz="1050" spc="-75" dirty="0">
                <a:latin typeface="Book Antiqua"/>
                <a:cs typeface="Book Antiqua"/>
              </a:rPr>
              <a:t>проблем </a:t>
            </a:r>
            <a:r>
              <a:rPr sz="1050" spc="-85" dirty="0">
                <a:latin typeface="Book Antiqua"/>
                <a:cs typeface="Book Antiqua"/>
              </a:rPr>
              <a:t>ученик </a:t>
            </a:r>
            <a:r>
              <a:rPr sz="1050" spc="-90" dirty="0">
                <a:latin typeface="Book Antiqua"/>
                <a:cs typeface="Book Antiqua"/>
              </a:rPr>
              <a:t>пишет </a:t>
            </a:r>
            <a:r>
              <a:rPr sz="1050" spc="-65" dirty="0">
                <a:latin typeface="Book Antiqua"/>
                <a:cs typeface="Book Antiqua"/>
              </a:rPr>
              <a:t>письмо  </a:t>
            </a:r>
            <a:r>
              <a:rPr sz="1050" spc="-70" dirty="0">
                <a:latin typeface="Book Antiqua"/>
                <a:cs typeface="Book Antiqua"/>
              </a:rPr>
              <a:t>учителю </a:t>
            </a:r>
            <a:r>
              <a:rPr sz="1050" spc="-40" dirty="0">
                <a:latin typeface="Book Antiqua"/>
                <a:cs typeface="Book Antiqua"/>
              </a:rPr>
              <a:t>через </a:t>
            </a:r>
            <a:r>
              <a:rPr sz="1050" spc="-60" dirty="0">
                <a:latin typeface="Book Antiqua"/>
                <a:cs typeface="Book Antiqua"/>
              </a:rPr>
              <a:t>GMail. </a:t>
            </a:r>
            <a:r>
              <a:rPr sz="1050" spc="-45" dirty="0">
                <a:latin typeface="Book Antiqua"/>
                <a:cs typeface="Book Antiqua"/>
              </a:rPr>
              <a:t>Ответы </a:t>
            </a:r>
            <a:r>
              <a:rPr sz="1050" spc="-85" dirty="0">
                <a:latin typeface="Book Antiqua"/>
                <a:cs typeface="Book Antiqua"/>
              </a:rPr>
              <a:t>на </a:t>
            </a:r>
            <a:r>
              <a:rPr sz="1050" spc="-80" dirty="0">
                <a:latin typeface="Book Antiqua"/>
                <a:cs typeface="Book Antiqua"/>
              </a:rPr>
              <a:t>подобные </a:t>
            </a:r>
            <a:r>
              <a:rPr sz="1050" spc="-60" dirty="0">
                <a:latin typeface="Book Antiqua"/>
                <a:cs typeface="Book Antiqua"/>
              </a:rPr>
              <a:t>вопросы </a:t>
            </a:r>
            <a:r>
              <a:rPr sz="1050" spc="-70" dirty="0">
                <a:latin typeface="Book Antiqua"/>
                <a:cs typeface="Book Antiqua"/>
              </a:rPr>
              <a:t>можно  </a:t>
            </a:r>
            <a:r>
              <a:rPr sz="1050" spc="-55" dirty="0">
                <a:latin typeface="Book Antiqua"/>
                <a:cs typeface="Book Antiqua"/>
              </a:rPr>
              <a:t>выносить  </a:t>
            </a:r>
            <a:r>
              <a:rPr sz="1050" spc="-20" dirty="0">
                <a:latin typeface="Book Antiqua"/>
                <a:cs typeface="Book Antiqua"/>
              </a:rPr>
              <a:t>в</a:t>
            </a:r>
            <a:r>
              <a:rPr sz="1050" spc="-10" dirty="0">
                <a:latin typeface="Book Antiqua"/>
                <a:cs typeface="Book Antiqua"/>
              </a:rPr>
              <a:t> </a:t>
            </a:r>
            <a:r>
              <a:rPr sz="1050" spc="-80" dirty="0">
                <a:latin typeface="Book Antiqua"/>
                <a:cs typeface="Book Antiqua"/>
              </a:rPr>
              <a:t>Google–группу.</a:t>
            </a:r>
            <a:endParaRPr sz="1050">
              <a:latin typeface="Book Antiqua"/>
              <a:cs typeface="Book Antiqua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85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>
            <a:spLocks noGrp="1"/>
          </p:cNvSpPr>
          <p:nvPr>
            <p:ph type="ftr" sz="quarter" idx="5"/>
          </p:nvPr>
        </p:nvSpPr>
        <p:spPr>
          <a:xfrm>
            <a:off x="1648409" y="3349524"/>
            <a:ext cx="560705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endParaRPr spc="25" dirty="0"/>
          </a:p>
        </p:txBody>
      </p:sp>
      <p:sp>
        <p:nvSpPr>
          <p:cNvPr id="35" name="object 3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r>
              <a:rPr spc="15" dirty="0"/>
              <a:t>Сервисы </a:t>
            </a:r>
            <a:r>
              <a:rPr spc="10" dirty="0"/>
              <a:t>Google </a:t>
            </a:r>
            <a:r>
              <a:rPr spc="15" dirty="0"/>
              <a:t>в</a:t>
            </a:r>
            <a:r>
              <a:rPr spc="130" dirty="0"/>
              <a:t> </a:t>
            </a:r>
            <a:r>
              <a:rPr spc="20" dirty="0"/>
              <a:t>образовании</a:t>
            </a:r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1449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718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29588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799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303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807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311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815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9618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0122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0626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130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634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2138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26428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3146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3650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18000" y="0"/>
                </a:move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3650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03936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08975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95300" y="0"/>
            <a:ext cx="4417695" cy="91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21435" algn="l"/>
                <a:tab pos="2853690" algn="l"/>
                <a:tab pos="3931285" algn="l"/>
              </a:tabLst>
            </a:pPr>
            <a:r>
              <a:rPr sz="600" spc="25" dirty="0">
                <a:solidFill>
                  <a:srgbClr val="7F7F7F"/>
                </a:solidFill>
                <a:latin typeface="Arial"/>
                <a:cs typeface="Arial"/>
              </a:rPr>
              <a:t>Веб-прил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о</a:t>
            </a:r>
            <a:r>
              <a:rPr sz="600" spc="95" dirty="0">
                <a:solidFill>
                  <a:srgbClr val="7F7F7F"/>
                </a:solidFill>
                <a:latin typeface="Arial"/>
                <a:cs typeface="Arial"/>
              </a:rPr>
              <a:t>ж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ения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Сервисы</a:t>
            </a:r>
            <a:r>
              <a:rPr sz="600" spc="65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600" spc="5" dirty="0">
                <a:solidFill>
                  <a:srgbClr val="7F7F7F"/>
                </a:solidFill>
                <a:latin typeface="Arial"/>
                <a:cs typeface="Arial"/>
              </a:rPr>
              <a:t>G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o</a:t>
            </a:r>
            <a:r>
              <a:rPr sz="600" spc="10" dirty="0">
                <a:solidFill>
                  <a:srgbClr val="7F7F7F"/>
                </a:solidFill>
                <a:latin typeface="Arial"/>
                <a:cs typeface="Arial"/>
              </a:rPr>
              <a:t>ogle</a:t>
            </a:r>
            <a:r>
              <a:rPr sz="600" spc="65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о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бзор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</a:rPr>
              <a:t>Внедрение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600" spc="30" dirty="0">
                <a:solidFill>
                  <a:srgbClr val="7F7F7F"/>
                </a:solidFill>
                <a:latin typeface="Arial"/>
                <a:cs typeface="Arial"/>
              </a:rPr>
              <a:t>Заключение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185674"/>
            <a:ext cx="4608004" cy="67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0" y="236321"/>
            <a:ext cx="4608195" cy="245110"/>
          </a:xfrm>
          <a:custGeom>
            <a:avLst/>
            <a:gdLst/>
            <a:ahLst/>
            <a:cxnLst/>
            <a:rect l="l" t="t" r="r" b="b"/>
            <a:pathLst>
              <a:path w="4608195" h="245109">
                <a:moveTo>
                  <a:pt x="0" y="244627"/>
                </a:moveTo>
                <a:lnTo>
                  <a:pt x="4608004" y="244627"/>
                </a:lnTo>
                <a:lnTo>
                  <a:pt x="4608004" y="0"/>
                </a:lnTo>
                <a:lnTo>
                  <a:pt x="0" y="0"/>
                </a:lnTo>
                <a:lnTo>
                  <a:pt x="0" y="244627"/>
                </a:lnTo>
                <a:close/>
              </a:path>
            </a:pathLst>
          </a:custGeom>
          <a:solidFill>
            <a:srgbClr val="B2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5" dirty="0"/>
              <a:t>Пример </a:t>
            </a:r>
            <a:r>
              <a:rPr spc="-30" dirty="0"/>
              <a:t>домашнего</a:t>
            </a:r>
            <a:r>
              <a:rPr spc="229" dirty="0"/>
              <a:t> </a:t>
            </a:r>
            <a:r>
              <a:rPr spc="-15" dirty="0"/>
              <a:t>задания</a:t>
            </a:r>
          </a:p>
        </p:txBody>
      </p:sp>
      <p:sp>
        <p:nvSpPr>
          <p:cNvPr id="26" name="object 26"/>
          <p:cNvSpPr/>
          <p:nvPr/>
        </p:nvSpPr>
        <p:spPr>
          <a:xfrm>
            <a:off x="0" y="464070"/>
            <a:ext cx="4608004" cy="337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59994" y="704632"/>
            <a:ext cx="3887977" cy="233874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85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>
            <a:spLocks noGrp="1"/>
          </p:cNvSpPr>
          <p:nvPr>
            <p:ph type="ftr" sz="quarter" idx="5"/>
          </p:nvPr>
        </p:nvSpPr>
        <p:spPr>
          <a:xfrm>
            <a:off x="1648409" y="3349524"/>
            <a:ext cx="560705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endParaRPr spc="25" dirty="0"/>
          </a:p>
        </p:txBody>
      </p:sp>
      <p:sp>
        <p:nvSpPr>
          <p:cNvPr id="31" name="object 3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r>
              <a:rPr spc="15" dirty="0"/>
              <a:t>Сервисы </a:t>
            </a:r>
            <a:r>
              <a:rPr spc="10" dirty="0"/>
              <a:t>Google </a:t>
            </a:r>
            <a:r>
              <a:rPr spc="15" dirty="0"/>
              <a:t>в</a:t>
            </a:r>
            <a:r>
              <a:rPr spc="130" dirty="0"/>
              <a:t> </a:t>
            </a:r>
            <a:r>
              <a:rPr spc="20" dirty="0"/>
              <a:t>образовании</a:t>
            </a:r>
          </a:p>
        </p:txBody>
      </p:sp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1449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718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29588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799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303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807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311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815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9618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0122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0626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130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634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2138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26428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3146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3650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03936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18000" y="0"/>
                </a:move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03936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08975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95300" y="0"/>
            <a:ext cx="4417695" cy="91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21435" algn="l"/>
                <a:tab pos="2853690" algn="l"/>
                <a:tab pos="3931285" algn="l"/>
              </a:tabLst>
            </a:pPr>
            <a:r>
              <a:rPr sz="600" spc="25" dirty="0">
                <a:solidFill>
                  <a:srgbClr val="7F7F7F"/>
                </a:solidFill>
                <a:latin typeface="Arial"/>
                <a:cs typeface="Arial"/>
              </a:rPr>
              <a:t>Веб-прил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о</a:t>
            </a:r>
            <a:r>
              <a:rPr sz="600" spc="95" dirty="0">
                <a:solidFill>
                  <a:srgbClr val="7F7F7F"/>
                </a:solidFill>
                <a:latin typeface="Arial"/>
                <a:cs typeface="Arial"/>
              </a:rPr>
              <a:t>ж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ения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Сервисы</a:t>
            </a:r>
            <a:r>
              <a:rPr sz="600" spc="65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600" spc="5" dirty="0">
                <a:solidFill>
                  <a:srgbClr val="7F7F7F"/>
                </a:solidFill>
                <a:latin typeface="Arial"/>
                <a:cs typeface="Arial"/>
              </a:rPr>
              <a:t>G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o</a:t>
            </a:r>
            <a:r>
              <a:rPr sz="600" spc="10" dirty="0">
                <a:solidFill>
                  <a:srgbClr val="7F7F7F"/>
                </a:solidFill>
                <a:latin typeface="Arial"/>
                <a:cs typeface="Arial"/>
              </a:rPr>
              <a:t>ogle</a:t>
            </a:r>
            <a:r>
              <a:rPr sz="600" spc="65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о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бзор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Внедрение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30" dirty="0">
                <a:solidFill>
                  <a:srgbClr val="FFFFFF"/>
                </a:solidFill>
                <a:latin typeface="Arial"/>
                <a:cs typeface="Arial"/>
              </a:rPr>
              <a:t>Заключение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185674"/>
            <a:ext cx="4608004" cy="67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0" y="236321"/>
            <a:ext cx="4608195" cy="245110"/>
          </a:xfrm>
          <a:custGeom>
            <a:avLst/>
            <a:gdLst/>
            <a:ahLst/>
            <a:cxnLst/>
            <a:rect l="l" t="t" r="r" b="b"/>
            <a:pathLst>
              <a:path w="4608195" h="245109">
                <a:moveTo>
                  <a:pt x="0" y="244627"/>
                </a:moveTo>
                <a:lnTo>
                  <a:pt x="4608004" y="244627"/>
                </a:lnTo>
                <a:lnTo>
                  <a:pt x="4608004" y="0"/>
                </a:lnTo>
                <a:lnTo>
                  <a:pt x="0" y="0"/>
                </a:lnTo>
                <a:lnTo>
                  <a:pt x="0" y="244627"/>
                </a:lnTo>
                <a:close/>
              </a:path>
            </a:pathLst>
          </a:custGeom>
          <a:solidFill>
            <a:srgbClr val="B2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Заключение</a:t>
            </a:r>
          </a:p>
        </p:txBody>
      </p:sp>
      <p:sp>
        <p:nvSpPr>
          <p:cNvPr id="26" name="object 26"/>
          <p:cNvSpPr/>
          <p:nvPr/>
        </p:nvSpPr>
        <p:spPr>
          <a:xfrm>
            <a:off x="0" y="464070"/>
            <a:ext cx="4608004" cy="337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02551" y="1411262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02551" y="196543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02551" y="251962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592188" y="763102"/>
            <a:ext cx="3667125" cy="23901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71219" marR="247650" indent="-859155">
              <a:lnSpc>
                <a:spcPct val="102600"/>
              </a:lnSpc>
            </a:pPr>
            <a:r>
              <a:rPr sz="1050" i="1" spc="-50" dirty="0">
                <a:latin typeface="Century Gothic"/>
                <a:cs typeface="Century Gothic"/>
              </a:rPr>
              <a:t>Как </a:t>
            </a:r>
            <a:r>
              <a:rPr sz="1050" i="1" spc="-95" dirty="0">
                <a:latin typeface="Century Gothic"/>
                <a:cs typeface="Century Gothic"/>
              </a:rPr>
              <a:t>замечательны, </a:t>
            </a:r>
            <a:r>
              <a:rPr sz="1050" i="1" spc="-114" dirty="0">
                <a:latin typeface="Century Gothic"/>
                <a:cs typeface="Century Gothic"/>
              </a:rPr>
              <a:t>интересны, </a:t>
            </a:r>
            <a:r>
              <a:rPr sz="1050" i="1" spc="-95" dirty="0">
                <a:latin typeface="Century Gothic"/>
                <a:cs typeface="Century Gothic"/>
              </a:rPr>
              <a:t>оригинальны </a:t>
            </a:r>
            <a:r>
              <a:rPr sz="1050" i="1" spc="-80" dirty="0">
                <a:latin typeface="Century Gothic"/>
                <a:cs typeface="Century Gothic"/>
              </a:rPr>
              <a:t>люди </a:t>
            </a:r>
            <a:r>
              <a:rPr sz="1050" i="1" spc="-220" dirty="0">
                <a:latin typeface="Century Gothic"/>
                <a:cs typeface="Century Gothic"/>
              </a:rPr>
              <a:t>— </a:t>
            </a:r>
            <a:r>
              <a:rPr sz="1050" i="1" spc="-170" dirty="0">
                <a:latin typeface="Century Gothic"/>
                <a:cs typeface="Century Gothic"/>
              </a:rPr>
              <a:t>на  </a:t>
            </a:r>
            <a:r>
              <a:rPr sz="1050" i="1" spc="-130" dirty="0">
                <a:latin typeface="Century Gothic"/>
                <a:cs typeface="Century Gothic"/>
              </a:rPr>
              <a:t>расстоянии  </a:t>
            </a:r>
            <a:r>
              <a:rPr sz="1050" i="1" spc="-100" dirty="0">
                <a:latin typeface="Century Gothic"/>
                <a:cs typeface="Century Gothic"/>
              </a:rPr>
              <a:t>(Олдос</a:t>
            </a:r>
            <a:r>
              <a:rPr sz="1050" i="1" spc="50" dirty="0">
                <a:latin typeface="Century Gothic"/>
                <a:cs typeface="Century Gothic"/>
              </a:rPr>
              <a:t> </a:t>
            </a:r>
            <a:r>
              <a:rPr sz="1050" i="1" spc="-85" dirty="0">
                <a:latin typeface="Century Gothic"/>
                <a:cs typeface="Century Gothic"/>
              </a:rPr>
              <a:t>Хаксли)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50">
              <a:latin typeface="Times New Roman"/>
              <a:cs typeface="Times New Roman"/>
            </a:endParaRPr>
          </a:p>
          <a:p>
            <a:pPr marL="44450" marR="31115">
              <a:lnSpc>
                <a:spcPct val="102600"/>
              </a:lnSpc>
            </a:pPr>
            <a:r>
              <a:rPr sz="1050" spc="-85" dirty="0">
                <a:latin typeface="Book Antiqua"/>
                <a:cs typeface="Book Antiqua"/>
              </a:rPr>
              <a:t>Одной </a:t>
            </a:r>
            <a:r>
              <a:rPr sz="1050" spc="-40" dirty="0">
                <a:latin typeface="Book Antiqua"/>
                <a:cs typeface="Book Antiqua"/>
              </a:rPr>
              <a:t>из </a:t>
            </a:r>
            <a:r>
              <a:rPr sz="1050" spc="-35" dirty="0">
                <a:latin typeface="Book Antiqua"/>
                <a:cs typeface="Book Antiqua"/>
              </a:rPr>
              <a:t>задач </a:t>
            </a:r>
            <a:r>
              <a:rPr sz="1050" spc="-75" dirty="0">
                <a:latin typeface="Book Antiqua"/>
                <a:cs typeface="Book Antiqua"/>
              </a:rPr>
              <a:t>школьного </a:t>
            </a:r>
            <a:r>
              <a:rPr sz="1050" spc="-80" dirty="0">
                <a:latin typeface="Book Antiqua"/>
                <a:cs typeface="Book Antiqua"/>
              </a:rPr>
              <a:t>обучения </a:t>
            </a:r>
            <a:r>
              <a:rPr sz="1050" spc="-35" dirty="0">
                <a:latin typeface="Book Antiqua"/>
                <a:cs typeface="Book Antiqua"/>
              </a:rPr>
              <a:t>является </a:t>
            </a:r>
            <a:r>
              <a:rPr sz="1050" spc="-60" dirty="0">
                <a:latin typeface="Book Antiqua"/>
                <a:cs typeface="Book Antiqua"/>
              </a:rPr>
              <a:t>подготовка  </a:t>
            </a:r>
            <a:r>
              <a:rPr sz="1050" spc="-55" dirty="0">
                <a:latin typeface="Book Antiqua"/>
                <a:cs typeface="Book Antiqua"/>
              </a:rPr>
              <a:t>детей </a:t>
            </a:r>
            <a:r>
              <a:rPr sz="1050" spc="-70" dirty="0">
                <a:latin typeface="Book Antiqua"/>
                <a:cs typeface="Book Antiqua"/>
              </a:rPr>
              <a:t>к жизни </a:t>
            </a:r>
            <a:r>
              <a:rPr sz="1050" spc="-20" dirty="0">
                <a:latin typeface="Book Antiqua"/>
                <a:cs typeface="Book Antiqua"/>
              </a:rPr>
              <a:t>в </a:t>
            </a:r>
            <a:r>
              <a:rPr sz="1050" spc="-65" dirty="0">
                <a:latin typeface="Book Antiqua"/>
                <a:cs typeface="Book Antiqua"/>
              </a:rPr>
              <a:t>современном </a:t>
            </a:r>
            <a:r>
              <a:rPr sz="1050" spc="-55" dirty="0">
                <a:latin typeface="Book Antiqua"/>
                <a:cs typeface="Book Antiqua"/>
              </a:rPr>
              <a:t>мире, </a:t>
            </a:r>
            <a:r>
              <a:rPr sz="1050" spc="-80" dirty="0">
                <a:latin typeface="Book Antiqua"/>
                <a:cs typeface="Book Antiqua"/>
              </a:rPr>
              <a:t>который </a:t>
            </a:r>
            <a:r>
              <a:rPr sz="1050" spc="-25" dirty="0">
                <a:latin typeface="Book Antiqua"/>
                <a:cs typeface="Book Antiqua"/>
              </a:rPr>
              <a:t>всё </a:t>
            </a:r>
            <a:r>
              <a:rPr sz="1050" spc="-70" dirty="0">
                <a:latin typeface="Book Antiqua"/>
                <a:cs typeface="Book Antiqua"/>
              </a:rPr>
              <a:t>больше </a:t>
            </a:r>
            <a:r>
              <a:rPr sz="1050" spc="-110" dirty="0">
                <a:latin typeface="Book Antiqua"/>
                <a:cs typeface="Book Antiqua"/>
              </a:rPr>
              <a:t>и  </a:t>
            </a:r>
            <a:r>
              <a:rPr sz="1050" spc="-70" dirty="0">
                <a:latin typeface="Book Antiqua"/>
                <a:cs typeface="Book Antiqua"/>
              </a:rPr>
              <a:t>больше  </a:t>
            </a:r>
            <a:r>
              <a:rPr sz="1050" spc="-105" dirty="0">
                <a:latin typeface="Book Antiqua"/>
                <a:cs typeface="Book Antiqua"/>
              </a:rPr>
              <a:t>“уходит”   </a:t>
            </a:r>
            <a:r>
              <a:rPr sz="1050" spc="-20" dirty="0">
                <a:latin typeface="Book Antiqua"/>
                <a:cs typeface="Book Antiqua"/>
              </a:rPr>
              <a:t>в</a:t>
            </a:r>
            <a:r>
              <a:rPr sz="1050" spc="-30" dirty="0">
                <a:latin typeface="Book Antiqua"/>
                <a:cs typeface="Book Antiqua"/>
              </a:rPr>
              <a:t> </a:t>
            </a:r>
            <a:r>
              <a:rPr sz="1050" spc="-20" dirty="0">
                <a:latin typeface="Book Antiqua"/>
                <a:cs typeface="Book Antiqua"/>
              </a:rPr>
              <a:t>сеть.</a:t>
            </a:r>
            <a:endParaRPr sz="1050">
              <a:latin typeface="Book Antiqua"/>
              <a:cs typeface="Book Antiqua"/>
            </a:endParaRPr>
          </a:p>
          <a:p>
            <a:pPr marL="44450" marR="443865">
              <a:lnSpc>
                <a:spcPct val="102600"/>
              </a:lnSpc>
              <a:spcBef>
                <a:spcPts val="300"/>
              </a:spcBef>
            </a:pPr>
            <a:r>
              <a:rPr sz="1050" spc="-65" dirty="0">
                <a:latin typeface="Book Antiqua"/>
                <a:cs typeface="Book Antiqua"/>
              </a:rPr>
              <a:t>Конкурентоспособность </a:t>
            </a:r>
            <a:r>
              <a:rPr sz="1050" spc="-50" dirty="0">
                <a:latin typeface="Book Antiqua"/>
                <a:cs typeface="Book Antiqua"/>
              </a:rPr>
              <a:t>того </a:t>
            </a:r>
            <a:r>
              <a:rPr sz="1050" spc="-90" dirty="0">
                <a:latin typeface="Book Antiqua"/>
                <a:cs typeface="Book Antiqua"/>
              </a:rPr>
              <a:t>или </a:t>
            </a:r>
            <a:r>
              <a:rPr sz="1050" spc="-80" dirty="0">
                <a:latin typeface="Book Antiqua"/>
                <a:cs typeface="Book Antiqua"/>
              </a:rPr>
              <a:t>иного </a:t>
            </a:r>
            <a:r>
              <a:rPr sz="1050" spc="-60" dirty="0">
                <a:latin typeface="Book Antiqua"/>
                <a:cs typeface="Book Antiqua"/>
              </a:rPr>
              <a:t>специалиста  </a:t>
            </a:r>
            <a:r>
              <a:rPr sz="1050" spc="-55" dirty="0">
                <a:latin typeface="Book Antiqua"/>
                <a:cs typeface="Book Antiqua"/>
              </a:rPr>
              <a:t>определяется его </a:t>
            </a:r>
            <a:r>
              <a:rPr sz="1050" spc="-75" dirty="0">
                <a:latin typeface="Book Antiqua"/>
                <a:cs typeface="Book Antiqua"/>
              </a:rPr>
              <a:t>умением </a:t>
            </a:r>
            <a:r>
              <a:rPr sz="1050" spc="-60" dirty="0">
                <a:latin typeface="Book Antiqua"/>
                <a:cs typeface="Book Antiqua"/>
              </a:rPr>
              <a:t>грамотно </a:t>
            </a:r>
            <a:r>
              <a:rPr sz="1050" spc="-110" dirty="0">
                <a:latin typeface="Book Antiqua"/>
                <a:cs typeface="Book Antiqua"/>
              </a:rPr>
              <a:t>и </a:t>
            </a:r>
            <a:r>
              <a:rPr sz="1050" spc="-75" dirty="0">
                <a:latin typeface="Book Antiqua"/>
                <a:cs typeface="Book Antiqua"/>
              </a:rPr>
              <a:t>эффективно  </a:t>
            </a:r>
            <a:r>
              <a:rPr sz="1050" spc="-40" dirty="0">
                <a:latin typeface="Book Antiqua"/>
                <a:cs typeface="Book Antiqua"/>
              </a:rPr>
              <a:t>использовать  </a:t>
            </a:r>
            <a:r>
              <a:rPr sz="1050" spc="-70" dirty="0">
                <a:latin typeface="Book Antiqua"/>
                <a:cs typeface="Book Antiqua"/>
              </a:rPr>
              <a:t>современные</a:t>
            </a:r>
            <a:r>
              <a:rPr sz="1050" spc="10" dirty="0">
                <a:latin typeface="Book Antiqua"/>
                <a:cs typeface="Book Antiqua"/>
              </a:rPr>
              <a:t> </a:t>
            </a:r>
            <a:r>
              <a:rPr sz="1050" spc="-70" dirty="0">
                <a:latin typeface="Book Antiqua"/>
                <a:cs typeface="Book Antiqua"/>
              </a:rPr>
              <a:t>технологии.</a:t>
            </a:r>
            <a:endParaRPr sz="1050">
              <a:latin typeface="Book Antiqua"/>
              <a:cs typeface="Book Antiqua"/>
            </a:endParaRPr>
          </a:p>
          <a:p>
            <a:pPr marL="44450" marR="5080">
              <a:lnSpc>
                <a:spcPct val="102600"/>
              </a:lnSpc>
              <a:spcBef>
                <a:spcPts val="300"/>
              </a:spcBef>
            </a:pPr>
            <a:r>
              <a:rPr sz="1050" spc="-70" dirty="0">
                <a:latin typeface="Book Antiqua"/>
                <a:cs typeface="Book Antiqua"/>
              </a:rPr>
              <a:t>Сервисы </a:t>
            </a:r>
            <a:r>
              <a:rPr sz="1050" spc="-65" dirty="0">
                <a:latin typeface="Book Antiqua"/>
                <a:cs typeface="Book Antiqua"/>
              </a:rPr>
              <a:t>Google </a:t>
            </a:r>
            <a:r>
              <a:rPr sz="1050" spc="-50" dirty="0">
                <a:latin typeface="Book Antiqua"/>
                <a:cs typeface="Book Antiqua"/>
              </a:rPr>
              <a:t>дают </a:t>
            </a:r>
            <a:r>
              <a:rPr sz="1050" spc="-90" dirty="0">
                <a:latin typeface="Book Antiqua"/>
                <a:cs typeface="Book Antiqua"/>
              </a:rPr>
              <a:t>не </a:t>
            </a:r>
            <a:r>
              <a:rPr sz="1050" spc="-65" dirty="0">
                <a:latin typeface="Book Antiqua"/>
                <a:cs typeface="Book Antiqua"/>
              </a:rPr>
              <a:t>просто </a:t>
            </a:r>
            <a:r>
              <a:rPr sz="1050" spc="-70" dirty="0">
                <a:latin typeface="Book Antiqua"/>
                <a:cs typeface="Book Antiqua"/>
              </a:rPr>
              <a:t>навык </a:t>
            </a:r>
            <a:r>
              <a:rPr sz="1050" spc="-65" dirty="0">
                <a:latin typeface="Book Antiqua"/>
                <a:cs typeface="Book Antiqua"/>
              </a:rPr>
              <a:t>работы </a:t>
            </a:r>
            <a:r>
              <a:rPr sz="1050" spc="-10" dirty="0">
                <a:latin typeface="Book Antiqua"/>
                <a:cs typeface="Book Antiqua"/>
              </a:rPr>
              <a:t>с  </a:t>
            </a:r>
            <a:r>
              <a:rPr sz="1050" spc="-65" dirty="0">
                <a:latin typeface="Book Antiqua"/>
                <a:cs typeface="Book Antiqua"/>
              </a:rPr>
              <a:t>веб–приложениями, </a:t>
            </a:r>
            <a:r>
              <a:rPr sz="1050" spc="-30" dirty="0">
                <a:latin typeface="Book Antiqua"/>
                <a:cs typeface="Book Antiqua"/>
              </a:rPr>
              <a:t>а </a:t>
            </a:r>
            <a:r>
              <a:rPr sz="1050" spc="-70" dirty="0">
                <a:latin typeface="Book Antiqua"/>
                <a:cs typeface="Book Antiqua"/>
              </a:rPr>
              <a:t>вполне </a:t>
            </a:r>
            <a:r>
              <a:rPr sz="1050" spc="-75" dirty="0">
                <a:latin typeface="Book Antiqua"/>
                <a:cs typeface="Book Antiqua"/>
              </a:rPr>
              <a:t>реальный </a:t>
            </a:r>
            <a:r>
              <a:rPr sz="1050" spc="-70" dirty="0">
                <a:latin typeface="Book Antiqua"/>
                <a:cs typeface="Book Antiqua"/>
              </a:rPr>
              <a:t>опыт </a:t>
            </a:r>
            <a:r>
              <a:rPr sz="1050" spc="-65" dirty="0">
                <a:latin typeface="Book Antiqua"/>
                <a:cs typeface="Book Antiqua"/>
              </a:rPr>
              <a:t>работы </a:t>
            </a:r>
            <a:r>
              <a:rPr sz="1050" spc="-10" dirty="0">
                <a:latin typeface="Book Antiqua"/>
                <a:cs typeface="Book Antiqua"/>
              </a:rPr>
              <a:t>с  </a:t>
            </a:r>
            <a:r>
              <a:rPr sz="1050" spc="-65" dirty="0">
                <a:latin typeface="Book Antiqua"/>
                <a:cs typeface="Book Antiqua"/>
              </a:rPr>
              <a:t>инструментом, </a:t>
            </a:r>
            <a:r>
              <a:rPr sz="1050" spc="-80" dirty="0">
                <a:latin typeface="Book Antiqua"/>
                <a:cs typeface="Book Antiqua"/>
              </a:rPr>
              <a:t>который </a:t>
            </a:r>
            <a:r>
              <a:rPr sz="1050" spc="-55" dirty="0">
                <a:latin typeface="Book Antiqua"/>
                <a:cs typeface="Book Antiqua"/>
              </a:rPr>
              <a:t>используют множество </a:t>
            </a:r>
            <a:r>
              <a:rPr sz="1050" spc="-90" dirty="0">
                <a:latin typeface="Book Antiqua"/>
                <a:cs typeface="Book Antiqua"/>
              </a:rPr>
              <a:t>компаний </a:t>
            </a:r>
            <a:r>
              <a:rPr sz="1050" spc="-20" dirty="0">
                <a:latin typeface="Book Antiqua"/>
                <a:cs typeface="Book Antiqua"/>
              </a:rPr>
              <a:t>в  </a:t>
            </a:r>
            <a:r>
              <a:rPr sz="1050" spc="-55" dirty="0">
                <a:latin typeface="Book Antiqua"/>
                <a:cs typeface="Book Antiqua"/>
              </a:rPr>
              <a:t>своей  </a:t>
            </a:r>
            <a:r>
              <a:rPr sz="1050" spc="-70" dirty="0">
                <a:latin typeface="Book Antiqua"/>
                <a:cs typeface="Book Antiqua"/>
              </a:rPr>
              <a:t>повседневной</a:t>
            </a:r>
            <a:r>
              <a:rPr sz="1050" dirty="0">
                <a:latin typeface="Book Antiqua"/>
                <a:cs typeface="Book Antiqua"/>
              </a:rPr>
              <a:t> </a:t>
            </a:r>
            <a:r>
              <a:rPr sz="1050" spc="-50" dirty="0">
                <a:latin typeface="Book Antiqua"/>
                <a:cs typeface="Book Antiqua"/>
              </a:rPr>
              <a:t>работе.</a:t>
            </a:r>
            <a:endParaRPr sz="1050">
              <a:latin typeface="Book Antiqua"/>
              <a:cs typeface="Book Antiqu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85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>
            <a:spLocks noGrp="1"/>
          </p:cNvSpPr>
          <p:nvPr>
            <p:ph type="ftr" sz="quarter" idx="5"/>
          </p:nvPr>
        </p:nvSpPr>
        <p:spPr>
          <a:xfrm>
            <a:off x="1648409" y="3349524"/>
            <a:ext cx="560705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endParaRPr spc="25" dirty="0"/>
          </a:p>
        </p:txBody>
      </p:sp>
      <p:sp>
        <p:nvSpPr>
          <p:cNvPr id="34" name="object 3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r>
              <a:rPr spc="15" dirty="0"/>
              <a:t>Сервисы </a:t>
            </a:r>
            <a:r>
              <a:rPr spc="10" dirty="0"/>
              <a:t>Google </a:t>
            </a:r>
            <a:r>
              <a:rPr spc="15" dirty="0"/>
              <a:t>в</a:t>
            </a:r>
            <a:r>
              <a:rPr spc="130" dirty="0"/>
              <a:t> </a:t>
            </a:r>
            <a:r>
              <a:rPr spc="20" dirty="0"/>
              <a:t>образовании</a:t>
            </a:r>
          </a:p>
        </p:txBody>
      </p:sp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1449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718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29588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799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303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807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6311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815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9618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0122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0626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1130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634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2138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26428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3146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3650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03936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08975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18000" y="0"/>
                </a:move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08975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95300" y="0"/>
            <a:ext cx="4417695" cy="91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21435" algn="l"/>
                <a:tab pos="2853690" algn="l"/>
                <a:tab pos="3931285" algn="l"/>
              </a:tabLst>
            </a:pPr>
            <a:r>
              <a:rPr sz="600" spc="25" dirty="0">
                <a:solidFill>
                  <a:srgbClr val="7F7F7F"/>
                </a:solidFill>
                <a:latin typeface="Arial"/>
                <a:cs typeface="Arial"/>
              </a:rPr>
              <a:t>Веб-прил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о</a:t>
            </a:r>
            <a:r>
              <a:rPr sz="600" spc="95" dirty="0">
                <a:solidFill>
                  <a:srgbClr val="7F7F7F"/>
                </a:solidFill>
                <a:latin typeface="Arial"/>
                <a:cs typeface="Arial"/>
              </a:rPr>
              <a:t>ж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ения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Сервисы</a:t>
            </a:r>
            <a:r>
              <a:rPr sz="600" spc="65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600" spc="5" dirty="0">
                <a:solidFill>
                  <a:srgbClr val="7F7F7F"/>
                </a:solidFill>
                <a:latin typeface="Arial"/>
                <a:cs typeface="Arial"/>
              </a:rPr>
              <a:t>G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o</a:t>
            </a:r>
            <a:r>
              <a:rPr sz="600" spc="10" dirty="0">
                <a:solidFill>
                  <a:srgbClr val="7F7F7F"/>
                </a:solidFill>
                <a:latin typeface="Arial"/>
                <a:cs typeface="Arial"/>
              </a:rPr>
              <a:t>ogle</a:t>
            </a:r>
            <a:r>
              <a:rPr sz="600" spc="65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о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бзор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Внедрение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30" dirty="0">
                <a:solidFill>
                  <a:srgbClr val="FFFFFF"/>
                </a:solidFill>
                <a:latin typeface="Arial"/>
                <a:cs typeface="Arial"/>
              </a:rPr>
              <a:t>Заключение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185674"/>
            <a:ext cx="4608004" cy="67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0" y="236321"/>
            <a:ext cx="4608195" cy="245110"/>
          </a:xfrm>
          <a:custGeom>
            <a:avLst/>
            <a:gdLst/>
            <a:ahLst/>
            <a:cxnLst/>
            <a:rect l="l" t="t" r="r" b="b"/>
            <a:pathLst>
              <a:path w="4608195" h="245109">
                <a:moveTo>
                  <a:pt x="0" y="244627"/>
                </a:moveTo>
                <a:lnTo>
                  <a:pt x="4608004" y="244627"/>
                </a:lnTo>
                <a:lnTo>
                  <a:pt x="4608004" y="0"/>
                </a:lnTo>
                <a:lnTo>
                  <a:pt x="0" y="0"/>
                </a:lnTo>
                <a:lnTo>
                  <a:pt x="0" y="244627"/>
                </a:lnTo>
                <a:close/>
              </a:path>
            </a:pathLst>
          </a:custGeom>
          <a:solidFill>
            <a:srgbClr val="B2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Спасибо </a:t>
            </a:r>
            <a:r>
              <a:rPr spc="-5" dirty="0"/>
              <a:t>за</a:t>
            </a:r>
            <a:r>
              <a:rPr spc="215" dirty="0"/>
              <a:t> </a:t>
            </a:r>
            <a:r>
              <a:rPr spc="-40" dirty="0"/>
              <a:t>внимание!</a:t>
            </a:r>
          </a:p>
        </p:txBody>
      </p:sp>
      <p:sp>
        <p:nvSpPr>
          <p:cNvPr id="26" name="object 26"/>
          <p:cNvSpPr/>
          <p:nvPr/>
        </p:nvSpPr>
        <p:spPr>
          <a:xfrm>
            <a:off x="0" y="464070"/>
            <a:ext cx="4608004" cy="337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02551" y="1501305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02551" y="1711337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02551" y="1921370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85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>
            <a:spLocks noGrp="1"/>
          </p:cNvSpPr>
          <p:nvPr>
            <p:ph type="ftr" sz="quarter" idx="5"/>
          </p:nvPr>
        </p:nvSpPr>
        <p:spPr>
          <a:xfrm>
            <a:off x="1648409" y="3349524"/>
            <a:ext cx="560705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endParaRPr spc="25" dirty="0"/>
          </a:p>
        </p:txBody>
      </p:sp>
      <p:sp>
        <p:nvSpPr>
          <p:cNvPr id="34" name="object 3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r>
              <a:rPr spc="15" dirty="0"/>
              <a:t>Сервисы </a:t>
            </a:r>
            <a:r>
              <a:rPr spc="10" dirty="0"/>
              <a:t>Google </a:t>
            </a:r>
            <a:r>
              <a:rPr spc="15" dirty="0"/>
              <a:t>в</a:t>
            </a:r>
            <a:r>
              <a:rPr spc="130" dirty="0"/>
              <a:t> </a:t>
            </a:r>
            <a:r>
              <a:rPr spc="20" dirty="0"/>
              <a:t>образовании</a:t>
            </a: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065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18000" y="0"/>
                </a:move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065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10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1449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18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5300" y="0"/>
            <a:ext cx="670560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Веб-приложения</a:t>
            </a:r>
            <a:endParaRPr sz="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429588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799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303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807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311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6815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404226" y="0"/>
            <a:ext cx="894080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Сервисы </a:t>
            </a:r>
            <a:r>
              <a:rPr sz="600" spc="10" dirty="0">
                <a:solidFill>
                  <a:srgbClr val="7F7F7F"/>
                </a:solidFill>
                <a:latin typeface="Arial"/>
                <a:cs typeface="Arial"/>
              </a:rPr>
              <a:t>Google</a:t>
            </a:r>
            <a:r>
              <a:rPr sz="600" spc="65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обзор</a:t>
            </a:r>
            <a:endParaRPr sz="6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9618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0122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0626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1130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634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2138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26428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3146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3650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936519" y="0"/>
            <a:ext cx="439420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Внедрение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03936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08975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014012" y="0"/>
            <a:ext cx="499109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30" dirty="0">
                <a:solidFill>
                  <a:srgbClr val="7F7F7F"/>
                </a:solidFill>
                <a:latin typeface="Arial"/>
                <a:cs typeface="Arial"/>
              </a:rPr>
              <a:t>Заключение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02551" y="1031252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02551" y="1585442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624395" y="954819"/>
            <a:ext cx="3613785" cy="920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0640">
              <a:lnSpc>
                <a:spcPct val="102699"/>
              </a:lnSpc>
            </a:pPr>
            <a:r>
              <a:rPr sz="1050" spc="-85" dirty="0">
                <a:latin typeface="Book Antiqua"/>
                <a:cs typeface="Book Antiqua"/>
              </a:rPr>
              <a:t>Одним </a:t>
            </a:r>
            <a:r>
              <a:rPr sz="1050" spc="-40" dirty="0">
                <a:latin typeface="Book Antiqua"/>
                <a:cs typeface="Book Antiqua"/>
              </a:rPr>
              <a:t>из </a:t>
            </a:r>
            <a:r>
              <a:rPr sz="1050" spc="-65" dirty="0">
                <a:latin typeface="Book Antiqua"/>
                <a:cs typeface="Book Antiqua"/>
              </a:rPr>
              <a:t>главных </a:t>
            </a:r>
            <a:r>
              <a:rPr sz="1050" spc="-70" dirty="0">
                <a:latin typeface="Book Antiqua"/>
                <a:cs typeface="Book Antiqua"/>
              </a:rPr>
              <a:t>достижений </a:t>
            </a:r>
            <a:r>
              <a:rPr sz="1050" spc="-85" dirty="0">
                <a:latin typeface="Book Antiqua"/>
                <a:cs typeface="Book Antiqua"/>
              </a:rPr>
              <a:t>конца </a:t>
            </a:r>
            <a:r>
              <a:rPr sz="1050" spc="-35" dirty="0">
                <a:latin typeface="Book Antiqua"/>
                <a:cs typeface="Book Antiqua"/>
              </a:rPr>
              <a:t>XX-го </a:t>
            </a:r>
            <a:r>
              <a:rPr sz="1050" spc="-220" dirty="0">
                <a:latin typeface="Book Antiqua"/>
                <a:cs typeface="Book Antiqua"/>
              </a:rPr>
              <a:t>— </a:t>
            </a:r>
            <a:r>
              <a:rPr sz="1050" spc="-60" dirty="0">
                <a:latin typeface="Book Antiqua"/>
                <a:cs typeface="Book Antiqua"/>
              </a:rPr>
              <a:t>начала </a:t>
            </a:r>
            <a:r>
              <a:rPr sz="1050" spc="-40" dirty="0">
                <a:latin typeface="Book Antiqua"/>
                <a:cs typeface="Book Antiqua"/>
              </a:rPr>
              <a:t>XXI  </a:t>
            </a:r>
            <a:r>
              <a:rPr sz="1050" spc="-50" dirty="0">
                <a:latin typeface="Book Antiqua"/>
                <a:cs typeface="Book Antiqua"/>
              </a:rPr>
              <a:t>веков </a:t>
            </a:r>
            <a:r>
              <a:rPr sz="1050" spc="-100" dirty="0">
                <a:latin typeface="Book Antiqua"/>
                <a:cs typeface="Book Antiqua"/>
              </a:rPr>
              <a:t>будущие </a:t>
            </a:r>
            <a:r>
              <a:rPr sz="1050" spc="-70" dirty="0">
                <a:latin typeface="Book Antiqua"/>
                <a:cs typeface="Book Antiqua"/>
              </a:rPr>
              <a:t>поколения, </a:t>
            </a:r>
            <a:r>
              <a:rPr sz="1050" spc="-75" dirty="0">
                <a:latin typeface="Book Antiqua"/>
                <a:cs typeface="Book Antiqua"/>
              </a:rPr>
              <a:t>несомненно, </a:t>
            </a:r>
            <a:r>
              <a:rPr sz="1050" spc="-55" dirty="0">
                <a:latin typeface="Book Antiqua"/>
                <a:cs typeface="Book Antiqua"/>
              </a:rPr>
              <a:t>назовут </a:t>
            </a:r>
            <a:r>
              <a:rPr sz="1050" spc="-65" dirty="0">
                <a:latin typeface="Book Antiqua"/>
                <a:cs typeface="Book Antiqua"/>
              </a:rPr>
              <a:t>выход  </a:t>
            </a:r>
            <a:r>
              <a:rPr sz="1050" spc="-35" dirty="0">
                <a:latin typeface="Book Antiqua"/>
                <a:cs typeface="Book Antiqua"/>
              </a:rPr>
              <a:t>человечества </a:t>
            </a:r>
            <a:r>
              <a:rPr sz="1050" spc="-40" dirty="0">
                <a:latin typeface="Book Antiqua"/>
                <a:cs typeface="Book Antiqua"/>
              </a:rPr>
              <a:t>во  </a:t>
            </a:r>
            <a:r>
              <a:rPr sz="1050" spc="-70" dirty="0">
                <a:latin typeface="Book Antiqua"/>
                <a:cs typeface="Book Antiqua"/>
              </a:rPr>
              <a:t>Всемирную</a:t>
            </a:r>
            <a:r>
              <a:rPr sz="1050" spc="75" dirty="0">
                <a:latin typeface="Book Antiqua"/>
                <a:cs typeface="Book Antiqua"/>
              </a:rPr>
              <a:t> </a:t>
            </a:r>
            <a:r>
              <a:rPr sz="1050" spc="-20" dirty="0">
                <a:latin typeface="Book Antiqua"/>
                <a:cs typeface="Book Antiqua"/>
              </a:rPr>
              <a:t>сеть.</a:t>
            </a:r>
            <a:endParaRPr sz="1050">
              <a:latin typeface="Book Antiqua"/>
              <a:cs typeface="Book Antiqua"/>
            </a:endParaRPr>
          </a:p>
          <a:p>
            <a:pPr marL="12700" marR="5080">
              <a:lnSpc>
                <a:spcPct val="102699"/>
              </a:lnSpc>
              <a:spcBef>
                <a:spcPts val="295"/>
              </a:spcBef>
            </a:pPr>
            <a:r>
              <a:rPr sz="1050" spc="-65" dirty="0">
                <a:latin typeface="Book Antiqua"/>
                <a:cs typeface="Book Antiqua"/>
              </a:rPr>
              <a:t>Из </a:t>
            </a:r>
            <a:r>
              <a:rPr sz="1050" spc="-70" dirty="0">
                <a:latin typeface="Book Antiqua"/>
                <a:cs typeface="Book Antiqua"/>
              </a:rPr>
              <a:t>простых </a:t>
            </a:r>
            <a:r>
              <a:rPr sz="1050" spc="-80" dirty="0">
                <a:latin typeface="Book Antiqua"/>
                <a:cs typeface="Book Antiqua"/>
              </a:rPr>
              <a:t>домашних </a:t>
            </a:r>
            <a:r>
              <a:rPr sz="1050" spc="-75" dirty="0">
                <a:latin typeface="Book Antiqua"/>
                <a:cs typeface="Book Antiqua"/>
              </a:rPr>
              <a:t>страниц </a:t>
            </a:r>
            <a:r>
              <a:rPr sz="1050" spc="-55" dirty="0">
                <a:latin typeface="Book Antiqua"/>
                <a:cs typeface="Book Antiqua"/>
              </a:rPr>
              <a:t>сайты </a:t>
            </a:r>
            <a:r>
              <a:rPr sz="1050" spc="-75" dirty="0">
                <a:latin typeface="Book Antiqua"/>
                <a:cs typeface="Book Antiqua"/>
              </a:rPr>
              <a:t>эволюционировали </a:t>
            </a:r>
            <a:r>
              <a:rPr sz="1050" spc="-20" dirty="0">
                <a:latin typeface="Book Antiqua"/>
                <a:cs typeface="Book Antiqua"/>
              </a:rPr>
              <a:t>в  </a:t>
            </a:r>
            <a:r>
              <a:rPr sz="1050" spc="-60" dirty="0">
                <a:latin typeface="Book Antiqua"/>
                <a:cs typeface="Book Antiqua"/>
              </a:rPr>
              <a:t>сложные  </a:t>
            </a:r>
            <a:r>
              <a:rPr sz="1050" spc="-75" dirty="0">
                <a:latin typeface="Book Antiqua"/>
                <a:cs typeface="Book Antiqua"/>
              </a:rPr>
              <a:t>распределённые</a:t>
            </a:r>
            <a:r>
              <a:rPr sz="1050" spc="30" dirty="0">
                <a:latin typeface="Book Antiqua"/>
                <a:cs typeface="Book Antiqua"/>
              </a:rPr>
              <a:t> </a:t>
            </a:r>
            <a:r>
              <a:rPr sz="1050" spc="-40" dirty="0">
                <a:latin typeface="Book Antiqua"/>
                <a:cs typeface="Book Antiqua"/>
              </a:rPr>
              <a:t>системы.</a:t>
            </a:r>
            <a:endParaRPr sz="1050">
              <a:latin typeface="Book Antiqua"/>
              <a:cs typeface="Book Antiqu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85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>
            <a:spLocks noGrp="1"/>
          </p:cNvSpPr>
          <p:nvPr>
            <p:ph type="ftr" sz="quarter" idx="5"/>
          </p:nvPr>
        </p:nvSpPr>
        <p:spPr>
          <a:xfrm>
            <a:off x="1648409" y="3349524"/>
            <a:ext cx="560705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endParaRPr spc="25" dirty="0"/>
          </a:p>
        </p:txBody>
      </p:sp>
      <p:sp>
        <p:nvSpPr>
          <p:cNvPr id="34" name="object 3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r>
              <a:rPr spc="15" dirty="0"/>
              <a:t>Сервисы </a:t>
            </a:r>
            <a:r>
              <a:rPr spc="10" dirty="0"/>
              <a:t>Google </a:t>
            </a:r>
            <a:r>
              <a:rPr spc="15" dirty="0"/>
              <a:t>в</a:t>
            </a:r>
            <a:r>
              <a:rPr spc="130" dirty="0"/>
              <a:t> </a:t>
            </a:r>
            <a:r>
              <a:rPr spc="20" dirty="0"/>
              <a:t>образовании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065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18000" y="0"/>
                </a:move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065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10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1449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18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5300" y="0"/>
            <a:ext cx="670560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Веб-приложения</a:t>
            </a:r>
            <a:endParaRPr sz="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429588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799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303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807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311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6815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404226" y="0"/>
            <a:ext cx="894080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Сервисы </a:t>
            </a:r>
            <a:r>
              <a:rPr sz="600" spc="10" dirty="0">
                <a:solidFill>
                  <a:srgbClr val="7F7F7F"/>
                </a:solidFill>
                <a:latin typeface="Arial"/>
                <a:cs typeface="Arial"/>
              </a:rPr>
              <a:t>Google</a:t>
            </a:r>
            <a:r>
              <a:rPr sz="600" spc="65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обзор</a:t>
            </a:r>
            <a:endParaRPr sz="6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9618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0122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0626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1130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634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2138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26428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3146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3650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936519" y="0"/>
            <a:ext cx="439420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Внедрение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03936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08975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014012" y="0"/>
            <a:ext cx="499109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30" dirty="0">
                <a:solidFill>
                  <a:srgbClr val="7F7F7F"/>
                </a:solidFill>
                <a:latin typeface="Arial"/>
                <a:cs typeface="Arial"/>
              </a:rPr>
              <a:t>Заключение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02551" y="1031252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02551" y="1585442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02551" y="1967547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624395" y="954819"/>
            <a:ext cx="3613785" cy="1302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0640">
              <a:lnSpc>
                <a:spcPct val="102699"/>
              </a:lnSpc>
            </a:pPr>
            <a:r>
              <a:rPr sz="1050" spc="-85" dirty="0">
                <a:latin typeface="Book Antiqua"/>
                <a:cs typeface="Book Antiqua"/>
              </a:rPr>
              <a:t>Одним </a:t>
            </a:r>
            <a:r>
              <a:rPr sz="1050" spc="-40" dirty="0">
                <a:latin typeface="Book Antiqua"/>
                <a:cs typeface="Book Antiqua"/>
              </a:rPr>
              <a:t>из </a:t>
            </a:r>
            <a:r>
              <a:rPr sz="1050" spc="-65" dirty="0">
                <a:latin typeface="Book Antiqua"/>
                <a:cs typeface="Book Antiqua"/>
              </a:rPr>
              <a:t>главных </a:t>
            </a:r>
            <a:r>
              <a:rPr sz="1050" spc="-70" dirty="0">
                <a:latin typeface="Book Antiqua"/>
                <a:cs typeface="Book Antiqua"/>
              </a:rPr>
              <a:t>достижений </a:t>
            </a:r>
            <a:r>
              <a:rPr sz="1050" spc="-85" dirty="0">
                <a:latin typeface="Book Antiqua"/>
                <a:cs typeface="Book Antiqua"/>
              </a:rPr>
              <a:t>конца </a:t>
            </a:r>
            <a:r>
              <a:rPr sz="1050" spc="-35" dirty="0">
                <a:latin typeface="Book Antiqua"/>
                <a:cs typeface="Book Antiqua"/>
              </a:rPr>
              <a:t>XX-го </a:t>
            </a:r>
            <a:r>
              <a:rPr sz="1050" spc="-220" dirty="0">
                <a:latin typeface="Book Antiqua"/>
                <a:cs typeface="Book Antiqua"/>
              </a:rPr>
              <a:t>— </a:t>
            </a:r>
            <a:r>
              <a:rPr sz="1050" spc="-60" dirty="0">
                <a:latin typeface="Book Antiqua"/>
                <a:cs typeface="Book Antiqua"/>
              </a:rPr>
              <a:t>начала </a:t>
            </a:r>
            <a:r>
              <a:rPr sz="1050" spc="-40" dirty="0">
                <a:latin typeface="Book Antiqua"/>
                <a:cs typeface="Book Antiqua"/>
              </a:rPr>
              <a:t>XXI  </a:t>
            </a:r>
            <a:r>
              <a:rPr sz="1050" spc="-50" dirty="0">
                <a:latin typeface="Book Antiqua"/>
                <a:cs typeface="Book Antiqua"/>
              </a:rPr>
              <a:t>веков </a:t>
            </a:r>
            <a:r>
              <a:rPr sz="1050" spc="-100" dirty="0">
                <a:latin typeface="Book Antiqua"/>
                <a:cs typeface="Book Antiqua"/>
              </a:rPr>
              <a:t>будущие </a:t>
            </a:r>
            <a:r>
              <a:rPr sz="1050" spc="-70" dirty="0">
                <a:latin typeface="Book Antiqua"/>
                <a:cs typeface="Book Antiqua"/>
              </a:rPr>
              <a:t>поколения, </a:t>
            </a:r>
            <a:r>
              <a:rPr sz="1050" spc="-75" dirty="0">
                <a:latin typeface="Book Antiqua"/>
                <a:cs typeface="Book Antiqua"/>
              </a:rPr>
              <a:t>несомненно, </a:t>
            </a:r>
            <a:r>
              <a:rPr sz="1050" spc="-55" dirty="0">
                <a:latin typeface="Book Antiqua"/>
                <a:cs typeface="Book Antiqua"/>
              </a:rPr>
              <a:t>назовут </a:t>
            </a:r>
            <a:r>
              <a:rPr sz="1050" spc="-65" dirty="0">
                <a:latin typeface="Book Antiqua"/>
                <a:cs typeface="Book Antiqua"/>
              </a:rPr>
              <a:t>выход  </a:t>
            </a:r>
            <a:r>
              <a:rPr sz="1050" spc="-35" dirty="0">
                <a:latin typeface="Book Antiqua"/>
                <a:cs typeface="Book Antiqua"/>
              </a:rPr>
              <a:t>человечества </a:t>
            </a:r>
            <a:r>
              <a:rPr sz="1050" spc="-40" dirty="0">
                <a:latin typeface="Book Antiqua"/>
                <a:cs typeface="Book Antiqua"/>
              </a:rPr>
              <a:t>во  </a:t>
            </a:r>
            <a:r>
              <a:rPr sz="1050" spc="-70" dirty="0">
                <a:latin typeface="Book Antiqua"/>
                <a:cs typeface="Book Antiqua"/>
              </a:rPr>
              <a:t>Всемирную</a:t>
            </a:r>
            <a:r>
              <a:rPr sz="1050" spc="75" dirty="0">
                <a:latin typeface="Book Antiqua"/>
                <a:cs typeface="Book Antiqua"/>
              </a:rPr>
              <a:t> </a:t>
            </a:r>
            <a:r>
              <a:rPr sz="1050" spc="-20" dirty="0">
                <a:latin typeface="Book Antiqua"/>
                <a:cs typeface="Book Antiqua"/>
              </a:rPr>
              <a:t>сеть.</a:t>
            </a:r>
            <a:endParaRPr sz="1050">
              <a:latin typeface="Book Antiqua"/>
              <a:cs typeface="Book Antiqua"/>
            </a:endParaRPr>
          </a:p>
          <a:p>
            <a:pPr marL="12700" marR="5080">
              <a:lnSpc>
                <a:spcPct val="102699"/>
              </a:lnSpc>
              <a:spcBef>
                <a:spcPts val="295"/>
              </a:spcBef>
            </a:pPr>
            <a:r>
              <a:rPr sz="1050" spc="-65" dirty="0">
                <a:latin typeface="Book Antiqua"/>
                <a:cs typeface="Book Antiqua"/>
              </a:rPr>
              <a:t>Из </a:t>
            </a:r>
            <a:r>
              <a:rPr sz="1050" spc="-70" dirty="0">
                <a:latin typeface="Book Antiqua"/>
                <a:cs typeface="Book Antiqua"/>
              </a:rPr>
              <a:t>простых </a:t>
            </a:r>
            <a:r>
              <a:rPr sz="1050" spc="-80" dirty="0">
                <a:latin typeface="Book Antiqua"/>
                <a:cs typeface="Book Antiqua"/>
              </a:rPr>
              <a:t>домашних </a:t>
            </a:r>
            <a:r>
              <a:rPr sz="1050" spc="-75" dirty="0">
                <a:latin typeface="Book Antiqua"/>
                <a:cs typeface="Book Antiqua"/>
              </a:rPr>
              <a:t>страниц </a:t>
            </a:r>
            <a:r>
              <a:rPr sz="1050" spc="-55" dirty="0">
                <a:latin typeface="Book Antiqua"/>
                <a:cs typeface="Book Antiqua"/>
              </a:rPr>
              <a:t>сайты </a:t>
            </a:r>
            <a:r>
              <a:rPr sz="1050" spc="-75" dirty="0">
                <a:latin typeface="Book Antiqua"/>
                <a:cs typeface="Book Antiqua"/>
              </a:rPr>
              <a:t>эволюционировали </a:t>
            </a:r>
            <a:r>
              <a:rPr sz="1050" spc="-20" dirty="0">
                <a:latin typeface="Book Antiqua"/>
                <a:cs typeface="Book Antiqua"/>
              </a:rPr>
              <a:t>в  </a:t>
            </a:r>
            <a:r>
              <a:rPr sz="1050" spc="-60" dirty="0">
                <a:latin typeface="Book Antiqua"/>
                <a:cs typeface="Book Antiqua"/>
              </a:rPr>
              <a:t>сложные  </a:t>
            </a:r>
            <a:r>
              <a:rPr sz="1050" spc="-75" dirty="0">
                <a:latin typeface="Book Antiqua"/>
                <a:cs typeface="Book Antiqua"/>
              </a:rPr>
              <a:t>распределённые</a:t>
            </a:r>
            <a:r>
              <a:rPr sz="1050" spc="30" dirty="0">
                <a:latin typeface="Book Antiqua"/>
                <a:cs typeface="Book Antiqua"/>
              </a:rPr>
              <a:t> </a:t>
            </a:r>
            <a:r>
              <a:rPr sz="1050" spc="-40" dirty="0">
                <a:latin typeface="Book Antiqua"/>
                <a:cs typeface="Book Antiqua"/>
              </a:rPr>
              <a:t>системы.</a:t>
            </a:r>
            <a:endParaRPr sz="1050">
              <a:latin typeface="Book Antiqua"/>
              <a:cs typeface="Book Antiqua"/>
            </a:endParaRPr>
          </a:p>
          <a:p>
            <a:pPr marL="12700" marR="591185">
              <a:lnSpc>
                <a:spcPct val="102699"/>
              </a:lnSpc>
              <a:spcBef>
                <a:spcPts val="295"/>
              </a:spcBef>
            </a:pPr>
            <a:r>
              <a:rPr sz="1050" spc="45" dirty="0">
                <a:latin typeface="Book Antiqua"/>
                <a:cs typeface="Book Antiqua"/>
              </a:rPr>
              <a:t>В </a:t>
            </a:r>
            <a:r>
              <a:rPr sz="1050" spc="-60" dirty="0">
                <a:latin typeface="Book Antiqua"/>
                <a:cs typeface="Book Antiqua"/>
              </a:rPr>
              <a:t>начале </a:t>
            </a:r>
            <a:r>
              <a:rPr sz="1050" spc="-40" dirty="0">
                <a:latin typeface="Book Antiqua"/>
                <a:cs typeface="Book Antiqua"/>
              </a:rPr>
              <a:t>XXI </a:t>
            </a:r>
            <a:r>
              <a:rPr sz="1050" spc="-50" dirty="0">
                <a:latin typeface="Book Antiqua"/>
                <a:cs typeface="Book Antiqua"/>
              </a:rPr>
              <a:t>века </a:t>
            </a:r>
            <a:r>
              <a:rPr sz="1050" spc="-85" dirty="0">
                <a:latin typeface="Book Antiqua"/>
                <a:cs typeface="Book Antiqua"/>
              </a:rPr>
              <a:t>на </a:t>
            </a:r>
            <a:r>
              <a:rPr sz="1050" spc="-90" dirty="0">
                <a:latin typeface="Book Antiqua"/>
                <a:cs typeface="Book Antiqua"/>
              </a:rPr>
              <a:t>передний </a:t>
            </a:r>
            <a:r>
              <a:rPr sz="1050" spc="-85" dirty="0">
                <a:latin typeface="Book Antiqua"/>
                <a:cs typeface="Book Antiqua"/>
              </a:rPr>
              <a:t>план </a:t>
            </a:r>
            <a:r>
              <a:rPr sz="1050" spc="-55" dirty="0">
                <a:latin typeface="Book Antiqua"/>
                <a:cs typeface="Book Antiqua"/>
              </a:rPr>
              <a:t>выходят </a:t>
            </a:r>
            <a:r>
              <a:rPr sz="1050" spc="-50" dirty="0">
                <a:latin typeface="Book Antiqua"/>
                <a:cs typeface="Book Antiqua"/>
              </a:rPr>
              <a:t>так  называемые</a:t>
            </a:r>
            <a:r>
              <a:rPr sz="1050" spc="40" dirty="0">
                <a:latin typeface="Book Antiqua"/>
                <a:cs typeface="Book Antiqua"/>
              </a:rPr>
              <a:t> </a:t>
            </a:r>
            <a:r>
              <a:rPr sz="1050" spc="-65" dirty="0">
                <a:latin typeface="Book Antiqua"/>
                <a:cs typeface="Book Antiqua"/>
              </a:rPr>
              <a:t>веб–приложения.</a:t>
            </a:r>
            <a:endParaRPr sz="1050">
              <a:latin typeface="Book Antiqua"/>
              <a:cs typeface="Book Antiqua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85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>
            <a:spLocks noGrp="1"/>
          </p:cNvSpPr>
          <p:nvPr>
            <p:ph type="ftr" sz="quarter" idx="5"/>
          </p:nvPr>
        </p:nvSpPr>
        <p:spPr>
          <a:xfrm>
            <a:off x="1648409" y="3349524"/>
            <a:ext cx="560705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endParaRPr spc="25" dirty="0"/>
          </a:p>
        </p:txBody>
      </p:sp>
      <p:sp>
        <p:nvSpPr>
          <p:cNvPr id="35" name="object 3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r>
              <a:rPr spc="15" dirty="0"/>
              <a:t>Сервисы </a:t>
            </a:r>
            <a:r>
              <a:rPr spc="10" dirty="0"/>
              <a:t>Google </a:t>
            </a:r>
            <a:r>
              <a:rPr spc="15" dirty="0"/>
              <a:t>в</a:t>
            </a:r>
            <a:r>
              <a:rPr spc="130" dirty="0"/>
              <a:t> </a:t>
            </a:r>
            <a:r>
              <a:rPr spc="20" dirty="0"/>
              <a:t>образовании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065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10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18000" y="0"/>
                </a:move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710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1449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18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5300" y="0"/>
            <a:ext cx="670560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Веб-приложения</a:t>
            </a:r>
            <a:endParaRPr sz="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429588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799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303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807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311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6815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404226" y="0"/>
            <a:ext cx="894080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Сервисы </a:t>
            </a:r>
            <a:r>
              <a:rPr sz="600" spc="10" dirty="0">
                <a:solidFill>
                  <a:srgbClr val="7F7F7F"/>
                </a:solidFill>
                <a:latin typeface="Arial"/>
                <a:cs typeface="Arial"/>
              </a:rPr>
              <a:t>Google</a:t>
            </a:r>
            <a:r>
              <a:rPr sz="600" spc="65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обзор</a:t>
            </a:r>
            <a:endParaRPr sz="6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9618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0122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0626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1130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634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2138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26428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3146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3650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936519" y="0"/>
            <a:ext cx="439420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Внедрение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03936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08975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014012" y="0"/>
            <a:ext cx="499109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30" dirty="0">
                <a:solidFill>
                  <a:srgbClr val="7F7F7F"/>
                </a:solidFill>
                <a:latin typeface="Arial"/>
                <a:cs typeface="Arial"/>
              </a:rPr>
              <a:t>Заключение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71868" y="1213286"/>
            <a:ext cx="3865245" cy="709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6700"/>
              </a:lnSpc>
            </a:pPr>
            <a:r>
              <a:rPr sz="1400" spc="-35" dirty="0">
                <a:latin typeface="Calibri"/>
                <a:cs typeface="Calibri"/>
              </a:rPr>
              <a:t>Веб–приложение </a:t>
            </a:r>
            <a:r>
              <a:rPr sz="1400" spc="-170" dirty="0">
                <a:latin typeface="Calibri"/>
                <a:cs typeface="Calibri"/>
              </a:rPr>
              <a:t>— </a:t>
            </a:r>
            <a:r>
              <a:rPr sz="1400" spc="-30" dirty="0">
                <a:latin typeface="Calibri"/>
                <a:cs typeface="Calibri"/>
              </a:rPr>
              <a:t>особый </a:t>
            </a:r>
            <a:r>
              <a:rPr sz="1400" spc="5" dirty="0">
                <a:latin typeface="Calibri"/>
                <a:cs typeface="Calibri"/>
              </a:rPr>
              <a:t>тип </a:t>
            </a:r>
            <a:r>
              <a:rPr sz="1400" spc="-25" dirty="0">
                <a:latin typeface="Calibri"/>
                <a:cs typeface="Calibri"/>
              </a:rPr>
              <a:t>клиент–серверных  </a:t>
            </a:r>
            <a:r>
              <a:rPr sz="1400" spc="-35" dirty="0">
                <a:latin typeface="Calibri"/>
                <a:cs typeface="Calibri"/>
              </a:rPr>
              <a:t>приложений, </a:t>
            </a:r>
            <a:r>
              <a:rPr sz="1400" spc="-45" dirty="0">
                <a:latin typeface="Calibri"/>
                <a:cs typeface="Calibri"/>
              </a:rPr>
              <a:t>где </a:t>
            </a:r>
            <a:r>
              <a:rPr sz="1400" spc="-20" dirty="0">
                <a:latin typeface="Calibri"/>
                <a:cs typeface="Calibri"/>
              </a:rPr>
              <a:t>клиентом </a:t>
            </a:r>
            <a:r>
              <a:rPr sz="1400" dirty="0">
                <a:latin typeface="Calibri"/>
                <a:cs typeface="Calibri"/>
              </a:rPr>
              <a:t>выступает </a:t>
            </a:r>
            <a:r>
              <a:rPr sz="1400" spc="-40" dirty="0">
                <a:latin typeface="Calibri"/>
                <a:cs typeface="Calibri"/>
              </a:rPr>
              <a:t>браузер  </a:t>
            </a:r>
            <a:r>
              <a:rPr sz="1400" spc="-15" dirty="0">
                <a:latin typeface="Calibri"/>
                <a:cs typeface="Calibri"/>
              </a:rPr>
              <a:t>пользователя, а </a:t>
            </a:r>
            <a:r>
              <a:rPr sz="1400" spc="-45" dirty="0">
                <a:latin typeface="Calibri"/>
                <a:cs typeface="Calibri"/>
              </a:rPr>
              <a:t>сервером  </a:t>
            </a:r>
            <a:r>
              <a:rPr sz="1400" spc="-170" dirty="0">
                <a:latin typeface="Calibri"/>
                <a:cs typeface="Calibri"/>
              </a:rPr>
              <a:t>—   </a:t>
            </a:r>
            <a:r>
              <a:rPr sz="1400" spc="-65" dirty="0">
                <a:latin typeface="Calibri"/>
                <a:cs typeface="Calibri"/>
              </a:rPr>
              <a:t> </a:t>
            </a:r>
            <a:r>
              <a:rPr sz="1400" spc="-40" dirty="0">
                <a:latin typeface="Calibri"/>
                <a:cs typeface="Calibri"/>
              </a:rPr>
              <a:t>веб-сервер.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85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>
            <a:spLocks noGrp="1"/>
          </p:cNvSpPr>
          <p:nvPr>
            <p:ph type="ftr" sz="quarter" idx="5"/>
          </p:nvPr>
        </p:nvSpPr>
        <p:spPr>
          <a:xfrm>
            <a:off x="1648409" y="3349524"/>
            <a:ext cx="560705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endParaRPr spc="25" dirty="0"/>
          </a:p>
        </p:txBody>
      </p:sp>
      <p:sp>
        <p:nvSpPr>
          <p:cNvPr id="32" name="object 3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r>
              <a:rPr spc="15" dirty="0"/>
              <a:t>Сервисы </a:t>
            </a:r>
            <a:r>
              <a:rPr spc="10" dirty="0"/>
              <a:t>Google </a:t>
            </a:r>
            <a:r>
              <a:rPr spc="15" dirty="0"/>
              <a:t>в</a:t>
            </a:r>
            <a:r>
              <a:rPr spc="130" dirty="0"/>
              <a:t> </a:t>
            </a:r>
            <a:r>
              <a:rPr spc="20" dirty="0"/>
              <a:t>образовании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1449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18000" y="0"/>
                </a:move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1449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718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29588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799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303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807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311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815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9618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0122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0626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130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634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2138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26428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3146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3650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03936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08975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95300" y="0"/>
            <a:ext cx="4417695" cy="91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21435" algn="l"/>
                <a:tab pos="2853690" algn="l"/>
                <a:tab pos="3931285" algn="l"/>
              </a:tabLst>
            </a:pP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Веб-прил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600" spc="95" dirty="0">
                <a:solidFill>
                  <a:srgbClr val="FFFFFF"/>
                </a:solidFill>
                <a:latin typeface="Arial"/>
                <a:cs typeface="Arial"/>
              </a:rPr>
              <a:t>ж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</a:rPr>
              <a:t>ения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Сервисы</a:t>
            </a:r>
            <a:r>
              <a:rPr sz="600" spc="65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600" spc="5" dirty="0">
                <a:solidFill>
                  <a:srgbClr val="7F7F7F"/>
                </a:solidFill>
                <a:latin typeface="Arial"/>
                <a:cs typeface="Arial"/>
              </a:rPr>
              <a:t>G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o</a:t>
            </a:r>
            <a:r>
              <a:rPr sz="600" spc="10" dirty="0">
                <a:solidFill>
                  <a:srgbClr val="7F7F7F"/>
                </a:solidFill>
                <a:latin typeface="Arial"/>
                <a:cs typeface="Arial"/>
              </a:rPr>
              <a:t>ogle</a:t>
            </a:r>
            <a:r>
              <a:rPr sz="600" spc="65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о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бзор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Внедрение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30" dirty="0">
                <a:solidFill>
                  <a:srgbClr val="7F7F7F"/>
                </a:solidFill>
                <a:latin typeface="Arial"/>
                <a:cs typeface="Arial"/>
              </a:rPr>
              <a:t>Заключение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185674"/>
            <a:ext cx="4608004" cy="67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0" y="236321"/>
            <a:ext cx="4608195" cy="245110"/>
          </a:xfrm>
          <a:custGeom>
            <a:avLst/>
            <a:gdLst/>
            <a:ahLst/>
            <a:cxnLst/>
            <a:rect l="l" t="t" r="r" b="b"/>
            <a:pathLst>
              <a:path w="4608195" h="245109">
                <a:moveTo>
                  <a:pt x="0" y="244627"/>
                </a:moveTo>
                <a:lnTo>
                  <a:pt x="4608004" y="244627"/>
                </a:lnTo>
                <a:lnTo>
                  <a:pt x="4608004" y="0"/>
                </a:lnTo>
                <a:lnTo>
                  <a:pt x="0" y="0"/>
                </a:lnTo>
                <a:lnTo>
                  <a:pt x="0" y="244627"/>
                </a:lnTo>
                <a:close/>
              </a:path>
            </a:pathLst>
          </a:custGeom>
          <a:solidFill>
            <a:srgbClr val="B2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Преимущества</a:t>
            </a:r>
            <a:r>
              <a:rPr spc="114" dirty="0"/>
              <a:t> </a:t>
            </a:r>
            <a:r>
              <a:rPr spc="-40" dirty="0"/>
              <a:t>веб-приложений</a:t>
            </a:r>
          </a:p>
        </p:txBody>
      </p:sp>
      <p:sp>
        <p:nvSpPr>
          <p:cNvPr id="26" name="object 26"/>
          <p:cNvSpPr/>
          <p:nvPr/>
        </p:nvSpPr>
        <p:spPr>
          <a:xfrm>
            <a:off x="0" y="464070"/>
            <a:ext cx="4608004" cy="337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02551" y="869734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02551" y="1595983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02551" y="1978101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02551" y="2360206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2255" marR="274320">
              <a:lnSpc>
                <a:spcPct val="102600"/>
              </a:lnSpc>
            </a:pPr>
            <a:r>
              <a:rPr spc="-75" dirty="0"/>
              <a:t>Существенным </a:t>
            </a:r>
            <a:r>
              <a:rPr spc="-70" dirty="0"/>
              <a:t>преимуществом </a:t>
            </a:r>
            <a:r>
              <a:rPr spc="-80" dirty="0"/>
              <a:t>веб–приложений </a:t>
            </a:r>
            <a:r>
              <a:rPr spc="-75" dirty="0"/>
              <a:t>перед  </a:t>
            </a:r>
            <a:r>
              <a:rPr spc="-80" dirty="0"/>
              <a:t>обычными </a:t>
            </a:r>
            <a:r>
              <a:rPr spc="-65" dirty="0"/>
              <a:t>Desktop–программами </a:t>
            </a:r>
            <a:r>
              <a:rPr spc="-30" dirty="0"/>
              <a:t>является </a:t>
            </a:r>
            <a:r>
              <a:rPr spc="-50" dirty="0"/>
              <a:t>отсутствие  </a:t>
            </a:r>
            <a:r>
              <a:rPr spc="-70" dirty="0"/>
              <a:t>привязки к </a:t>
            </a:r>
            <a:r>
              <a:rPr spc="-85" dirty="0"/>
              <a:t>конкретной </a:t>
            </a:r>
            <a:r>
              <a:rPr spc="-90" dirty="0"/>
              <a:t>операционной </a:t>
            </a:r>
            <a:r>
              <a:rPr spc="-45" dirty="0"/>
              <a:t>системе </a:t>
            </a:r>
            <a:r>
              <a:rPr spc="-100" dirty="0"/>
              <a:t>и/или  </a:t>
            </a:r>
            <a:r>
              <a:rPr spc="-75" dirty="0"/>
              <a:t>компьютеру.</a:t>
            </a:r>
          </a:p>
          <a:p>
            <a:pPr marL="262255" marR="145415">
              <a:lnSpc>
                <a:spcPct val="102600"/>
              </a:lnSpc>
              <a:spcBef>
                <a:spcPts val="300"/>
              </a:spcBef>
            </a:pPr>
            <a:r>
              <a:rPr spc="-40" dirty="0"/>
              <a:t>Для </a:t>
            </a:r>
            <a:r>
              <a:rPr spc="-80" dirty="0"/>
              <a:t>нормальной </a:t>
            </a:r>
            <a:r>
              <a:rPr spc="-65" dirty="0"/>
              <a:t>работы </a:t>
            </a:r>
            <a:r>
              <a:rPr spc="-55" dirty="0"/>
              <a:t>достаточно </a:t>
            </a:r>
            <a:r>
              <a:rPr spc="-50" dirty="0"/>
              <a:t>иметь </a:t>
            </a:r>
            <a:r>
              <a:rPr spc="-75" dirty="0"/>
              <a:t>современный  </a:t>
            </a:r>
            <a:r>
              <a:rPr spc="-70" dirty="0"/>
              <a:t>браузер  </a:t>
            </a:r>
            <a:r>
              <a:rPr spc="-110" dirty="0"/>
              <a:t>и  </a:t>
            </a:r>
            <a:r>
              <a:rPr spc="-60" dirty="0"/>
              <a:t>доступ  </a:t>
            </a:r>
            <a:r>
              <a:rPr spc="-20" dirty="0"/>
              <a:t>в</a:t>
            </a:r>
            <a:r>
              <a:rPr spc="35" dirty="0"/>
              <a:t> </a:t>
            </a:r>
            <a:r>
              <a:rPr spc="-85" dirty="0"/>
              <a:t>Интернет.</a:t>
            </a:r>
          </a:p>
          <a:p>
            <a:pPr marL="262255" marR="68580">
              <a:lnSpc>
                <a:spcPct val="102600"/>
              </a:lnSpc>
              <a:spcBef>
                <a:spcPts val="300"/>
              </a:spcBef>
            </a:pPr>
            <a:r>
              <a:rPr spc="-55" dirty="0"/>
              <a:t>Расходы </a:t>
            </a:r>
            <a:r>
              <a:rPr spc="-85" dirty="0"/>
              <a:t>на </a:t>
            </a:r>
            <a:r>
              <a:rPr spc="-55" dirty="0"/>
              <a:t>создание </a:t>
            </a:r>
            <a:r>
              <a:rPr spc="-110" dirty="0"/>
              <a:t>и </a:t>
            </a:r>
            <a:r>
              <a:rPr spc="-75" dirty="0"/>
              <a:t>поддержку </a:t>
            </a:r>
            <a:r>
              <a:rPr spc="-80" dirty="0"/>
              <a:t>инфраструктуры </a:t>
            </a:r>
            <a:r>
              <a:rPr spc="-45" dirty="0"/>
              <a:t>также  </a:t>
            </a:r>
            <a:r>
              <a:rPr spc="-70" dirty="0"/>
              <a:t>практически</a:t>
            </a:r>
            <a:r>
              <a:rPr spc="45" dirty="0"/>
              <a:t> </a:t>
            </a:r>
            <a:r>
              <a:rPr spc="-55" dirty="0"/>
              <a:t>отсутствуют.</a:t>
            </a:r>
          </a:p>
          <a:p>
            <a:pPr marL="262255" marR="5080">
              <a:lnSpc>
                <a:spcPct val="102600"/>
              </a:lnSpc>
              <a:spcBef>
                <a:spcPts val="300"/>
              </a:spcBef>
            </a:pPr>
            <a:r>
              <a:rPr spc="-85" dirty="0"/>
              <a:t>Одной </a:t>
            </a:r>
            <a:r>
              <a:rPr spc="-40" dirty="0"/>
              <a:t>из </a:t>
            </a:r>
            <a:r>
              <a:rPr spc="-75" dirty="0"/>
              <a:t>первых </a:t>
            </a:r>
            <a:r>
              <a:rPr spc="-80" dirty="0"/>
              <a:t>компаний, </a:t>
            </a:r>
            <a:r>
              <a:rPr spc="-70" dirty="0"/>
              <a:t>осознавший </a:t>
            </a:r>
            <a:r>
              <a:rPr spc="-40" dirty="0"/>
              <a:t>всю </a:t>
            </a:r>
            <a:r>
              <a:rPr spc="-65" dirty="0"/>
              <a:t>мощь  </a:t>
            </a:r>
            <a:r>
              <a:rPr spc="-70" dirty="0"/>
              <a:t>веб–приложений, </a:t>
            </a:r>
            <a:r>
              <a:rPr spc="-35" dirty="0"/>
              <a:t>стала </a:t>
            </a:r>
            <a:r>
              <a:rPr spc="-85" dirty="0"/>
              <a:t>корпорация </a:t>
            </a:r>
            <a:r>
              <a:rPr spc="-55" dirty="0"/>
              <a:t>Google, разработавшая  </a:t>
            </a:r>
            <a:r>
              <a:rPr spc="-70" dirty="0"/>
              <a:t>ряд </a:t>
            </a:r>
            <a:r>
              <a:rPr spc="-45" dirty="0"/>
              <a:t>сервисов, </a:t>
            </a:r>
            <a:r>
              <a:rPr spc="-65" dirty="0"/>
              <a:t>активно использующихся </a:t>
            </a:r>
            <a:r>
              <a:rPr spc="-70" dirty="0"/>
              <a:t>как домашними,  </a:t>
            </a:r>
            <a:r>
              <a:rPr spc="-45" dirty="0"/>
              <a:t>так  </a:t>
            </a:r>
            <a:r>
              <a:rPr spc="-110" dirty="0"/>
              <a:t>и  </a:t>
            </a:r>
            <a:r>
              <a:rPr spc="-80" dirty="0"/>
              <a:t>корпоративными</a:t>
            </a:r>
            <a:r>
              <a:rPr spc="10" dirty="0"/>
              <a:t> </a:t>
            </a:r>
            <a:r>
              <a:rPr spc="-45" dirty="0"/>
              <a:t>пользователями.</a:t>
            </a:r>
          </a:p>
        </p:txBody>
      </p:sp>
      <p:sp>
        <p:nvSpPr>
          <p:cNvPr id="32" name="object 32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85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>
            <a:spLocks noGrp="1"/>
          </p:cNvSpPr>
          <p:nvPr>
            <p:ph type="ftr" sz="quarter" idx="5"/>
          </p:nvPr>
        </p:nvSpPr>
        <p:spPr>
          <a:xfrm>
            <a:off x="1648409" y="3349524"/>
            <a:ext cx="560705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endParaRPr spc="25" dirty="0"/>
          </a:p>
        </p:txBody>
      </p:sp>
      <p:sp>
        <p:nvSpPr>
          <p:cNvPr id="35" name="object 3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r>
              <a:rPr spc="15" dirty="0"/>
              <a:t>Сервисы </a:t>
            </a:r>
            <a:r>
              <a:rPr spc="10" dirty="0"/>
              <a:t>Google </a:t>
            </a:r>
            <a:r>
              <a:rPr spc="15" dirty="0"/>
              <a:t>в</a:t>
            </a:r>
            <a:r>
              <a:rPr spc="130" dirty="0"/>
              <a:t> </a:t>
            </a:r>
            <a:r>
              <a:rPr spc="20" dirty="0"/>
              <a:t>образовании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065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10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1449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18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18000" y="0"/>
                </a:move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18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5300" y="0"/>
            <a:ext cx="670560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25" dirty="0">
                <a:solidFill>
                  <a:srgbClr val="FFFFFF"/>
                </a:solidFill>
                <a:latin typeface="Arial"/>
                <a:cs typeface="Arial"/>
              </a:rPr>
              <a:t>Веб-приложения</a:t>
            </a:r>
            <a:endParaRPr sz="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429588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799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303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807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6311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6815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404226" y="0"/>
            <a:ext cx="894080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Сервисы </a:t>
            </a:r>
            <a:r>
              <a:rPr sz="600" spc="10" dirty="0">
                <a:solidFill>
                  <a:srgbClr val="7F7F7F"/>
                </a:solidFill>
                <a:latin typeface="Arial"/>
                <a:cs typeface="Arial"/>
              </a:rPr>
              <a:t>Google</a:t>
            </a:r>
            <a:r>
              <a:rPr sz="600" spc="65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обзор</a:t>
            </a:r>
            <a:endParaRPr sz="6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9618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0122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0626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1130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1634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2138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26428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3146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3650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936519" y="0"/>
            <a:ext cx="439420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Внедрение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03936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08975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014012" y="0"/>
            <a:ext cx="499109" cy="109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spc="30" dirty="0">
                <a:solidFill>
                  <a:srgbClr val="7F7F7F"/>
                </a:solidFill>
                <a:latin typeface="Arial"/>
                <a:cs typeface="Arial"/>
              </a:rPr>
              <a:t>Заключение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91615" y="1357210"/>
            <a:ext cx="2025014" cy="4083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50" spc="10" dirty="0">
                <a:latin typeface="Arial Narrow"/>
                <a:cs typeface="Arial Narrow"/>
              </a:rPr>
              <a:t>Сервисы</a:t>
            </a:r>
            <a:r>
              <a:rPr sz="2450" spc="125" dirty="0">
                <a:latin typeface="Arial Narrow"/>
                <a:cs typeface="Arial Narrow"/>
              </a:rPr>
              <a:t> </a:t>
            </a:r>
            <a:r>
              <a:rPr sz="2450" spc="5" dirty="0">
                <a:latin typeface="Arial Narrow"/>
                <a:cs typeface="Arial Narrow"/>
              </a:rPr>
              <a:t>Google</a:t>
            </a:r>
            <a:endParaRPr sz="2450">
              <a:latin typeface="Arial Narrow"/>
              <a:cs typeface="Arial Narrow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85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>
            <a:spLocks noGrp="1"/>
          </p:cNvSpPr>
          <p:nvPr>
            <p:ph type="ftr" sz="quarter" idx="5"/>
          </p:nvPr>
        </p:nvSpPr>
        <p:spPr>
          <a:xfrm>
            <a:off x="1648409" y="3349524"/>
            <a:ext cx="560705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endParaRPr spc="25" dirty="0"/>
          </a:p>
        </p:txBody>
      </p:sp>
      <p:sp>
        <p:nvSpPr>
          <p:cNvPr id="32" name="object 3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r>
              <a:rPr spc="15" dirty="0"/>
              <a:t>Сервисы </a:t>
            </a:r>
            <a:r>
              <a:rPr spc="10" dirty="0"/>
              <a:t>Google </a:t>
            </a:r>
            <a:r>
              <a:rPr spc="15" dirty="0"/>
              <a:t>в</a:t>
            </a:r>
            <a:r>
              <a:rPr spc="130" dirty="0"/>
              <a:t> </a:t>
            </a:r>
            <a:r>
              <a:rPr spc="20" dirty="0"/>
              <a:t>образовании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1449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718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29588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18000" y="0"/>
                </a:move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29588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799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303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807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311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815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9618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0122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0626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130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634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2138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26428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3146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3650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03936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08975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95300" y="0"/>
            <a:ext cx="4417695" cy="91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21435" algn="l"/>
                <a:tab pos="2853690" algn="l"/>
                <a:tab pos="3931285" algn="l"/>
              </a:tabLst>
            </a:pPr>
            <a:r>
              <a:rPr sz="600" spc="25" dirty="0">
                <a:solidFill>
                  <a:srgbClr val="7F7F7F"/>
                </a:solidFill>
                <a:latin typeface="Arial"/>
                <a:cs typeface="Arial"/>
              </a:rPr>
              <a:t>Веб-прил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о</a:t>
            </a:r>
            <a:r>
              <a:rPr sz="600" spc="95" dirty="0">
                <a:solidFill>
                  <a:srgbClr val="7F7F7F"/>
                </a:solidFill>
                <a:latin typeface="Arial"/>
                <a:cs typeface="Arial"/>
              </a:rPr>
              <a:t>ж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ения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</a:rPr>
              <a:t>Сервисы</a:t>
            </a:r>
            <a:r>
              <a:rPr sz="600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600" spc="10" dirty="0">
                <a:solidFill>
                  <a:srgbClr val="FFFFFF"/>
                </a:solidFill>
                <a:latin typeface="Arial"/>
                <a:cs typeface="Arial"/>
              </a:rPr>
              <a:t>ogle</a:t>
            </a:r>
            <a:r>
              <a:rPr sz="600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</a:rPr>
              <a:t>бзор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Внедрение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30" dirty="0">
                <a:solidFill>
                  <a:srgbClr val="7F7F7F"/>
                </a:solidFill>
                <a:latin typeface="Arial"/>
                <a:cs typeface="Arial"/>
              </a:rPr>
              <a:t>Заключение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185674"/>
            <a:ext cx="4608004" cy="67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0" y="236321"/>
            <a:ext cx="4608195" cy="245110"/>
          </a:xfrm>
          <a:custGeom>
            <a:avLst/>
            <a:gdLst/>
            <a:ahLst/>
            <a:cxnLst/>
            <a:rect l="l" t="t" r="r" b="b"/>
            <a:pathLst>
              <a:path w="4608195" h="245109">
                <a:moveTo>
                  <a:pt x="0" y="244627"/>
                </a:moveTo>
                <a:lnTo>
                  <a:pt x="4608004" y="244627"/>
                </a:lnTo>
                <a:lnTo>
                  <a:pt x="4608004" y="0"/>
                </a:lnTo>
                <a:lnTo>
                  <a:pt x="0" y="0"/>
                </a:lnTo>
                <a:lnTo>
                  <a:pt x="0" y="244627"/>
                </a:lnTo>
                <a:close/>
              </a:path>
            </a:pathLst>
          </a:custGeom>
          <a:solidFill>
            <a:srgbClr val="B2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20" dirty="0"/>
              <a:t>Обзор</a:t>
            </a:r>
          </a:p>
        </p:txBody>
      </p:sp>
      <p:sp>
        <p:nvSpPr>
          <p:cNvPr id="26" name="object 26"/>
          <p:cNvSpPr/>
          <p:nvPr/>
        </p:nvSpPr>
        <p:spPr>
          <a:xfrm>
            <a:off x="0" y="464070"/>
            <a:ext cx="4608004" cy="337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59994" y="852850"/>
            <a:ext cx="3888040" cy="176148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1162685" y="2646718"/>
            <a:ext cx="2282825" cy="189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75" dirty="0">
                <a:latin typeface="Book Antiqua"/>
                <a:cs typeface="Book Antiqua"/>
                <a:hlinkClick r:id="rId5"/>
              </a:rPr>
              <a:t>http://www.google.ru/intl/ru/options/</a:t>
            </a:r>
            <a:endParaRPr sz="1050">
              <a:latin typeface="Book Antiqua"/>
              <a:cs typeface="Book Antiqu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85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>
            <a:spLocks noGrp="1"/>
          </p:cNvSpPr>
          <p:nvPr>
            <p:ph type="ftr" sz="quarter" idx="5"/>
          </p:nvPr>
        </p:nvSpPr>
        <p:spPr>
          <a:xfrm>
            <a:off x="1648409" y="3349524"/>
            <a:ext cx="560705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endParaRPr spc="25" dirty="0"/>
          </a:p>
        </p:txBody>
      </p:sp>
      <p:sp>
        <p:nvSpPr>
          <p:cNvPr id="32" name="object 3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r>
              <a:rPr spc="15" dirty="0"/>
              <a:t>Сервисы </a:t>
            </a:r>
            <a:r>
              <a:rPr spc="10" dirty="0"/>
              <a:t>Google </a:t>
            </a:r>
            <a:r>
              <a:rPr spc="15" dirty="0"/>
              <a:t>в</a:t>
            </a:r>
            <a:r>
              <a:rPr spc="130" dirty="0"/>
              <a:t> </a:t>
            </a:r>
            <a:r>
              <a:rPr spc="20" dirty="0"/>
              <a:t>образовании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1449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71856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29588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799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18000" y="0"/>
                </a:move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799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303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807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3117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815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9618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0122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0626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1130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634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2138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4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264280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314674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36508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039361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089755" y="119153"/>
            <a:ext cx="36195" cy="36195"/>
          </a:xfrm>
          <a:custGeom>
            <a:avLst/>
            <a:gdLst/>
            <a:ahLst/>
            <a:cxnLst/>
            <a:rect l="l" t="t" r="r" b="b"/>
            <a:pathLst>
              <a:path w="36195" h="36194">
                <a:moveTo>
                  <a:pt x="36002" y="18001"/>
                </a:moveTo>
                <a:lnTo>
                  <a:pt x="34587" y="10994"/>
                </a:lnTo>
                <a:lnTo>
                  <a:pt x="30729" y="5272"/>
                </a:lnTo>
                <a:lnTo>
                  <a:pt x="25007" y="1414"/>
                </a:lnTo>
                <a:lnTo>
                  <a:pt x="18000" y="0"/>
                </a:lnTo>
                <a:lnTo>
                  <a:pt x="10994" y="1414"/>
                </a:lnTo>
                <a:lnTo>
                  <a:pt x="5272" y="5272"/>
                </a:lnTo>
                <a:lnTo>
                  <a:pt x="1414" y="10994"/>
                </a:lnTo>
                <a:lnTo>
                  <a:pt x="0" y="18001"/>
                </a:lnTo>
                <a:lnTo>
                  <a:pt x="1414" y="25008"/>
                </a:lnTo>
                <a:lnTo>
                  <a:pt x="5272" y="30729"/>
                </a:lnTo>
                <a:lnTo>
                  <a:pt x="10994" y="34587"/>
                </a:lnTo>
                <a:lnTo>
                  <a:pt x="18000" y="36002"/>
                </a:lnTo>
                <a:lnTo>
                  <a:pt x="25007" y="34587"/>
                </a:lnTo>
                <a:lnTo>
                  <a:pt x="30729" y="30729"/>
                </a:lnTo>
                <a:lnTo>
                  <a:pt x="34587" y="25008"/>
                </a:lnTo>
                <a:lnTo>
                  <a:pt x="36002" y="18001"/>
                </a:lnTo>
                <a:close/>
              </a:path>
            </a:pathLst>
          </a:custGeom>
          <a:ln w="50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95300" y="0"/>
            <a:ext cx="4417695" cy="91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21435" algn="l"/>
                <a:tab pos="2853690" algn="l"/>
                <a:tab pos="3931285" algn="l"/>
              </a:tabLst>
            </a:pPr>
            <a:r>
              <a:rPr sz="600" spc="25" dirty="0">
                <a:solidFill>
                  <a:srgbClr val="7F7F7F"/>
                </a:solidFill>
                <a:latin typeface="Arial"/>
                <a:cs typeface="Arial"/>
              </a:rPr>
              <a:t>Веб-прил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о</a:t>
            </a:r>
            <a:r>
              <a:rPr sz="600" spc="95" dirty="0">
                <a:solidFill>
                  <a:srgbClr val="7F7F7F"/>
                </a:solidFill>
                <a:latin typeface="Arial"/>
                <a:cs typeface="Arial"/>
              </a:rPr>
              <a:t>ж</a:t>
            </a:r>
            <a:r>
              <a:rPr sz="600" spc="20" dirty="0">
                <a:solidFill>
                  <a:srgbClr val="7F7F7F"/>
                </a:solidFill>
                <a:latin typeface="Arial"/>
                <a:cs typeface="Arial"/>
              </a:rPr>
              <a:t>ения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</a:rPr>
              <a:t>Сервисы</a:t>
            </a:r>
            <a:r>
              <a:rPr sz="600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600" spc="10" dirty="0">
                <a:solidFill>
                  <a:srgbClr val="FFFFFF"/>
                </a:solidFill>
                <a:latin typeface="Arial"/>
                <a:cs typeface="Arial"/>
              </a:rPr>
              <a:t>ogle</a:t>
            </a:r>
            <a:r>
              <a:rPr sz="600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00" spc="1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600" spc="20" dirty="0">
                <a:solidFill>
                  <a:srgbClr val="FFFFFF"/>
                </a:solidFill>
                <a:latin typeface="Arial"/>
                <a:cs typeface="Arial"/>
              </a:rPr>
              <a:t>бзор</a:t>
            </a:r>
            <a:r>
              <a:rPr sz="600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600" spc="15" dirty="0">
                <a:solidFill>
                  <a:srgbClr val="7F7F7F"/>
                </a:solidFill>
                <a:latin typeface="Arial"/>
                <a:cs typeface="Arial"/>
              </a:rPr>
              <a:t>Внедрение</a:t>
            </a:r>
            <a:r>
              <a:rPr sz="600" dirty="0">
                <a:solidFill>
                  <a:srgbClr val="7F7F7F"/>
                </a:solidFill>
                <a:latin typeface="Arial"/>
                <a:cs typeface="Arial"/>
              </a:rPr>
              <a:t>	</a:t>
            </a:r>
            <a:r>
              <a:rPr sz="600" spc="30" dirty="0">
                <a:solidFill>
                  <a:srgbClr val="7F7F7F"/>
                </a:solidFill>
                <a:latin typeface="Arial"/>
                <a:cs typeface="Arial"/>
              </a:rPr>
              <a:t>Заключение</a:t>
            </a:r>
            <a:endParaRPr sz="6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185674"/>
            <a:ext cx="4608004" cy="67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0" y="236321"/>
            <a:ext cx="4608195" cy="245110"/>
          </a:xfrm>
          <a:custGeom>
            <a:avLst/>
            <a:gdLst/>
            <a:ahLst/>
            <a:cxnLst/>
            <a:rect l="l" t="t" r="r" b="b"/>
            <a:pathLst>
              <a:path w="4608195" h="245109">
                <a:moveTo>
                  <a:pt x="0" y="244627"/>
                </a:moveTo>
                <a:lnTo>
                  <a:pt x="4608004" y="244627"/>
                </a:lnTo>
                <a:lnTo>
                  <a:pt x="4608004" y="0"/>
                </a:lnTo>
                <a:lnTo>
                  <a:pt x="0" y="0"/>
                </a:lnTo>
                <a:lnTo>
                  <a:pt x="0" y="244627"/>
                </a:lnTo>
                <a:close/>
              </a:path>
            </a:pathLst>
          </a:custGeom>
          <a:solidFill>
            <a:srgbClr val="B23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0" dirty="0"/>
              <a:t>Почтовый</a:t>
            </a:r>
            <a:r>
              <a:rPr spc="55" dirty="0"/>
              <a:t> </a:t>
            </a:r>
            <a:r>
              <a:rPr spc="-10" dirty="0"/>
              <a:t>клиент</a:t>
            </a:r>
          </a:p>
        </p:txBody>
      </p:sp>
      <p:sp>
        <p:nvSpPr>
          <p:cNvPr id="26" name="object 26"/>
          <p:cNvSpPr/>
          <p:nvPr/>
        </p:nvSpPr>
        <p:spPr>
          <a:xfrm>
            <a:off x="0" y="464070"/>
            <a:ext cx="4608004" cy="337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02551" y="957389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624395" y="885482"/>
            <a:ext cx="3272790" cy="189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-50" dirty="0">
                <a:latin typeface="Book Antiqua"/>
                <a:cs typeface="Book Antiqua"/>
              </a:rPr>
              <a:t>Microsoft  </a:t>
            </a:r>
            <a:r>
              <a:rPr sz="1050" spc="-45" dirty="0">
                <a:latin typeface="Book Antiqua"/>
                <a:cs typeface="Book Antiqua"/>
              </a:rPr>
              <a:t>Outlook,  </a:t>
            </a:r>
            <a:r>
              <a:rPr sz="1050" spc="-20" dirty="0">
                <a:latin typeface="Book Antiqua"/>
                <a:cs typeface="Book Antiqua"/>
              </a:rPr>
              <a:t>The </a:t>
            </a:r>
            <a:r>
              <a:rPr sz="1050" spc="10" dirty="0">
                <a:latin typeface="Book Antiqua"/>
                <a:cs typeface="Book Antiqua"/>
              </a:rPr>
              <a:t>Bat </a:t>
            </a:r>
            <a:r>
              <a:rPr sz="1050" spc="-120" dirty="0">
                <a:latin typeface="Book Antiqua"/>
                <a:cs typeface="Book Antiqua"/>
              </a:rPr>
              <a:t>/  </a:t>
            </a:r>
            <a:r>
              <a:rPr sz="1050" spc="-55" dirty="0">
                <a:latin typeface="Book Antiqua"/>
                <a:cs typeface="Book Antiqua"/>
              </a:rPr>
              <a:t>Evolution,  </a:t>
            </a:r>
            <a:r>
              <a:rPr sz="1050" spc="-60" dirty="0">
                <a:latin typeface="Book Antiqua"/>
                <a:cs typeface="Book Antiqua"/>
              </a:rPr>
              <a:t>KMail  </a:t>
            </a:r>
            <a:r>
              <a:rPr sz="1050" spc="-120" dirty="0">
                <a:latin typeface="Book Antiqua"/>
                <a:cs typeface="Book Antiqua"/>
              </a:rPr>
              <a:t>/ </a:t>
            </a:r>
            <a:r>
              <a:rPr sz="1050" spc="-50" dirty="0">
                <a:latin typeface="Book Antiqua"/>
                <a:cs typeface="Book Antiqua"/>
              </a:rPr>
              <a:t> </a:t>
            </a:r>
            <a:r>
              <a:rPr sz="1050" spc="-75" dirty="0">
                <a:latin typeface="Book Antiqua"/>
                <a:cs typeface="Book Antiqua"/>
              </a:rPr>
              <a:t>GMail</a:t>
            </a:r>
            <a:endParaRPr sz="1050">
              <a:latin typeface="Book Antiqua"/>
              <a:cs typeface="Book Antiqu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59994" y="1148412"/>
            <a:ext cx="3887789" cy="176717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0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303995" y="3333610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0" y="122389"/>
                </a:moveTo>
                <a:lnTo>
                  <a:pt x="2303995" y="122389"/>
                </a:lnTo>
                <a:lnTo>
                  <a:pt x="2303995" y="0"/>
                </a:lnTo>
                <a:lnTo>
                  <a:pt x="0" y="0"/>
                </a:lnTo>
                <a:lnTo>
                  <a:pt x="0" y="122389"/>
                </a:lnTo>
                <a:close/>
              </a:path>
            </a:pathLst>
          </a:custGeom>
          <a:solidFill>
            <a:srgbClr val="85262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>
            <a:spLocks noGrp="1"/>
          </p:cNvSpPr>
          <p:nvPr>
            <p:ph type="ftr" sz="quarter" idx="5"/>
          </p:nvPr>
        </p:nvSpPr>
        <p:spPr>
          <a:xfrm>
            <a:off x="1648409" y="3349524"/>
            <a:ext cx="560705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endParaRPr spc="25" dirty="0"/>
          </a:p>
        </p:txBody>
      </p:sp>
      <p:sp>
        <p:nvSpPr>
          <p:cNvPr id="33" name="object 3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60"/>
              </a:lnSpc>
            </a:pPr>
            <a:r>
              <a:rPr spc="15" dirty="0"/>
              <a:t>Сервисы </a:t>
            </a:r>
            <a:r>
              <a:rPr spc="10" dirty="0"/>
              <a:t>Google </a:t>
            </a:r>
            <a:r>
              <a:rPr spc="15" dirty="0"/>
              <a:t>в</a:t>
            </a:r>
            <a:r>
              <a:rPr spc="130" dirty="0"/>
              <a:t> </a:t>
            </a:r>
            <a:r>
              <a:rPr spc="20" dirty="0"/>
              <a:t>образовании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983</Words>
  <Application>Microsoft Office PowerPoint</Application>
  <PresentationFormat>Произвольный</PresentationFormat>
  <Paragraphs>144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1" baseType="lpstr">
      <vt:lpstr>Arial</vt:lpstr>
      <vt:lpstr>Arial Narrow</vt:lpstr>
      <vt:lpstr>Book Antiqua</vt:lpstr>
      <vt:lpstr>Calibri</vt:lpstr>
      <vt:lpstr>Century Gothic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Преимущества веб-приложений</vt:lpstr>
      <vt:lpstr>Презентация PowerPoint</vt:lpstr>
      <vt:lpstr>Обзор</vt:lpstr>
      <vt:lpstr>Почтовый клиент</vt:lpstr>
      <vt:lpstr>Офисный пакет</vt:lpstr>
      <vt:lpstr>Офисный пакет</vt:lpstr>
      <vt:lpstr>Ещё сервисы</vt:lpstr>
      <vt:lpstr>Преимущества сервисов Google</vt:lpstr>
      <vt:lpstr>Презентация PowerPoint</vt:lpstr>
      <vt:lpstr>Подготовка</vt:lpstr>
      <vt:lpstr>Общее пространство</vt:lpstr>
      <vt:lpstr>Презентация PowerPoint</vt:lpstr>
      <vt:lpstr>Урок</vt:lpstr>
      <vt:lpstr>Разработка проекта</vt:lpstr>
      <vt:lpstr>Презентация PowerPoint</vt:lpstr>
      <vt:lpstr>Задания</vt:lpstr>
      <vt:lpstr>Пример домашнего задания</vt:lpstr>
      <vt:lpstr>Заключение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    :    .</dc:title>
  <dc:creator>..</dc:creator>
  <cp:lastModifiedBy>Слушатель</cp:lastModifiedBy>
  <cp:revision>2</cp:revision>
  <dcterms:created xsi:type="dcterms:W3CDTF">2017-08-21T10:07:25Z</dcterms:created>
  <dcterms:modified xsi:type="dcterms:W3CDTF">2017-08-21T10:11:50Z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2012-03-24T00:00:00Z</vt:filetime>
  </property>
  <property fmtid="{D5CDD505-2E9C-101B-9397-08002B2CF9AE}" pid="3" name="Creator">
    <vt:lpwstr>LaTeX with Beamer class version 3.10</vt:lpwstr>
  </property>
  <property fmtid="{D5CDD505-2E9C-101B-9397-08002B2CF9AE}" pid="4" name="LastSaved">
    <vt:filetime>2017-08-21T00:00:00Z</vt:filetime>
  </property>
</Properties>
</file>