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1" r:id="rId5"/>
    <p:sldId id="262" r:id="rId6"/>
    <p:sldId id="263" r:id="rId7"/>
    <p:sldId id="265" r:id="rId8"/>
    <p:sldId id="267" r:id="rId9"/>
    <p:sldId id="268" r:id="rId10"/>
    <p:sldId id="269" r:id="rId11"/>
    <p:sldId id="270" r:id="rId12"/>
    <p:sldId id="272" r:id="rId13"/>
    <p:sldId id="271" r:id="rId14"/>
    <p:sldId id="274"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88" d="100"/>
          <a:sy n="88" d="100"/>
        </p:scale>
        <p:origin x="65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290712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36685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023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373842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6334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2283207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3511925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156430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2968938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6B1341-B1CF-454C-87CF-3C9DA5A6798F}" type="datetimeFigureOut">
              <a:rPr lang="ru-RU" smtClean="0"/>
              <a:t>21.07.2016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228842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6B1341-B1CF-454C-87CF-3C9DA5A6798F}" type="datetimeFigureOut">
              <a:rPr lang="ru-RU" smtClean="0"/>
              <a:t>21.07.2016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429368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6B1341-B1CF-454C-87CF-3C9DA5A6798F}" type="datetimeFigureOut">
              <a:rPr lang="ru-RU" smtClean="0"/>
              <a:t>21.07.2016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373213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6B1341-B1CF-454C-87CF-3C9DA5A6798F}" type="datetimeFigureOut">
              <a:rPr lang="ru-RU" smtClean="0"/>
              <a:t>21.07.2016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299635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B1341-B1CF-454C-87CF-3C9DA5A6798F}" type="datetimeFigureOut">
              <a:rPr lang="ru-RU" smtClean="0"/>
              <a:t>21.07.2016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109862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6B1341-B1CF-454C-87CF-3C9DA5A6798F}" type="datetimeFigureOut">
              <a:rPr lang="ru-RU" smtClean="0"/>
              <a:t>21.07.2016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71787E-831A-432E-9BDC-3567F1DA2F78}" type="slidenum">
              <a:rPr lang="ru-RU" smtClean="0"/>
              <a:t>‹#›</a:t>
            </a:fld>
            <a:endParaRPr lang="ru-RU"/>
          </a:p>
        </p:txBody>
      </p:sp>
    </p:spTree>
    <p:extLst>
      <p:ext uri="{BB962C8B-B14F-4D97-AF65-F5344CB8AC3E}">
        <p14:creationId xmlns:p14="http://schemas.microsoft.com/office/powerpoint/2010/main" val="131347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71787E-831A-432E-9BDC-3567F1DA2F78}" type="slidenum">
              <a:rPr lang="ru-RU" smtClean="0"/>
              <a:t>‹#›</a:t>
            </a:fld>
            <a:endParaRPr lang="ru-RU"/>
          </a:p>
        </p:txBody>
      </p:sp>
      <p:sp>
        <p:nvSpPr>
          <p:cNvPr id="5" name="Date Placeholder 4"/>
          <p:cNvSpPr>
            <a:spLocks noGrp="1"/>
          </p:cNvSpPr>
          <p:nvPr>
            <p:ph type="dt" sz="half" idx="10"/>
          </p:nvPr>
        </p:nvSpPr>
        <p:spPr/>
        <p:txBody>
          <a:bodyPr/>
          <a:lstStyle/>
          <a:p>
            <a:fld id="{E86B1341-B1CF-454C-87CF-3C9DA5A6798F}" type="datetimeFigureOut">
              <a:rPr lang="ru-RU" smtClean="0"/>
              <a:t>21.07.2016</a:t>
            </a:fld>
            <a:endParaRPr lang="ru-RU"/>
          </a:p>
        </p:txBody>
      </p:sp>
    </p:spTree>
    <p:extLst>
      <p:ext uri="{BB962C8B-B14F-4D97-AF65-F5344CB8AC3E}">
        <p14:creationId xmlns:p14="http://schemas.microsoft.com/office/powerpoint/2010/main" val="60590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6B1341-B1CF-454C-87CF-3C9DA5A6798F}" type="datetimeFigureOut">
              <a:rPr lang="ru-RU" smtClean="0"/>
              <a:t>21.07.2016</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71787E-831A-432E-9BDC-3567F1DA2F78}" type="slidenum">
              <a:rPr lang="ru-RU" smtClean="0"/>
              <a:t>‹#›</a:t>
            </a:fld>
            <a:endParaRPr lang="ru-RU"/>
          </a:p>
        </p:txBody>
      </p:sp>
    </p:spTree>
    <p:extLst>
      <p:ext uri="{BB962C8B-B14F-4D97-AF65-F5344CB8AC3E}">
        <p14:creationId xmlns:p14="http://schemas.microsoft.com/office/powerpoint/2010/main" val="22861599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7817" y="825116"/>
            <a:ext cx="10827327" cy="1646302"/>
          </a:xfrm>
        </p:spPr>
        <p:txBody>
          <a:bodyPr/>
          <a:lstStyle/>
          <a:p>
            <a:pPr algn="ctr"/>
            <a:r>
              <a:rPr lang="ru-RU" dirty="0" smtClean="0">
                <a:solidFill>
                  <a:srgbClr val="0070C0"/>
                </a:solidFill>
                <a:latin typeface="Times New Roman" panose="02020603050405020304" pitchFamily="18" charset="0"/>
                <a:cs typeface="Times New Roman" panose="02020603050405020304" pitchFamily="18" charset="0"/>
              </a:rPr>
              <a:t>Технология критического мышления</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ru-RU" sz="4000" dirty="0" smtClean="0">
                <a:solidFill>
                  <a:srgbClr val="0070C0"/>
                </a:solidFill>
                <a:latin typeface="Times New Roman" panose="02020603050405020304" pitchFamily="18" charset="0"/>
                <a:cs typeface="Times New Roman" panose="02020603050405020304" pitchFamily="18" charset="0"/>
              </a:rPr>
              <a:t>Массивы</a:t>
            </a:r>
            <a:endParaRPr lang="ru-RU" sz="4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436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9141" y="247413"/>
            <a:ext cx="7164659" cy="297517"/>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Приёмы технологии «Развития критического мышления»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591015" y="1741358"/>
            <a:ext cx="8564136" cy="2349361"/>
          </a:xfrm>
          <a:prstGeom prst="rect">
            <a:avLst/>
          </a:prstGeom>
        </p:spPr>
        <p:txBody>
          <a:bodyPr wrap="square">
            <a:spAutoFit/>
          </a:bodyPr>
          <a:lstStyle/>
          <a:p>
            <a:pPr>
              <a:lnSpc>
                <a:spcPts val="1575"/>
              </a:lnSpc>
              <a:spcAft>
                <a:spcPts val="800"/>
              </a:spcAft>
            </a:pPr>
            <a:r>
              <a:rPr lang="ru-RU" u="sng"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реализации смысла (Осмысления).</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 изучении новой темы я организую работу в группах или парах, используя при этом приёмы: «Чтение- суммирование в парах» и «</a:t>
            </a:r>
            <a:r>
              <a:rPr lang="ru-RU" dirty="0" err="1"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Фишбоун</a:t>
            </a: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 «Чтение-суммирование в парах» лучше применять в 3-4 классах. Детям предлагается несколько разных текстов по общей теме (или один и тот же текст фрагментами). Каждая группа изучает свой текст, на большом листе фиксирует его краткое содержание (выдержками из текста), затем перед всем классом воспроизводит содержание текста с опорой на свои пометки. Остальные могут задавать уточняющие вопросы. После прослушивания всех текстов делается коллективный вывод о главной мысли этих рассказов, о том, что узнали.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783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293" y="247413"/>
            <a:ext cx="7153507" cy="297517"/>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Приёмы технологии «Развития критического мышления»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90293" y="2100431"/>
            <a:ext cx="8753707" cy="1836400"/>
          </a:xfrm>
          <a:prstGeom prst="rect">
            <a:avLst/>
          </a:prstGeom>
        </p:spPr>
        <p:txBody>
          <a:bodyPr wrap="square">
            <a:spAutoFit/>
          </a:bodyPr>
          <a:lstStyle/>
          <a:p>
            <a:pPr>
              <a:lnSpc>
                <a:spcPts val="1575"/>
              </a:lnSpc>
              <a:spcAft>
                <a:spcPts val="800"/>
              </a:spcAft>
            </a:pPr>
            <a:r>
              <a:rPr lang="ru-RU" u="sng"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Прием «</a:t>
            </a:r>
            <a:r>
              <a:rPr lang="ru-RU" u="sng" dirty="0" err="1"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Фишбоун</a:t>
            </a:r>
            <a:r>
              <a:rPr lang="ru-RU" u="sng"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«Рыбий скелет»</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Схема «</a:t>
            </a:r>
            <a:r>
              <a:rPr lang="ru-RU" dirty="0" err="1"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Фишбоун</a:t>
            </a: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в переводе означает «рыбья кость». В «голове» этого скелета обозначена проблема, которая рассматривается в тексте. На самом скелете есть верхние и нижние косточки. На верхних косточках ученики отмечают причины возникновения изучаемой проблемы. Напротив верхних – располагаются нижние, на которых по ходу вписываются факты, подтверждающие наличие сформированных ими причин. Записи должны быть краткими, представлять собой ключевые слова или фразы, отражающие суть факты.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9807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4176" y="247413"/>
            <a:ext cx="7309624" cy="297517"/>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Приёмы технологии «Развития критического мышления»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90293" y="1228397"/>
            <a:ext cx="8753707" cy="3170099"/>
          </a:xfrm>
          <a:prstGeom prst="rect">
            <a:avLst/>
          </a:prstGeom>
        </p:spPr>
        <p:txBody>
          <a:bodyPr wrap="square">
            <a:spAutoFit/>
          </a:bodyPr>
          <a:lstStyle/>
          <a:p>
            <a:pPr>
              <a:lnSpc>
                <a:spcPts val="1575"/>
              </a:lnSpc>
              <a:spcAft>
                <a:spcPts val="800"/>
              </a:spcAft>
            </a:pPr>
            <a:r>
              <a:rPr lang="ru-RU" u="sng"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 «Шесть шляп мышления»</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«Шесть шляп мышления» используются на стадии рефлексии, при подведении итогов работы на уроке. Каждому ученику предлагается выбрать одну из шляп по цвету. Цвет шляпы указывает на основные моменты, которые необходимо осмыслить и обобщить.</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Красная шляпа предполагает выражение своих чувств, без объяснения причин их возникновения.</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Белая – перечень фактов.</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Черная – выявление недостатков и их обоснование (негативное мышление).</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Желтая – позитивное мышление, что было хорошего и почему.</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Ученики, выбравшие зеленую шляпу, ищут ответы на вопрос, где и как можно применить изученный материал. Синяя шляпа предполагает общий, философский вывод, можно объединить в группы по цвету шляп.</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08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210" y="121845"/>
            <a:ext cx="8129999" cy="297517"/>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Приёмы технологии «Развития критического мышления»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56478" y="664142"/>
            <a:ext cx="8887522" cy="3888244"/>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рефлексии.</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Чтобы научить детей формулировать различные типы вопросов я использую прием «Ромашка вопросов». Для этого нужно заранее познакомить с различными видами вопросов.</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Учащиеся формулируют вопросы по какой-либо теме и записывают их на соответствующие лепестки ромашки.</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Работа ведется над составлением таких типов вопросов:</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Простые вопросы – вопросы, отвечая на которые нужно назвать какие-то факты, вспомнить и воспроизвести определенную информацию.</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Интерпретационные (уточняющие) вопросы – обычно начинаются со слова «почему?». Они направлены на установление </a:t>
            </a:r>
            <a:r>
              <a:rPr lang="ru-RU" dirty="0" err="1"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причинно</a:t>
            </a: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следственных связей.</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Оценочные вопросы – эти вопросы на выяснение критериев оценки тех или иных событий, явлений, фактов.</a:t>
            </a:r>
            <a:endParaRPr lang="ru-RU" sz="2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Творческие вопросы – если в вопросе есть частица «бы», элементы условности, предположения, прогноза.</a:t>
            </a:r>
            <a:endParaRPr lang="ru-RU"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424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56" y="187037"/>
            <a:ext cx="10380516" cy="2759730"/>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рефлексии.</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endPar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575"/>
              </a:lnSpc>
              <a:spcAft>
                <a:spcPts val="800"/>
              </a:spcAft>
              <a:buSzPts val="1000"/>
              <a:tabLst>
                <a:tab pos="457200" algn="l"/>
              </a:tabLst>
            </a:pPr>
            <a:r>
              <a:rPr lang="ru-RU"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Учитель знакомит класс с типами вопросов заранее.</a:t>
            </a:r>
          </a:p>
          <a:p>
            <a:pPr lvl="0">
              <a:lnSpc>
                <a:spcPts val="1575"/>
              </a:lnSpc>
              <a:spcAft>
                <a:spcPts val="800"/>
              </a:spcAft>
              <a:buSzPts val="1000"/>
              <a:tabLst>
                <a:tab pos="457200" algn="l"/>
              </a:tabLst>
            </a:pPr>
            <a:r>
              <a:rPr lang="ru-RU"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На этой стадии урока учитель разбивает класс на 4 группы.</a:t>
            </a:r>
          </a:p>
          <a:p>
            <a:pPr lvl="0">
              <a:lnSpc>
                <a:spcPts val="1575"/>
              </a:lnSpc>
              <a:spcAft>
                <a:spcPts val="800"/>
              </a:spcAft>
              <a:buSzPts val="1000"/>
              <a:tabLst>
                <a:tab pos="457200" algn="l"/>
              </a:tabLst>
            </a:pPr>
            <a:r>
              <a:rPr lang="ru-RU"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Каждая группа, создает цветок  состоящий из 4 лепестков  разного </a:t>
            </a:r>
            <a:r>
              <a:rPr lang="ru-RU"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цвета </a:t>
            </a:r>
            <a:r>
              <a:rPr lang="ru-RU"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 вопросом. </a:t>
            </a:r>
            <a:r>
              <a:rPr lang="ru-RU"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Каждый цвет определяет тип вопроса (</a:t>
            </a: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Простые вопросы- синий цвет, Интерпретационные (уточняющие) вопросы- желтый цвет, Оценочные вопросы – красный цвет, Творческие вопросы – зеленый цвет). Оценивается скорость, качество  и полнота охвата темы Массивы</a:t>
            </a:r>
            <a:r>
              <a:rPr lang="ru-RU"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nSpc>
                <a:spcPts val="1575"/>
              </a:lnSpc>
              <a:spcAft>
                <a:spcPts val="800"/>
              </a:spcAft>
              <a:buSzPts val="1000"/>
              <a:tabLst>
                <a:tab pos="457200" algn="l"/>
              </a:tabLs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Примерные вопросы :</a:t>
            </a:r>
          </a:p>
          <a:p>
            <a:pPr lvl="0">
              <a:lnSpc>
                <a:spcPts val="1575"/>
              </a:lnSpc>
              <a:spcAft>
                <a:spcPts val="800"/>
              </a:spcAft>
              <a:buSzPts val="1000"/>
              <a:tabLst>
                <a:tab pos="457200" algn="l"/>
              </a:tabLst>
            </a:pPr>
            <a:endParaRPr lang="ru-RU" dirty="0" smtClean="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1797628" y="3138056"/>
            <a:ext cx="8333506" cy="2421080"/>
          </a:xfrm>
          <a:prstGeom prst="rect">
            <a:avLst/>
          </a:prstGeom>
        </p:spPr>
        <p:txBody>
          <a:bodyPr wrap="square">
            <a:spAutoFit/>
          </a:bodyPr>
          <a:lstStyle/>
          <a:p>
            <a:pPr>
              <a:lnSpc>
                <a:spcPts val="1575"/>
              </a:lnSpc>
              <a:spcAft>
                <a:spcPts val="800"/>
              </a:spcAft>
            </a:pPr>
            <a:endParaRPr lang="ru-RU" dirty="0" smtClean="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266682342"/>
              </p:ext>
            </p:extLst>
          </p:nvPr>
        </p:nvGraphicFramePr>
        <p:xfrm>
          <a:off x="275937" y="2767216"/>
          <a:ext cx="11600112" cy="2384647"/>
        </p:xfrm>
        <a:graphic>
          <a:graphicData uri="http://schemas.openxmlformats.org/drawingml/2006/table">
            <a:tbl>
              <a:tblPr firstRow="1" bandRow="1">
                <a:tableStyleId>{5C22544A-7EE6-4342-B048-85BDC9FD1C3A}</a:tableStyleId>
              </a:tblPr>
              <a:tblGrid>
                <a:gridCol w="2900028"/>
                <a:gridCol w="3086208"/>
                <a:gridCol w="2713848"/>
                <a:gridCol w="2900028"/>
              </a:tblGrid>
              <a:tr h="990745">
                <a:tc>
                  <a:txBody>
                    <a:bodyPr/>
                    <a:lstStyle/>
                    <a:p>
                      <a:pPr algn="ct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Простые вопросы- </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Интерпретационные (уточняющие) вопросы</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Оценочные вопросы </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Творческие вопросы </a:t>
                      </a:r>
                      <a:endParaRPr lang="ru-RU" dirty="0">
                        <a:latin typeface="Times New Roman" panose="02020603050405020304" pitchFamily="18" charset="0"/>
                        <a:cs typeface="Times New Roman" panose="02020603050405020304" pitchFamily="18" charset="0"/>
                      </a:endParaRPr>
                    </a:p>
                  </a:txBody>
                  <a:tcPr/>
                </a:tc>
              </a:tr>
              <a:tr h="1393902">
                <a:tc>
                  <a:txBody>
                    <a:bodyPr/>
                    <a:lstStyle/>
                    <a:p>
                      <a:pPr algn="ctr"/>
                      <a:r>
                        <a:rPr lang="ru-RU" dirty="0" smtClean="0">
                          <a:solidFill>
                            <a:srgbClr val="0070C0"/>
                          </a:solidFill>
                          <a:latin typeface="Times New Roman" panose="02020603050405020304" pitchFamily="18" charset="0"/>
                          <a:cs typeface="Times New Roman" panose="02020603050405020304" pitchFamily="18" charset="0"/>
                        </a:rPr>
                        <a:t>Дать</a:t>
                      </a:r>
                      <a:r>
                        <a:rPr lang="ru-RU" baseline="0" dirty="0" smtClean="0">
                          <a:solidFill>
                            <a:srgbClr val="0070C0"/>
                          </a:solidFill>
                          <a:latin typeface="Times New Roman" panose="02020603050405020304" pitchFamily="18" charset="0"/>
                          <a:cs typeface="Times New Roman" panose="02020603050405020304" pitchFamily="18" charset="0"/>
                        </a:rPr>
                        <a:t> определение массива</a:t>
                      </a:r>
                      <a:endParaRPr lang="ru-RU" dirty="0">
                        <a:solidFill>
                          <a:srgbClr val="0070C0"/>
                        </a:solidFill>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r>
                        <a:rPr lang="ru-RU" dirty="0" smtClean="0">
                          <a:solidFill>
                            <a:srgbClr val="FFFF00"/>
                          </a:solidFill>
                          <a:latin typeface="Times New Roman" panose="02020603050405020304" pitchFamily="18" charset="0"/>
                          <a:cs typeface="Times New Roman" panose="02020603050405020304" pitchFamily="18" charset="0"/>
                        </a:rPr>
                        <a:t>Для</a:t>
                      </a:r>
                      <a:r>
                        <a:rPr lang="ru-RU" baseline="0" dirty="0" smtClean="0">
                          <a:solidFill>
                            <a:srgbClr val="FFFF00"/>
                          </a:solidFill>
                          <a:latin typeface="Times New Roman" panose="02020603050405020304" pitchFamily="18" charset="0"/>
                          <a:cs typeface="Times New Roman" panose="02020603050405020304" pitchFamily="18" charset="0"/>
                        </a:rPr>
                        <a:t> чего используются массивы</a:t>
                      </a:r>
                      <a:endParaRPr lang="ru-RU" dirty="0">
                        <a:solidFill>
                          <a:srgbClr val="FFFF00"/>
                        </a:solidFill>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r>
                        <a:rPr lang="ru-RU" dirty="0" smtClean="0">
                          <a:solidFill>
                            <a:srgbClr val="FF0000"/>
                          </a:solidFill>
                          <a:latin typeface="Times New Roman" panose="02020603050405020304" pitchFamily="18" charset="0"/>
                          <a:cs typeface="Times New Roman" panose="02020603050405020304" pitchFamily="18" charset="0"/>
                        </a:rPr>
                        <a:t>Как разделить массивы по</a:t>
                      </a:r>
                      <a:r>
                        <a:rPr lang="ru-RU" baseline="0" dirty="0" smtClean="0">
                          <a:solidFill>
                            <a:srgbClr val="FF0000"/>
                          </a:solidFill>
                          <a:latin typeface="Times New Roman" panose="02020603050405020304" pitchFamily="18" charset="0"/>
                          <a:cs typeface="Times New Roman" panose="02020603050405020304" pitchFamily="18" charset="0"/>
                        </a:rPr>
                        <a:t> типам</a:t>
                      </a:r>
                      <a:endParaRPr lang="ru-RU" dirty="0">
                        <a:solidFill>
                          <a:srgbClr val="FF0000"/>
                        </a:solidFill>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pPr algn="ctr"/>
                      <a:r>
                        <a:rPr lang="ru-RU" dirty="0" smtClean="0">
                          <a:solidFill>
                            <a:srgbClr val="00B050"/>
                          </a:solidFill>
                          <a:latin typeface="Times New Roman" panose="02020603050405020304" pitchFamily="18" charset="0"/>
                          <a:cs typeface="Times New Roman" panose="02020603050405020304" pitchFamily="18" charset="0"/>
                        </a:rPr>
                        <a:t>Если бы не было массивов,</a:t>
                      </a:r>
                      <a:r>
                        <a:rPr lang="ru-RU" baseline="0" dirty="0" smtClean="0">
                          <a:solidFill>
                            <a:srgbClr val="00B050"/>
                          </a:solidFill>
                          <a:latin typeface="Times New Roman" panose="02020603050405020304" pitchFamily="18" charset="0"/>
                          <a:cs typeface="Times New Roman" panose="02020603050405020304" pitchFamily="18" charset="0"/>
                        </a:rPr>
                        <a:t> в программировании, как бы это повлияло на время создания программы</a:t>
                      </a:r>
                      <a:endParaRPr lang="ru-RU" dirty="0">
                        <a:solidFill>
                          <a:srgbClr val="00B050"/>
                        </a:solidFill>
                        <a:latin typeface="Times New Roman" panose="02020603050405020304" pitchFamily="18" charset="0"/>
                        <a:cs typeface="Times New Roman" panose="02020603050405020304" pitchFamily="18" charset="0"/>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95981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Понятие критическое мышление</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3" y="1589809"/>
            <a:ext cx="9505758" cy="4842164"/>
          </a:xfrm>
        </p:spPr>
        <p:txBody>
          <a:bodyPr>
            <a:normAutofit lnSpcReduction="10000"/>
          </a:bodyPr>
          <a:lstStyle/>
          <a:p>
            <a:pPr marL="0" indent="0">
              <a:buNone/>
            </a:pPr>
            <a:r>
              <a:rPr lang="ru-RU"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Думать </a:t>
            </a:r>
            <a:r>
              <a:rPr lang="ru-RU" sz="2400" dirty="0">
                <a:latin typeface="Times New Roman" panose="02020603050405020304" pitchFamily="18" charset="0"/>
                <a:cs typeface="Times New Roman" panose="02020603050405020304" pitchFamily="18" charset="0"/>
              </a:rPr>
              <a:t>критически означает проявлять любознательность и использовать исследовательские методы: ставить перед собой вопросы и осуществлять планомерный поиск ответов.</a:t>
            </a:r>
          </a:p>
          <a:p>
            <a:pPr marL="0" indent="0">
              <a:buNone/>
            </a:pPr>
            <a:r>
              <a:rPr lang="ru-RU" sz="2400" u="sng" dirty="0">
                <a:latin typeface="Times New Roman" panose="02020603050405020304" pitchFamily="18" charset="0"/>
                <a:cs typeface="Times New Roman" panose="02020603050405020304" pitchFamily="18" charset="0"/>
              </a:rPr>
              <a:t>Выделяют следующие параметры критического мышления:</a:t>
            </a:r>
          </a:p>
          <a:p>
            <a:pPr lvl="0"/>
            <a:r>
              <a:rPr lang="ru-RU" sz="2400" dirty="0">
                <a:latin typeface="Times New Roman" panose="02020603050405020304" pitchFamily="18" charset="0"/>
                <a:cs typeface="Times New Roman" panose="02020603050405020304" pitchFamily="18" charset="0"/>
              </a:rPr>
              <a:t>Критическое мышление есть мышление самостоятельное.</a:t>
            </a:r>
          </a:p>
          <a:p>
            <a:pPr lvl="0"/>
            <a:r>
              <a:rPr lang="ru-RU" sz="2400" dirty="0">
                <a:latin typeface="Times New Roman" panose="02020603050405020304" pitchFamily="18" charset="0"/>
                <a:cs typeface="Times New Roman" panose="02020603050405020304" pitchFamily="18" charset="0"/>
              </a:rPr>
              <a:t>Информация является отправным, а отнюдь не конечным пунктом критического мышления.</a:t>
            </a:r>
          </a:p>
          <a:p>
            <a:pPr lvl="0"/>
            <a:r>
              <a:rPr lang="ru-RU" sz="2400" dirty="0">
                <a:latin typeface="Times New Roman" panose="02020603050405020304" pitchFamily="18" charset="0"/>
                <a:cs typeface="Times New Roman" panose="02020603050405020304" pitchFamily="18" charset="0"/>
              </a:rPr>
              <a:t>Критическое мышление начинается с постановки вопросов и выяснения проблем, которые нужно решить.</a:t>
            </a:r>
          </a:p>
          <a:p>
            <a:pPr lvl="0"/>
            <a:r>
              <a:rPr lang="ru-RU" sz="2400" dirty="0">
                <a:latin typeface="Times New Roman" panose="02020603050405020304" pitchFamily="18" charset="0"/>
                <a:cs typeface="Times New Roman" panose="02020603050405020304" pitchFamily="18" charset="0"/>
              </a:rPr>
              <a:t>Критическое мышление стремится к убедительной аргументации.</a:t>
            </a:r>
          </a:p>
          <a:p>
            <a:pPr lvl="0"/>
            <a:r>
              <a:rPr lang="ru-RU" sz="2400" dirty="0">
                <a:latin typeface="Times New Roman" panose="02020603050405020304" pitchFamily="18" charset="0"/>
                <a:cs typeface="Times New Roman" panose="02020603050405020304" pitchFamily="18" charset="0"/>
              </a:rPr>
              <a:t>Критическое мышление есть мышление социальное.</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546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Критическое мышление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402773"/>
            <a:ext cx="8809566" cy="4638589"/>
          </a:xfrm>
        </p:spPr>
        <p:txBody>
          <a:bodyPr>
            <a:normAutofit/>
          </a:bodyPr>
          <a:lstStyle/>
          <a:p>
            <a:r>
              <a:rPr lang="ru-RU" b="1"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это один из видов интеллектуальной деятельности человека, который характеризуется высоким уровнем восприятия, понимания, объективности подхода к окружающему его информационному полю. Данный термин может относиться практически ко всей умственной деятельности.</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Учение, ориентированное на выработку навыков критического мышления, предусматривает не просто активный поиск учащимися информации для усвоения, а нечто большее: соотнесение того, что они усвоили, с собственным опытом, а также сравнение усвоенного с другими исследованиями в данной области знания. Учащиеся вправе подвергать сомнению достоверность или авторитетность полученной информации, проверять логику доказательств, делать выводы, конструировать новые примеры для её применения, рассматривает возможности решения проблемы и т.д.</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517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0724" y="974867"/>
            <a:ext cx="9663725" cy="3888244"/>
          </a:xfrm>
          <a:prstGeom prst="rect">
            <a:avLst/>
          </a:prstGeom>
        </p:spPr>
        <p:txBody>
          <a:bodyPr wrap="square">
            <a:spAutoFit/>
          </a:bodyPr>
          <a:lstStyle/>
          <a:p>
            <a:pPr>
              <a:lnSpc>
                <a:spcPts val="1575"/>
              </a:lnSpc>
              <a:spcAft>
                <a:spcPts val="800"/>
              </a:spcAft>
            </a:pPr>
            <a:r>
              <a:rPr lang="ru-RU" sz="28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вызова. Пробуждение интереса к предмету</a:t>
            </a:r>
            <a:endParaRPr lang="ru-RU" sz="32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адачи:</a:t>
            </a:r>
            <a:endParaRPr lang="ru-RU"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Актуализировать имеющиеся у учащихся знания и смыслы в связи с изучаемым материалом.</a:t>
            </a:r>
            <a:endParaRPr lang="ru-RU"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Пробудить познавательный интерес к изучаемому предмету.</a:t>
            </a:r>
            <a:endParaRPr lang="ru-RU"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Помочь учащимся самим определить направление в изучении темы..</a:t>
            </a:r>
            <a:endParaRPr lang="ru-RU"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классе на стадии вызова учащиеся могут получать задание, потом путём мозговой атаки составить список того, что они знают или думают. Иногда мозговая атака проводится индивидуально с каждым учеником, иногда парами или с участием всей группы. Кто-нибудь записывает результат групповой мозговой атаки на доске, причём все идеи принимаются независимо от того, правильны они или нет. Затем преподаватель может задавать вопросы учащимся о том, что не обсуждалось в данный момент, но имеет непосредственное отношение к прочитанному. Во время этой фазы важно, чтобы учитель говорил как можно меньше и давал слово учащимся. Роль учителя состоит в том, чтобы выступать в качестве проводника, заставляя учащихся размышлять, однако, при этом внимательно выслушивая их соображения.</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84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2511" y="1023070"/>
            <a:ext cx="9642762" cy="4000454"/>
          </a:xfrm>
          <a:prstGeom prst="rect">
            <a:avLst/>
          </a:prstGeom>
        </p:spPr>
        <p:txBody>
          <a:bodyPr wrap="square">
            <a:spAutoFit/>
          </a:bodyPr>
          <a:lstStyle/>
          <a:p>
            <a:pPr>
              <a:lnSpc>
                <a:spcPts val="1575"/>
              </a:lnSpc>
              <a:spcAft>
                <a:spcPts val="80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первой фазе осваивается несколько важных познавательных видов деятельности. Во-первых, обучаемый активно участвует в вызове того, что он знает о данной тематике. Это заставляет учащегося анализировать собственные знания на подступах к той теме, которую он начнёт разбирать во всех подробностях. Через эту первичную деятельность обучаемые определяет уровень собственных знаний, к которым постепенно добавляются новые знания. Это очень важно, так как знания становятся прочными, если они приобретаются в контексте того, что человек уже знает и понимает. И наоборот, информация будет быстро утрачена, если она предложена учащемуся без контекста или без увязки с теми знаниями, которые у него уже были.</a:t>
            </a:r>
          </a:p>
          <a:p>
            <a:pPr>
              <a:lnSpc>
                <a:spcPts val="1575"/>
              </a:lnSpc>
              <a:spcAft>
                <a:spcPts val="800"/>
              </a:spcAft>
            </a:pPr>
            <a:r>
              <a:rPr lang="ru-RU" dirty="0">
                <a:latin typeface="Times New Roman" panose="02020603050405020304" pitchFamily="18" charset="0"/>
                <a:cs typeface="Times New Roman" panose="02020603050405020304" pitchFamily="18" charset="0"/>
              </a:rPr>
              <a:t>Вторая цель фазы вызова – активизация обучаемого. Для того чтобы обучаемые осознанно и критически подходили к пониманию новой информации, они должны принимать активное участие в процессе обучения. Участие становится активным только тогда, когда учащийся начинает целенаправленно мыслить и выражать эти мысли словами, т.е. демонстрация знаний (себе и партнёру) происходит при активной мыслительной деятельности с помощью устной или письменной речи. Таким образом, полученные ранее знания выводятся на уровень осознания. Теперь они могут стать базой для усвоения новых знаний. Это даёт учащимся возможности эффективнее увязать новую информацию с известной, так как контекст для понимания становится самоочевидным.</a:t>
            </a:r>
          </a:p>
          <a:p>
            <a:pPr>
              <a:lnSpc>
                <a:spcPts val="1575"/>
              </a:lnSpc>
              <a:spcAft>
                <a:spcPts val="800"/>
              </a:spcAft>
            </a:pP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32511" y="171919"/>
            <a:ext cx="3565207" cy="646331"/>
          </a:xfrm>
          <a:prstGeom prst="rect">
            <a:avLst/>
          </a:prstGeom>
        </p:spPr>
        <p:txBody>
          <a:bodyPr wrap="none">
            <a:spAutoFit/>
          </a:bodyPr>
          <a:lstStyle/>
          <a:p>
            <a:r>
              <a:rPr lang="ru-RU" sz="36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вызова. </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58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6771" y="1592600"/>
            <a:ext cx="8497229" cy="3744615"/>
          </a:xfrm>
          <a:prstGeom prst="rect">
            <a:avLst/>
          </a:prstGeom>
        </p:spPr>
        <p:txBody>
          <a:bodyPr wrap="square">
            <a:spAutoFit/>
          </a:bodyPr>
          <a:lstStyle/>
          <a:p>
            <a:pPr>
              <a:lnSpc>
                <a:spcPts val="1575"/>
              </a:lnSpc>
              <a:spcAft>
                <a:spcPts val="800"/>
              </a:spcAft>
            </a:pPr>
            <a:r>
              <a:rPr lang="ru-RU" sz="32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реализации смысла. Осмысление материала во время работы над ним.</a:t>
            </a:r>
            <a:endParaRPr lang="ru-RU" sz="36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Помочь активно воспринимать изучаемый материал.</a:t>
            </a:r>
            <a:endParaRPr lang="ru-RU" sz="2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Помочь соотнести старые знания с новыми.</a:t>
            </a:r>
            <a:endParaRPr lang="ru-RU" sz="2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Это такая фаза обучения, во время которой преподаватели оказывают наименьшее влияние на обучаемого. Именно во время этой второй фазы, обучаемый должен научиться самостоятельно и активно работать.</a:t>
            </a:r>
            <a:b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902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4897" y="379142"/>
            <a:ext cx="9233210" cy="3375283"/>
          </a:xfrm>
          <a:prstGeom prst="rect">
            <a:avLst/>
          </a:prstGeom>
        </p:spPr>
        <p:txBody>
          <a:bodyPr wrap="square">
            <a:spAutoFit/>
          </a:bodyPr>
          <a:lstStyle/>
          <a:p>
            <a:pPr>
              <a:lnSpc>
                <a:spcPts val="1575"/>
              </a:lnSpc>
              <a:spcAft>
                <a:spcPts val="800"/>
              </a:spcAft>
            </a:pPr>
            <a:r>
              <a:rPr lang="ru-RU" sz="20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рефлексии. Обобщение материала, подведение итогов.</a:t>
            </a:r>
            <a:endParaRPr lang="ru-RU" sz="24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Помочь учащимся самостоятельно обобщить изучаемый материал.</a:t>
            </a:r>
            <a:endParaRPr lang="ru-RU"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1575"/>
              </a:lnSpc>
              <a:spcAft>
                <a:spcPts val="800"/>
              </a:spcAft>
              <a:buSzPts val="1000"/>
              <a:buFont typeface="Symbol" panose="05050102010706020507" pitchFamily="18" charset="2"/>
              <a:buChar char=""/>
              <a:tabLst>
                <a:tab pos="457200" algn="l"/>
              </a:tabLs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Помочь учащимся самостоятельно определить направления в дальнейшем изучении материала.</a:t>
            </a:r>
            <a:endParaRPr lang="ru-RU"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этом этапе следует задать вопрос о том, что было сделано после прочтения текста, и кратко обсудить результаты мозговой атаки, проведённой как индивидуально, так и всей группой. Рефлексия– это то состояние, когда информацию пропускаешь через своё видение.</a:t>
            </a:r>
            <a:endParaRPr lang="ru-RU"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рефлексии обязательно полученную информацию надо обращать в словесную, письменную форму, ибо только при этом процессе происходит гармония из хаоса мыслей</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047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1444" y="247412"/>
            <a:ext cx="7142356" cy="297517"/>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Приёмы технологии «Развития критического мышления»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520813" y="1085640"/>
            <a:ext cx="8489373" cy="4534575"/>
          </a:xfrm>
          <a:prstGeom prst="rect">
            <a:avLst/>
          </a:prstGeom>
        </p:spPr>
        <p:txBody>
          <a:bodyPr wrap="square">
            <a:spAutoFit/>
          </a:bodyPr>
          <a:lstStyle/>
          <a:p>
            <a:pPr>
              <a:lnSpc>
                <a:spcPts val="1575"/>
              </a:lnSpc>
              <a:spcAft>
                <a:spcPts val="800"/>
              </a:spcAft>
            </a:pPr>
            <a:r>
              <a:rPr lang="ru-RU" sz="24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Стадия вызова.</a:t>
            </a:r>
            <a:br>
              <a:rPr lang="ru-RU" sz="24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На данной стадии мной применяются приёмы «Верите ли вы?» («</a:t>
            </a:r>
            <a:r>
              <a:rPr lang="ru-RU" dirty="0" err="1"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Данетка</a:t>
            </a: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и «ЗХУ».</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u="sng"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Прием “Верите ли вы?”</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ts val="1575"/>
              </a:lnSpc>
              <a:spcAft>
                <a:spcPts val="800"/>
              </a:spcAft>
            </a:pP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Этот прием позволяет держать учащихся в интеллектуальном напряжении весь урок и придает ему определенную интригу. Данный прием способствует формированию умения критически оценивать результат. Также используются для проверки слова “Да”, “Нет” с последующей самопроверкой.</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Правила игры:</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 У вас на столах лежат листочки, на которых начерчена таблица, как у меня на доске. Цифрами я указала № вопросов.</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Я вам читаю вопросы, которые начинаются со слов «Верите ли Вы, что ...». Вы обсуждаете ответы в группах.</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 Если вы верите, то во второй строке поставьте знак «+», если нет, то «-».</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1 2 3 4 5 6 7 8 9 10</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107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3024" y="247412"/>
            <a:ext cx="7320776" cy="297517"/>
          </a:xfrm>
          <a:prstGeom prst="rect">
            <a:avLst/>
          </a:prstGeom>
        </p:spPr>
        <p:txBody>
          <a:bodyPr wrap="square">
            <a:spAutoFit/>
          </a:bodyPr>
          <a:lstStyle/>
          <a:p>
            <a:pPr>
              <a:lnSpc>
                <a:spcPts val="1575"/>
              </a:lnSpc>
              <a:spcAft>
                <a:spcPts val="800"/>
              </a:spcAft>
            </a:pPr>
            <a:r>
              <a:rPr lang="ru-RU"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Приёмы технологии «Развития критического мышления»</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23024" y="1048861"/>
            <a:ext cx="8920976" cy="3170099"/>
          </a:xfrm>
          <a:prstGeom prst="rect">
            <a:avLst/>
          </a:prstGeom>
        </p:spPr>
        <p:txBody>
          <a:bodyPr wrap="square">
            <a:spAutoFit/>
          </a:bodyPr>
          <a:lstStyle/>
          <a:p>
            <a:pPr>
              <a:lnSpc>
                <a:spcPts val="1575"/>
              </a:lnSpc>
              <a:spcAft>
                <a:spcPts val="800"/>
              </a:spcAft>
            </a:pPr>
            <a:r>
              <a:rPr lang="ru-RU" u="sng"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Приём «Маркировочная таблица ЗХУ» (Знаю – Хочу узнать – Узнал).</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Её цель – пробуждение имеющихся знаний, интереса к получению новой информации; развитие мыслительных способностей учащихся, выработка ими собственной позиции по изучаемой теме. В ней три колонки: знаю, хочу узнать подробнее, узнал новое. В каждую из колонок необходимо разнести полученную в ходе изучения темы информацию. Особое требование при заполнении записывать сведения, понятия или факты следует только своими словами.</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Знаю Хочу знать Узнал</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Данный приём продолжаем использовать на стадиях «Осмысления» и «Рефлексии»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952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60</TotalTime>
  <Words>1155</Words>
  <Application>Microsoft Office PowerPoint</Application>
  <PresentationFormat>Широкоэкранный</PresentationFormat>
  <Paragraphs>78</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Symbol</vt:lpstr>
      <vt:lpstr>Times New Roman</vt:lpstr>
      <vt:lpstr>Trebuchet MS</vt:lpstr>
      <vt:lpstr>Wingdings 3</vt:lpstr>
      <vt:lpstr>Грань</vt:lpstr>
      <vt:lpstr>Технология критического мышления</vt:lpstr>
      <vt:lpstr>Понятие критическое мышление </vt:lpstr>
      <vt:lpstr>Критическое мышление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критического мышления</dc:title>
  <dc:creator>Слушатель</dc:creator>
  <cp:lastModifiedBy>Слушатель</cp:lastModifiedBy>
  <cp:revision>9</cp:revision>
  <dcterms:created xsi:type="dcterms:W3CDTF">2016-07-21T09:22:15Z</dcterms:created>
  <dcterms:modified xsi:type="dcterms:W3CDTF">2016-07-21T10:30:02Z</dcterms:modified>
</cp:coreProperties>
</file>