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</p:sldIdLst>
  <p:sldSz cx="12192000" cy="6858000"/>
  <p:notesSz cx="6858000" cy="9144000"/>
  <p:custDataLst>
    <p:tags r:id="rId4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heme" Target="theme/theme1.xml" /><Relationship Id="rId8" Type="http://schemas.openxmlformats.org/officeDocument/2006/relationships/tableStyles" Target="tableStyles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Верхний колонтитул 1">
            <a:extLst>
              <a:ext uri="{FF2B5EF4-FFF2-40B4-BE49-F238E27FC236}">
                <a16:creationId xmlns:a16="http://schemas.microsoft.com/office/drawing/2014/main" id="{0EEC87E1-F85B-4106-99B9-2AEFA4EC90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5" name="Дата 2">
            <a:extLst>
              <a:ext uri="{FF2B5EF4-FFF2-40B4-BE49-F238E27FC236}">
                <a16:creationId xmlns:a16="http://schemas.microsoft.com/office/drawing/2014/main" id="{FD66356E-5A4A-42C6-A566-6093DBC459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0922EC-913E-4133-9041-B5DC89395FEC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Образ слайда 3">
            <a:extLst>
              <a:ext uri="{FF2B5EF4-FFF2-40B4-BE49-F238E27FC236}">
                <a16:creationId xmlns:a16="http://schemas.microsoft.com/office/drawing/2014/main" id="{87F2FDE6-8415-4FCA-8B43-070B5AC0CD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Заметки 4">
            <a:extLst>
              <a:ext uri="{FF2B5EF4-FFF2-40B4-BE49-F238E27FC236}">
                <a16:creationId xmlns:a16="http://schemas.microsoft.com/office/drawing/2014/main" id="{50235C86-4F0F-4550-804D-53FE4E399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3078" name="Нижний колонтитул 5">
            <a:extLst>
              <a:ext uri="{FF2B5EF4-FFF2-40B4-BE49-F238E27FC236}">
                <a16:creationId xmlns:a16="http://schemas.microsoft.com/office/drawing/2014/main" id="{E18BED5D-6192-453B-8453-3A3FCE3A62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9" name="Номер слайда 6">
            <a:extLst>
              <a:ext uri="{FF2B5EF4-FFF2-40B4-BE49-F238E27FC236}">
                <a16:creationId xmlns:a16="http://schemas.microsoft.com/office/drawing/2014/main" id="{BFDD30E6-4FD7-4050-B09B-005E351AE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ECF125-4E5F-4138-A7F9-A8342FB1FA38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 name="">
    <p:spTree>
      <p:nvGrpSpPr>
        <p:cNvPr id="1" name=""/>
        <p:cNvGrpSpPr/>
        <p:nvPr/>
      </p:nvGrpSpPr>
      <p:grpSpPr/>
      <p:sp>
        <p:nvSpPr>
          <p:cNvPr id="5122" name="Google Shape;223;p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</a:ln>
        </p:spPr>
      </p:sp>
      <p:sp>
        <p:nvSpPr>
          <p:cNvPr id="5123" name="Google Shape;224;p:notes"/>
          <p:cNvSpPr>
            <a:spLocks noGrp="1"/>
          </p:cNvSpPr>
          <p:nvPr>
            <p:ph type="body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5" tIns="91425" rIns="91425" bIns="91425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One column tex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Google Shape;98;p10">
            <a:extLst>
              <a:ext uri="{FF2B5EF4-FFF2-40B4-BE49-F238E27FC236}">
                <a16:creationId xmlns:a16="http://schemas.microsoft.com/office/drawing/2014/main" id="{88C69735-F406-4CAB-9EF5-BE62FB130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50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051" name="Google Shape;99;p10"/>
          <p:cNvGrpSpPr/>
          <p:nvPr/>
        </p:nvGrpSpPr>
        <p:grpSpPr>
          <a:xfrm>
            <a:off x="1106488" y="1589088"/>
            <a:ext cx="995362" cy="60325"/>
            <a:chOff x="4580561" y="2589004"/>
            <a:chExt cx="1064464" cy="25200"/>
          </a:xfrm>
        </p:grpSpPr>
        <p:sp>
          <p:nvSpPr>
            <p:cNvPr id="2059" name="Google Shape;100;p10">
              <a:extLst>
                <a:ext uri="{FF2B5EF4-FFF2-40B4-BE49-F238E27FC236}">
                  <a16:creationId xmlns:a16="http://schemas.microsoft.com/office/drawing/2014/main" id="{D22F9E2B-47D8-4C85-BBF1-23CE96037A66}"/>
                </a:ext>
              </a:extLst>
            </p:cNvPr>
            <p:cNvSpPr/>
            <p:nvPr/>
          </p:nvSpPr>
          <p:spPr>
            <a:xfrm rot="16200000">
              <a:off x="5366734" y="2335913"/>
              <a:ext cx="25200" cy="531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0" name="Google Shape;101;p10">
              <a:extLst>
                <a:ext uri="{FF2B5EF4-FFF2-40B4-BE49-F238E27FC236}">
                  <a16:creationId xmlns:a16="http://schemas.microsoft.com/office/drawing/2014/main" id="{18BDE553-3016-4C2C-B369-D9C8B94848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836199" y="2333366"/>
              <a:ext cx="25200" cy="5364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2052" name="Google Shape;105;p10">
            <a:hlinkClick action="ppaction://noaction"/>
            <a:extLst>
              <a:ext uri="{FF2B5EF4-FFF2-40B4-BE49-F238E27FC236}">
                <a16:creationId xmlns:a16="http://schemas.microsoft.com/office/drawing/2014/main" id="{52816F85-8D07-4F08-AA5E-7B49D0A36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063" y="0"/>
            <a:ext cx="1150937" cy="6048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2053" name="Google Shape;106;p10">
            <a:hlinkClick r:id="" action="ppaction://noaction"/>
          </p:cNvPr>
          <p:cNvCxnSpPr/>
          <p:nvPr/>
        </p:nvCxnSpPr>
        <p:spPr>
          <a:xfrm>
            <a:off x="11464925" y="288925"/>
            <a:ext cx="288925" cy="0"/>
          </a:xfrm>
          <a:prstGeom prst="line">
            <a:avLst/>
          </a:prstGeom>
          <a:noFill/>
          <a:ln>
            <a:solidFill>
              <a:srgbClr val="B7B7B7"/>
            </a:solidFill>
            <a:miter lim="800000"/>
          </a:ln>
        </p:spPr>
      </p:cxnSp>
      <p:cxnSp>
        <p:nvCxnSpPr>
          <p:cNvPr id="2054" name="Google Shape;107;p10">
            <a:hlinkClick r:id="" action="ppaction://noaction"/>
          </p:cNvPr>
          <p:cNvCxnSpPr/>
          <p:nvPr/>
        </p:nvCxnSpPr>
        <p:spPr>
          <a:xfrm>
            <a:off x="11464925" y="333375"/>
            <a:ext cx="288925" cy="0"/>
          </a:xfrm>
          <a:prstGeom prst="line">
            <a:avLst/>
          </a:prstGeom>
          <a:noFill/>
          <a:ln>
            <a:solidFill>
              <a:srgbClr val="B7B7B7"/>
            </a:solidFill>
            <a:miter lim="800000"/>
          </a:ln>
        </p:spPr>
      </p:cxnSp>
      <p:cxnSp>
        <p:nvCxnSpPr>
          <p:cNvPr id="2055" name="Google Shape;108;p10">
            <a:hlinkClick r:id="" action="ppaction://noaction"/>
          </p:cNvPr>
          <p:cNvCxnSpPr/>
          <p:nvPr/>
        </p:nvCxnSpPr>
        <p:spPr>
          <a:xfrm>
            <a:off x="11464925" y="377825"/>
            <a:ext cx="288925" cy="0"/>
          </a:xfrm>
          <a:prstGeom prst="line">
            <a:avLst/>
          </a:prstGeom>
          <a:noFill/>
          <a:ln>
            <a:solidFill>
              <a:srgbClr val="B7B7B7"/>
            </a:solidFill>
            <a:miter lim="800000"/>
          </a:ln>
        </p:spPr>
      </p:cxn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609585" lvl="0" indent="-414856" rtl="0">
              <a:spcBef>
                <a:spcPct val="0"/>
              </a:spcBef>
              <a:spcAft>
                <a:spcPct val="0"/>
              </a:spcAft>
              <a:buSzPts val="1300"/>
              <a:buChar char="●"/>
              <a:defRPr/>
            </a:lvl1pPr>
            <a:lvl2pPr marL="1219170" lvl="1" indent="-397923" rtl="0">
              <a:spcBef>
                <a:spcPts val="2133"/>
              </a:spcBef>
              <a:spcAft>
                <a:spcPct val="0"/>
              </a:spcAft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ct val="0"/>
              </a:spcAft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ct val="0"/>
              </a:spcAft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ct val="0"/>
              </a:spcAft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ct val="0"/>
              </a:spcAft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ct val="0"/>
              </a:spcAft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ct val="0"/>
              </a:spcAft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58" name="Google Shape;104;p10">
            <a:extLst>
              <a:ext uri="{FF2B5EF4-FFF2-40B4-BE49-F238E27FC236}">
                <a16:creationId xmlns:a16="http://schemas.microsoft.com/office/drawing/2014/main" id="{209FAA6E-468E-4E9D-8FCF-2123BC19264A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382375" y="6332538"/>
            <a:ext cx="730250" cy="525462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31DFFD-02E8-4D27-B0CC-23C3ADC2BEE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ru-RU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8" name="Дата 3">
            <a:extLst>
              <a:ext uri="{FF2B5EF4-FFF2-40B4-BE49-F238E27FC236}">
                <a16:creationId xmlns:a16="http://schemas.microsoft.com/office/drawing/2014/main" id="{6CFCAD26-1AEC-4A1D-9652-6F813F290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821000-3C1C-4EB7-B3F1-32E5FD453ABB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Нижний колонтитул 4">
            <a:extLst>
              <a:ext uri="{FF2B5EF4-FFF2-40B4-BE49-F238E27FC236}">
                <a16:creationId xmlns:a16="http://schemas.microsoft.com/office/drawing/2014/main" id="{80B2C4BE-D223-49EB-8504-6B55F12B8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Номер слайда 5">
            <a:extLst>
              <a:ext uri="{FF2B5EF4-FFF2-40B4-BE49-F238E27FC236}">
                <a16:creationId xmlns:a16="http://schemas.microsoft.com/office/drawing/2014/main" id="{AA471C53-519D-4C2E-823B-9E6C553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6BFDBD-EAA5-401A-97DF-B50A3484DD2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ransition/>
  <p:timing/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8.png" /><Relationship Id="rId11" Type="http://schemas.openxmlformats.org/officeDocument/2006/relationships/image" Target="../media/image9.png" /><Relationship Id="rId12" Type="http://schemas.openxmlformats.org/officeDocument/2006/relationships/image" Target="../media/image10.jpeg" /><Relationship Id="rId13" Type="http://schemas.openxmlformats.org/officeDocument/2006/relationships/image" Target="../media/image11.png" /><Relationship Id="rId14" Type="http://schemas.openxmlformats.org/officeDocument/2006/relationships/image" Target="../media/image12.jpeg" /><Relationship Id="rId15" Type="http://schemas.openxmlformats.org/officeDocument/2006/relationships/image" Target="../media/image13.png" /><Relationship Id="rId16" Type="http://schemas.openxmlformats.org/officeDocument/2006/relationships/image" Target="../media/image14.png" /><Relationship Id="rId17" Type="http://schemas.openxmlformats.org/officeDocument/2006/relationships/image" Target="../media/image15.png" /><Relationship Id="rId18" Type="http://schemas.openxmlformats.org/officeDocument/2006/relationships/image" Target="../media/image16.png" /><Relationship Id="rId19" Type="http://schemas.openxmlformats.org/officeDocument/2006/relationships/image" Target="../media/image17.jpeg" /><Relationship Id="rId2" Type="http://schemas.openxmlformats.org/officeDocument/2006/relationships/notesSlide" Target="../notesSlides/notesSlide1.xml" /><Relationship Id="rId20" Type="http://schemas.openxmlformats.org/officeDocument/2006/relationships/image" Target="../media/image18.png" /><Relationship Id="rId21" Type="http://schemas.openxmlformats.org/officeDocument/2006/relationships/image" Target="../media/image19.jpeg" /><Relationship Id="rId22" Type="http://schemas.openxmlformats.org/officeDocument/2006/relationships/image" Target="../media/image20.jpeg" /><Relationship Id="rId23" Type="http://schemas.openxmlformats.org/officeDocument/2006/relationships/image" Target="../media/image21.png" /><Relationship Id="rId24" Type="http://schemas.openxmlformats.org/officeDocument/2006/relationships/image" Target="../media/image22.png" /><Relationship Id="rId25" Type="http://schemas.openxmlformats.org/officeDocument/2006/relationships/image" Target="../media/image23.jpeg" /><Relationship Id="rId26" Type="http://schemas.openxmlformats.org/officeDocument/2006/relationships/hyperlink" Target="https://youngeaglets.jimdofree.com/" TargetMode="Externa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jpeg" /><Relationship Id="rId9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4098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" y="41275"/>
            <a:ext cx="122174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9" name="Прямоугольник: скругленные углы 3">
            <a:extLst>
              <a:ext uri="{FF2B5EF4-FFF2-40B4-BE49-F238E27FC236}">
                <a16:creationId xmlns:a16="http://schemas.microsoft.com/office/drawing/2014/main" id="{3A633D06-0482-48FE-810B-7CC08DD3F66C}"/>
              </a:ext>
            </a:extLst>
          </p:cNvPr>
          <p:cNvSpPr/>
          <p:nvPr/>
        </p:nvSpPr>
        <p:spPr>
          <a:xfrm>
            <a:off x="3271706" y="109057"/>
            <a:ext cx="6342077" cy="126641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Google Shape;229;p30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3078163" y="20638"/>
            <a:ext cx="525462" cy="5032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1" name="Прямоугольник 7">
            <a:extLst>
              <a:ext uri="{FF2B5EF4-FFF2-40B4-BE49-F238E27FC236}">
                <a16:creationId xmlns:a16="http://schemas.microsoft.com/office/drawing/2014/main" id="{E25F2F0B-4D89-418A-9E21-F0992B1C9D42}"/>
              </a:ext>
            </a:extLst>
          </p:cNvPr>
          <p:cNvSpPr/>
          <p:nvPr/>
        </p:nvSpPr>
        <p:spPr>
          <a:xfrm>
            <a:off x="2309813" y="0"/>
            <a:ext cx="8599487" cy="309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Pts val="1300"/>
              <a:buFontTx/>
              <a:buNone/>
              <a:defRPr/>
            </a:pPr>
            <a:r>
              <a:rPr kumimoji="0" lang="ru-RU" sz="1333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Lato" charset="0"/>
              </a:rPr>
              <a:t>МДОБУ детский сад № 140 города Сочи</a:t>
            </a:r>
          </a:p>
        </p:txBody>
      </p:sp>
      <p:grpSp>
        <p:nvGrpSpPr>
          <p:cNvPr id="4102" name="Группа 31"/>
          <p:cNvGrpSpPr/>
          <p:nvPr/>
        </p:nvGrpSpPr>
        <p:grpSpPr>
          <a:xfrm rot="16200000">
            <a:off x="5260975" y="-817562"/>
            <a:ext cx="1566863" cy="5792787"/>
            <a:chOff x="2708500" y="1306964"/>
            <a:chExt cx="1137044" cy="4436969"/>
          </a:xfrm>
        </p:grpSpPr>
        <p:grpSp>
          <p:nvGrpSpPr>
            <p:cNvPr id="4134" name="组合 7"/>
            <p:cNvGrpSpPr/>
            <p:nvPr/>
          </p:nvGrpSpPr>
          <p:grpSpPr>
            <a:xfrm>
              <a:off x="2708500" y="1306964"/>
              <a:ext cx="1099343" cy="4436969"/>
              <a:chOff x="2277821" y="223138"/>
              <a:chExt cx="1568300" cy="6329694"/>
            </a:xfrm>
          </p:grpSpPr>
          <p:grpSp>
            <p:nvGrpSpPr>
              <p:cNvPr id="4138" name="圆角矩形 2"/>
              <p:cNvGrpSpPr/>
              <p:nvPr/>
            </p:nvGrpSpPr>
            <p:grpSpPr>
              <a:xfrm rot="5400000">
                <a:off x="-77217" y="2560088"/>
                <a:ext cx="6275021" cy="1583382"/>
                <a:chOff x="3139440" y="1341120"/>
                <a:chExt cx="5742432" cy="1530096"/>
              </a:xfrm>
            </p:grpSpPr>
            <p:pic>
              <p:nvPicPr>
                <p:cNvPr id="4136" name="圆角矩形 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39440" y="1341120"/>
                  <a:ext cx="5742432" cy="1530096"/>
                </a:xfrm>
                <a:prstGeom prst="rect">
                  <a:avLst/>
                </a:prstGeom>
                <a:noFill/>
                <a:ln>
                  <a:miter lim="800000"/>
                </a:ln>
              </p:spPr>
            </p:pic>
            <p:sp>
              <p:nvSpPr>
                <p:cNvPr id="4137" name=""/>
                <p:cNvSpPr/>
                <p:nvPr/>
              </p:nvSpPr>
              <p:spPr>
                <a:xfrm rot="10800000">
                  <a:off x="3369498" y="1568727"/>
                  <a:ext cx="5285645" cy="1071640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ctr" anchorCtr="0">
                  <a:no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ru-RU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ru-RU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ru-RU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ru-RU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ru-RU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</a:defRPr>
                  </a:lvl5pPr>
                </a:lstStyle>
                <a:p>
                  <a:pPr marL="0" lvl="0" indent="0" algn="ctr" eaLnBrk="1" hangingPunct="1"/>
                  <a:endParaRPr lang="zh-CN" altLang="en-US">
                    <a:solidFill>
                      <a:srgbClr val="FFFFFF"/>
                    </a:solidFill>
                    <a:ea typeface="宋体" pitchFamily="2" charset="-122"/>
                  </a:endParaRPr>
                </a:p>
              </p:txBody>
            </p:sp>
          </p:grpSp>
          <p:grpSp>
            <p:nvGrpSpPr>
              <p:cNvPr id="4141" name="圆角矩形 3"/>
              <p:cNvGrpSpPr/>
              <p:nvPr/>
            </p:nvGrpSpPr>
            <p:grpSpPr>
              <a:xfrm rot="5400000">
                <a:off x="800167" y="3719274"/>
                <a:ext cx="4469786" cy="1230117"/>
                <a:chOff x="4864608" y="1536192"/>
                <a:chExt cx="4090416" cy="1188720"/>
              </a:xfrm>
            </p:grpSpPr>
            <p:pic>
              <p:nvPicPr>
                <p:cNvPr id="4139" name="圆角矩形 3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64608" y="1536192"/>
                  <a:ext cx="4090416" cy="1188720"/>
                </a:xfrm>
                <a:prstGeom prst="rect">
                  <a:avLst/>
                </a:prstGeom>
                <a:noFill/>
                <a:ln>
                  <a:miter lim="800000"/>
                </a:ln>
              </p:spPr>
            </p:pic>
            <p:sp>
              <p:nvSpPr>
                <p:cNvPr id="4140" name=""/>
                <p:cNvSpPr/>
                <p:nvPr/>
              </p:nvSpPr>
              <p:spPr>
                <a:xfrm>
                  <a:off x="5043317" y="1711685"/>
                  <a:ext cx="3724506" cy="831464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ctr" anchorCtr="0">
                  <a:no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ru-RU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ru-RU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ru-RU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ru-RU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ru-RU" altLang="en-US" sz="1800" b="0" i="0" u="none" baseline="0">
                      <a:solidFill>
                        <a:schemeClr val="tx1"/>
                      </a:solidFill>
                      <a:effectLst/>
                      <a:latin typeface="Calibri" pitchFamily="34" charset="0"/>
                    </a:defRPr>
                  </a:lvl5pPr>
                </a:lstStyle>
                <a:p>
                  <a:pPr marL="0" lvl="0" indent="0" algn="ctr"/>
                  <a:endParaRPr sz="1200" b="1">
                    <a:solidFill>
                      <a:srgbClr val="CC0000"/>
                    </a:solidFill>
                    <a:latin typeface="Raleway" charset="-52"/>
                    <a:ea typeface="Raleway" charset="-52"/>
                    <a:sym typeface="Raleway" charset="-52"/>
                  </a:endParaRPr>
                </a:p>
                <a:p>
                  <a:pPr marL="0" lvl="0" indent="0" algn="ctr"/>
                  <a:r>
                    <a:rPr sz="1400" b="1">
                      <a:solidFill>
                        <a:srgbClr val="CC0000"/>
                      </a:solidFill>
                      <a:latin typeface="Times New Roman" pitchFamily="18" charset="0"/>
                      <a:ea typeface="Raleway" charset="-52"/>
                      <a:sym typeface="Raleway" charset="-52"/>
                    </a:rPr>
                    <a:t>Формирование  инновационного типа поведения детей, педагогов и родителей</a:t>
                  </a:r>
                  <a:r>
                    <a:rPr sz="1400" b="1">
                      <a:solidFill>
                        <a:srgbClr val="FF0000"/>
                      </a:solidFill>
                      <a:latin typeface="Times New Roman" pitchFamily="18" charset="0"/>
                      <a:ea typeface="Raleway" charset="-52"/>
                      <a:sym typeface="Raleway" charset="-52"/>
                    </a:rPr>
                    <a:t> </a:t>
                  </a:r>
                  <a:r>
                    <a:rPr sz="1400" b="1">
                      <a:latin typeface="Times New Roman" pitchFamily="18" charset="0"/>
                      <a:ea typeface="Raleway" charset="-52"/>
                      <a:sym typeface="Raleway" charset="-52"/>
                    </a:rPr>
                    <a:t>на основе ключевых компетенций в области детско-взрослого лидерства, путем создания единого образовательного пространства («Школа Лидера») в ДОУ</a:t>
                  </a:r>
                  <a:endParaRPr sz="1400" b="1">
                    <a:latin typeface="Times New Roman" pitchFamily="18" charset="0"/>
                    <a:ea typeface="Raleway" charset="-52"/>
                    <a:sym typeface="Raleway" charset="-52"/>
                  </a:endParaRPr>
                </a:p>
                <a:p>
                  <a:pPr marL="0" lvl="0" indent="0" algn="ctr" eaLnBrk="1" hangingPunct="1"/>
                  <a:endParaRPr lang="zh-CN" altLang="en-US">
                    <a:solidFill>
                      <a:srgbClr val="FFFFFF"/>
                    </a:solidFill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4135" name="椭圆 18"/>
            <p:cNvSpPr/>
            <p:nvPr/>
          </p:nvSpPr>
          <p:spPr>
            <a:xfrm>
              <a:off x="2801924" y="1442985"/>
              <a:ext cx="1043620" cy="106476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4000">
                  <a:srgbClr val="000000"/>
                </a:gs>
                <a:gs pos="32001">
                  <a:srgbClr val="000000"/>
                </a:gs>
                <a:gs pos="100000">
                  <a:srgbClr val="D0CECE"/>
                </a:gs>
              </a:gsLst>
              <a:lin ang="2700000" scaled="1"/>
            </a:gradFill>
            <a:ln w="12700">
              <a:noFill/>
              <a:miter lim="800000"/>
            </a:ln>
            <a:effectLst>
              <a:outerShdw blurRad="152400" dist="63500" dir="5400000" sx="103999" sy="103999" algn="tl">
                <a:srgbClr val="000000">
                  <a:alpha val="14999"/>
                </a:srgbClr>
              </a:outerShdw>
            </a:effectLst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</p:grpSp>
      <p:sp>
        <p:nvSpPr>
          <p:cNvPr id="4103" name="Прямоугольник 15"/>
          <p:cNvSpPr/>
          <p:nvPr/>
        </p:nvSpPr>
        <p:spPr>
          <a:xfrm>
            <a:off x="3565525" y="1600200"/>
            <a:ext cx="15049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ctr"/>
            <a:r>
              <a:rPr lang="ru-RU" altLang="ru-RU" sz="2800" b="1">
                <a:latin typeface="Bookman Old Style"/>
              </a:rPr>
              <a:t>ЦЕЛЬ</a:t>
            </a:r>
            <a:endParaRPr lang="ru-RU" altLang="ru-RU" sz="2800" b="1">
              <a:latin typeface="Bookman Old Style"/>
            </a:endParaRPr>
          </a:p>
        </p:txBody>
      </p:sp>
      <p:pic>
        <p:nvPicPr>
          <p:cNvPr id="4104" name="Рисунок 17" descr="Добавьте заголовок (9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9388" y="2886075"/>
            <a:ext cx="3825875" cy="21526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5" name="Google Shape;226;p30"/>
          <p:cNvSpPr>
            <a:spLocks noGrp="1"/>
          </p:cNvSpPr>
          <p:nvPr>
            <p:ph type="title"/>
          </p:nvPr>
        </p:nvSpPr>
        <p:spPr>
          <a:xfrm>
            <a:off x="3306763" y="201613"/>
            <a:ext cx="6323012" cy="11557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21900" tIns="121900" rIns="121900" bIns="12190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lvl="0" algn="ctr" eaLnBrk="1" hangingPunct="1">
              <a:buClr>
                <a:srgbClr val="44546A"/>
              </a:buClr>
            </a:pPr>
            <a:r>
              <a:rPr lang="ru" altLang="en-US" sz="18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Воспитательная модель </a:t>
            </a:r>
            <a:r>
              <a:rPr lang="ru" altLang="en-US" sz="18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ru" altLang="en-US" sz="18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“</a:t>
            </a:r>
            <a:r>
              <a:rPr lang="ru" altLang="en-US" sz="18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Школа Лидера-дошкольника”</a:t>
            </a:r>
            <a:br>
              <a:rPr lang="en-US" altLang="en-US" sz="18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" altLang="en-US" sz="18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по развитию лидерского потенциала, социальной активности у детей старшего дошкольного возраста</a:t>
            </a:r>
            <a:br>
              <a:rPr lang="ru" altLang="en-US" sz="18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" altLang="en-US" sz="18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в процессе деятельности патриотической направленности</a:t>
            </a:r>
            <a:endParaRPr lang="en-US" altLang="en-US" sz="1800">
              <a:solidFill>
                <a:schemeClr val="bg1"/>
              </a:solidFill>
              <a:latin typeface="Times New Roman" panose="02020603050405020304" pitchFamily="18" charset="0"/>
              <a:ea typeface="Times New Roman" pitchFamily="18" charset="0"/>
            </a:endParaRPr>
          </a:p>
        </p:txBody>
      </p:sp>
      <p:pic>
        <p:nvPicPr>
          <p:cNvPr id="4106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5587" y="-238125"/>
            <a:ext cx="3419475" cy="25304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107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9075" y="755650"/>
            <a:ext cx="1882775" cy="2487613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108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8413" y="1481138"/>
            <a:ext cx="2359025" cy="18415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109" name="Рисунок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61937" y="2670175"/>
            <a:ext cx="2481262" cy="195103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110" name="Рисунок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2150" y="2767013"/>
            <a:ext cx="1847850" cy="19812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111" name="Рисунок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37725" y="41275"/>
            <a:ext cx="1939925" cy="14557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12" name="Прямоугольник 32">
            <a:extLst>
              <a:ext uri="{FF2B5EF4-FFF2-40B4-BE49-F238E27FC236}">
                <a16:creationId xmlns:a16="http://schemas.microsoft.com/office/drawing/2014/main" id="{6B25FCA2-8499-4428-85CA-1EA94D634EE1}"/>
              </a:ext>
            </a:extLst>
          </p:cNvPr>
          <p:cNvSpPr/>
          <p:nvPr/>
        </p:nvSpPr>
        <p:spPr>
          <a:xfrm>
            <a:off x="957974" y="840501"/>
            <a:ext cx="2180279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Материально-технические условия: группа. Комната юнармейца, мини-музей, летний лагерь</a:t>
            </a:r>
          </a:p>
        </p:txBody>
      </p:sp>
      <p:pic>
        <p:nvPicPr>
          <p:cNvPr id="4113" name="Рисунок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12725" y="3906838"/>
            <a:ext cx="2670175" cy="21764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4114" name="Прямоугольник 34">
            <a:extLst>
              <a:ext uri="{FF2B5EF4-FFF2-40B4-BE49-F238E27FC236}">
                <a16:creationId xmlns:a16="http://schemas.microsoft.com/office/drawing/2014/main" id="{63094351-6A07-42F5-8E71-2238363F7682}"/>
              </a:ext>
            </a:extLst>
          </p:cNvPr>
          <p:cNvSpPr/>
          <p:nvPr/>
        </p:nvSpPr>
        <p:spPr>
          <a:xfrm>
            <a:off x="1037527" y="4331424"/>
            <a:ext cx="2544571" cy="3594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Психолого-педагогические условия</a:t>
            </a:r>
          </a:p>
        </p:txBody>
      </p:sp>
      <p:pic>
        <p:nvPicPr>
          <p:cNvPr id="4115" name="Рисунок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98638" y="4803775"/>
            <a:ext cx="2041525" cy="16160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116" name="Рисунок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4963" y="5619750"/>
            <a:ext cx="1676400" cy="1420813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4117" name="TextBox 35"/>
          <p:cNvSpPr/>
          <p:nvPr/>
        </p:nvSpPr>
        <p:spPr>
          <a:xfrm rot="20460000">
            <a:off x="131763" y="5451475"/>
            <a:ext cx="1630362" cy="400050"/>
          </a:xfrm>
          <a:prstGeom prst="rect">
            <a:avLst/>
          </a:prstGeom>
          <a:solidFill>
            <a:srgbClr val="FFC000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algn="ctr"/>
            <a:r>
              <a:rPr sz="1000" b="1">
                <a:latin typeface="Times New Roman" pitchFamily="18" charset="0"/>
                <a:ea typeface="Times New Roman" pitchFamily="18" charset="0"/>
              </a:rPr>
              <a:t>Персонализированные сказки</a:t>
            </a:r>
            <a:endParaRPr sz="1000" b="1">
              <a:latin typeface="Times New Roman" panose="02020603050405020304" pitchFamily="18" charset="0"/>
              <a:ea typeface="Times New Roman" pitchFamily="18" charset="0"/>
            </a:endParaRPr>
          </a:p>
        </p:txBody>
      </p:sp>
      <p:pic>
        <p:nvPicPr>
          <p:cNvPr id="4118" name="Рисунок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58250" y="1516063"/>
            <a:ext cx="3422650" cy="25796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19" name="Рисунок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78750" y="2846388"/>
            <a:ext cx="1322388" cy="1785937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120" name="Рисунок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63038" y="2984500"/>
            <a:ext cx="2306637" cy="13731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21" name="Рисунок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24250" y="4821238"/>
            <a:ext cx="2595563" cy="20367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122" name="Рисунок 3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46763" y="4821238"/>
            <a:ext cx="2578100" cy="20066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123" name="Рисунок 4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9213" y="5237163"/>
            <a:ext cx="1895475" cy="13954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124" name="Рисунок 4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594975" y="3981450"/>
            <a:ext cx="1773238" cy="1712913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4125" name="Рисунок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40838" y="4357688"/>
            <a:ext cx="1612900" cy="11271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26" name="Рисунок 4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77325" y="5505450"/>
            <a:ext cx="2932113" cy="1309688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4127" name="Прямоугольник 50">
            <a:extLst>
              <a:ext uri="{FF2B5EF4-FFF2-40B4-BE49-F238E27FC236}">
                <a16:creationId xmlns:a16="http://schemas.microsoft.com/office/drawing/2014/main" id="{A683B686-8216-480A-AB0D-C6910D2DED2E}"/>
              </a:ext>
            </a:extLst>
          </p:cNvPr>
          <p:cNvSpPr/>
          <p:nvPr/>
        </p:nvSpPr>
        <p:spPr>
          <a:xfrm>
            <a:off x="1843032" y="6259927"/>
            <a:ext cx="1754891" cy="2987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Педагоги – лидеры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28" name="Прямоугольник 51">
            <a:extLst>
              <a:ext uri="{FF2B5EF4-FFF2-40B4-BE49-F238E27FC236}">
                <a16:creationId xmlns:a16="http://schemas.microsoft.com/office/drawing/2014/main" id="{24301024-4CC2-46C0-AFFE-B391313B3877}"/>
              </a:ext>
            </a:extLst>
          </p:cNvPr>
          <p:cNvSpPr/>
          <p:nvPr/>
        </p:nvSpPr>
        <p:spPr>
          <a:xfrm>
            <a:off x="4021985" y="4853360"/>
            <a:ext cx="1398251" cy="2732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УКЛАД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29" name="Прямоугольник 52">
            <a:extLst>
              <a:ext uri="{FF2B5EF4-FFF2-40B4-BE49-F238E27FC236}">
                <a16:creationId xmlns:a16="http://schemas.microsoft.com/office/drawing/2014/main" id="{F4193BA0-6A1A-4006-829B-74370375C639}"/>
              </a:ext>
            </a:extLst>
          </p:cNvPr>
          <p:cNvSpPr/>
          <p:nvPr/>
        </p:nvSpPr>
        <p:spPr>
          <a:xfrm>
            <a:off x="9667703" y="6445685"/>
            <a:ext cx="2544571" cy="3594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Опыт передан более 100 педагогам края</a:t>
            </a:r>
          </a:p>
        </p:txBody>
      </p:sp>
      <p:sp>
        <p:nvSpPr>
          <p:cNvPr id="4130" name="Прямоугольник 53">
            <a:extLst>
              <a:ext uri="{FF2B5EF4-FFF2-40B4-BE49-F238E27FC236}">
                <a16:creationId xmlns:a16="http://schemas.microsoft.com/office/drawing/2014/main" id="{851DF9A4-04D0-43FF-8040-60CC2057F156}"/>
              </a:ext>
            </a:extLst>
          </p:cNvPr>
          <p:cNvSpPr/>
          <p:nvPr/>
        </p:nvSpPr>
        <p:spPr>
          <a:xfrm>
            <a:off x="9763148" y="4290670"/>
            <a:ext cx="1293958" cy="3663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СМАРТЕКА.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Первые в крае</a:t>
            </a:r>
          </a:p>
        </p:txBody>
      </p:sp>
      <p:sp>
        <p:nvSpPr>
          <p:cNvPr id="4131" name="Прямоугольник 54">
            <a:extLst>
              <a:ext uri="{FF2B5EF4-FFF2-40B4-BE49-F238E27FC236}">
                <a16:creationId xmlns:a16="http://schemas.microsoft.com/office/drawing/2014/main" id="{7F7D797C-E428-44A7-83FF-31B8E3119EB6}"/>
              </a:ext>
            </a:extLst>
          </p:cNvPr>
          <p:cNvSpPr/>
          <p:nvPr/>
        </p:nvSpPr>
        <p:spPr>
          <a:xfrm>
            <a:off x="6326346" y="6497790"/>
            <a:ext cx="2544571" cy="3594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Преемственность со школой</a:t>
            </a:r>
          </a:p>
        </p:txBody>
      </p:sp>
      <p:sp>
        <p:nvSpPr>
          <p:cNvPr id="4132" name="Прямоугольник 55">
            <a:extLst>
              <a:ext uri="{FF2B5EF4-FFF2-40B4-BE49-F238E27FC236}">
                <a16:creationId xmlns:a16="http://schemas.microsoft.com/office/drawing/2014/main" id="{56C54F31-2534-4C16-8EAB-97D9A7F7795D}"/>
              </a:ext>
            </a:extLst>
          </p:cNvPr>
          <p:cNvSpPr/>
          <p:nvPr/>
        </p:nvSpPr>
        <p:spPr>
          <a:xfrm>
            <a:off x="9267993" y="2929718"/>
            <a:ext cx="2073516" cy="20211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5 методических пособий</a:t>
            </a:r>
          </a:p>
        </p:txBody>
      </p:sp>
      <p:sp>
        <p:nvSpPr>
          <p:cNvPr id="4133" name="Прямоугольник 57">
            <a:extLst>
              <a:ext uri="{FF2B5EF4-FFF2-40B4-BE49-F238E27FC236}">
                <a16:creationId xmlns:a16="http://schemas.microsoft.com/office/drawing/2014/main" id="{8113711D-F041-4803-BFD0-40C51837B48A}"/>
              </a:ext>
            </a:extLst>
          </p:cNvPr>
          <p:cNvSpPr/>
          <p:nvPr/>
        </p:nvSpPr>
        <p:spPr>
          <a:xfrm>
            <a:off x="6737297" y="4174952"/>
            <a:ext cx="2544571" cy="78246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Сайт сетевого сообщества</a:t>
            </a:r>
            <a:b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«Юные Орлята» МДОБУ детский сад г.Сочи</a:t>
            </a:r>
            <a:b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10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hlinkClick r:id="rId26"/>
              </a:rPr>
              <a:t>https://youngeaglets.jimdofree.com/</a:t>
            </a:r>
            <a:endParaRPr kumimoji="0" lang="ru-RU" altLang="ru-RU" sz="10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0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16</Paragraphs>
  <Slides>1</Slides>
  <Notes>1</Notes>
  <TotalTime>922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10">
      <vt:lpstr>Arial</vt:lpstr>
      <vt:lpstr>Calibri</vt:lpstr>
      <vt:lpstr>Calibri Light</vt:lpstr>
      <vt:lpstr>Times New Roman</vt:lpstr>
      <vt:lpstr>Lato</vt:lpstr>
      <vt:lpstr>宋体</vt:lpstr>
      <vt:lpstr>Raleway</vt:lpstr>
      <vt:lpstr>Bookman Old Style</vt:lpstr>
      <vt:lpstr>Тема Office</vt:lpstr>
      <vt:lpstr>Воспитательная модель  “Школа Лидера-дошкольника”по развитию лидерского потенциала, социальной активности у детей старшего дошкольного возрастав процессе деятельности патриотической направленности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Воспитательная модель  “Школа Лидера-дошкольника” по развитию лидерского потенциала, социальной активности у детей старшего дошкольного возраста в процессе деятельности патриотической направленности</dc:title>
  <dc:creator>Лариса Исакова</dc:creator>
  <cp:lastModifiedBy>Лариса Исакова</cp:lastModifiedBy>
  <cp:revision>41</cp:revision>
  <dcterms:created xsi:type="dcterms:W3CDTF">2022-01-13T14:19:42Z</dcterms:created>
  <dcterms:modified xsi:type="dcterms:W3CDTF">2023-10-06T13:59:32Z</dcterms:modified>
</cp:coreProperties>
</file>