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325" r:id="rId2"/>
    <p:sldId id="316" r:id="rId3"/>
    <p:sldId id="317" r:id="rId4"/>
    <p:sldId id="318" r:id="rId5"/>
    <p:sldId id="278" r:id="rId6"/>
    <p:sldId id="259" r:id="rId7"/>
    <p:sldId id="314" r:id="rId8"/>
    <p:sldId id="328" r:id="rId9"/>
    <p:sldId id="326" r:id="rId10"/>
    <p:sldId id="329" r:id="rId11"/>
    <p:sldId id="295" r:id="rId12"/>
    <p:sldId id="303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EAE8"/>
    <a:srgbClr val="A240AA"/>
    <a:srgbClr val="BD582C"/>
    <a:srgbClr val="7A0000"/>
    <a:srgbClr val="865640"/>
    <a:srgbClr val="E48312"/>
    <a:srgbClr val="0039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8" y="-10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9049028153123226E-2"/>
          <c:y val="0.22707403576919452"/>
          <c:w val="0.94095106821715568"/>
          <c:h val="0.514117830280206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готовы</c:v>
                </c:pt>
                <c:pt idx="1">
                  <c:v>сомневаются</c:v>
                </c:pt>
                <c:pt idx="2">
                  <c:v>отрицают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0.35000000000000009</c:v>
                </c:pt>
                <c:pt idx="1">
                  <c:v>0.61000000000000021</c:v>
                </c:pt>
                <c:pt idx="2">
                  <c:v>4.0000000000000015E-2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готовы</c:v>
                </c:pt>
                <c:pt idx="1">
                  <c:v>сомневаются</c:v>
                </c:pt>
                <c:pt idx="2">
                  <c:v>отрицают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98158464"/>
        <c:axId val="98160000"/>
        <c:axId val="0"/>
      </c:bar3DChart>
      <c:catAx>
        <c:axId val="98158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160000"/>
        <c:crosses val="autoZero"/>
        <c:auto val="1"/>
        <c:lblAlgn val="ctr"/>
        <c:lblOffset val="100"/>
      </c:catAx>
      <c:valAx>
        <c:axId val="981600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8158464"/>
        <c:crosses val="autoZero"/>
        <c:crossBetween val="between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24977634741567944"/>
          <c:y val="0.18711235073222374"/>
          <c:w val="0.4575024161664733"/>
          <c:h val="6.3787721809273196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</c:v>
                </c:pt>
              </c:strCache>
            </c:strRef>
          </c:tx>
          <c:dLbls>
            <c:dLbl>
              <c:idx val="1"/>
              <c:layout>
                <c:manualLayout>
                  <c:x val="1.885007742526178E-2"/>
                  <c:y val="-7.7676696134881193E-3"/>
                </c:manualLayout>
              </c:layout>
              <c:showVal val="1"/>
            </c:dLbl>
            <c:dLbl>
              <c:idx val="2"/>
              <c:layout>
                <c:manualLayout>
                  <c:x val="1.885007742526178E-2"/>
                  <c:y val="-7.7676696134881193E-3"/>
                </c:manualLayout>
              </c:layout>
              <c:showVal val="1"/>
            </c:dLbl>
            <c:dLbl>
              <c:idx val="3"/>
              <c:layout>
                <c:manualLayout>
                  <c:x val="-2.6928682036089237E-3"/>
                  <c:y val="2.589223204496041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0.48000000000000004</c:v>
                </c:pt>
                <c:pt idx="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</c:v>
                </c:pt>
              </c:strCache>
            </c:strRef>
          </c:tx>
          <c:dLbls>
            <c:dLbl>
              <c:idx val="0"/>
              <c:layout>
                <c:manualLayout>
                  <c:x val="2.1542945628870699E-2"/>
                  <c:y val="-1.0356892817984133E-2"/>
                </c:manualLayout>
              </c:layout>
              <c:showVal val="1"/>
            </c:dLbl>
            <c:dLbl>
              <c:idx val="1"/>
              <c:layout>
                <c:manualLayout>
                  <c:x val="2.4235813832479566E-2"/>
                  <c:y val="-1.2946116022480166E-2"/>
                </c:manualLayout>
              </c:layout>
              <c:showVal val="1"/>
            </c:dLbl>
            <c:dLbl>
              <c:idx val="2"/>
              <c:layout>
                <c:manualLayout>
                  <c:x val="3.231441844330591E-2"/>
                  <c:y val="-2.589223204496041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0.63000000000000012</c:v>
                </c:pt>
                <c:pt idx="1">
                  <c:v>0.37000000000000005</c:v>
                </c:pt>
              </c:numCache>
            </c:numRef>
          </c:val>
        </c:ser>
        <c:dLbls>
          <c:showVal val="1"/>
        </c:dLbls>
        <c:shape val="cylinder"/>
        <c:axId val="99620352"/>
        <c:axId val="99621888"/>
        <c:axId val="0"/>
      </c:bar3DChart>
      <c:catAx>
        <c:axId val="99620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21888"/>
        <c:crosses val="autoZero"/>
        <c:auto val="1"/>
        <c:lblAlgn val="ctr"/>
        <c:lblOffset val="100"/>
      </c:catAx>
      <c:valAx>
        <c:axId val="996218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96203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6.9113060483910332E-2"/>
          <c:y val="0.14772913707620919"/>
          <c:w val="0.88192235725732049"/>
          <c:h val="0.63122484079010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27</c:v>
                </c:pt>
                <c:pt idx="1">
                  <c:v>10</c:v>
                </c:pt>
                <c:pt idx="2">
                  <c:v>21</c:v>
                </c:pt>
                <c:pt idx="3">
                  <c:v>23</c:v>
                </c:pt>
                <c:pt idx="4">
                  <c:v>26</c:v>
                </c:pt>
                <c:pt idx="5">
                  <c:v>17</c:v>
                </c:pt>
                <c:pt idx="6">
                  <c:v>24</c:v>
                </c:pt>
                <c:pt idx="7">
                  <c:v>25</c:v>
                </c:pt>
                <c:pt idx="8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Лист1!$A$2:$A$13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Лист1!$A$2:$A$13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Val val="1"/>
        </c:dLbls>
        <c:marker val="1"/>
        <c:axId val="103193984"/>
        <c:axId val="103203968"/>
      </c:lineChart>
      <c:catAx>
        <c:axId val="103193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203968"/>
        <c:crosses val="autoZero"/>
        <c:auto val="1"/>
        <c:lblAlgn val="ctr"/>
        <c:lblOffset val="100"/>
      </c:catAx>
      <c:valAx>
        <c:axId val="103203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3193984"/>
        <c:crosses val="autoZero"/>
        <c:crossBetween val="between"/>
      </c:valAx>
      <c:spPr>
        <a:ln w="28575"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422323015625547"/>
          <c:y val="7.2280717359157684E-2"/>
          <c:w val="0.70748314829189052"/>
          <c:h val="0.6612619492290476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29</c:v>
                </c:pt>
                <c:pt idx="2">
                  <c:v>30</c:v>
                </c:pt>
                <c:pt idx="3">
                  <c:v>24</c:v>
                </c:pt>
                <c:pt idx="4">
                  <c:v>30</c:v>
                </c:pt>
                <c:pt idx="5">
                  <c:v>68</c:v>
                </c:pt>
                <c:pt idx="6">
                  <c:v>71</c:v>
                </c:pt>
                <c:pt idx="7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26</c:v>
                </c:pt>
                <c:pt idx="1">
                  <c:v>27</c:v>
                </c:pt>
                <c:pt idx="2">
                  <c:v>26</c:v>
                </c:pt>
                <c:pt idx="3">
                  <c:v>28</c:v>
                </c:pt>
                <c:pt idx="4">
                  <c:v>23</c:v>
                </c:pt>
                <c:pt idx="5">
                  <c:v>57</c:v>
                </c:pt>
                <c:pt idx="6">
                  <c:v>67</c:v>
                </c:pt>
                <c:pt idx="7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25</c:v>
                </c:pt>
                <c:pt idx="1">
                  <c:v>30</c:v>
                </c:pt>
                <c:pt idx="2">
                  <c:v>23</c:v>
                </c:pt>
                <c:pt idx="3">
                  <c:v>29</c:v>
                </c:pt>
                <c:pt idx="4">
                  <c:v>26</c:v>
                </c:pt>
                <c:pt idx="5">
                  <c:v>56</c:v>
                </c:pt>
                <c:pt idx="6">
                  <c:v>75</c:v>
                </c:pt>
                <c:pt idx="7">
                  <c:v>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37</c:v>
                </c:pt>
                <c:pt idx="1">
                  <c:v>35</c:v>
                </c:pt>
                <c:pt idx="2">
                  <c:v>28</c:v>
                </c:pt>
                <c:pt idx="3">
                  <c:v>25</c:v>
                </c:pt>
                <c:pt idx="4">
                  <c:v>35</c:v>
                </c:pt>
                <c:pt idx="5">
                  <c:v>93</c:v>
                </c:pt>
                <c:pt idx="6">
                  <c:v>87</c:v>
                </c:pt>
                <c:pt idx="7">
                  <c:v>81</c:v>
                </c:pt>
              </c:numCache>
            </c:numRef>
          </c:val>
        </c:ser>
        <c:marker val="1"/>
        <c:axId val="103266560"/>
        <c:axId val="103030784"/>
      </c:lineChart>
      <c:catAx>
        <c:axId val="103266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030784"/>
        <c:crosses val="autoZero"/>
        <c:auto val="1"/>
        <c:lblAlgn val="ctr"/>
        <c:lblOffset val="100"/>
      </c:catAx>
      <c:valAx>
        <c:axId val="1030307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Число</a:t>
                </a:r>
                <a:r>
                  <a:rPr lang="ru-RU" sz="1600" baseline="0" dirty="0" smtClean="0">
                    <a:latin typeface="Times New Roman" pitchFamily="18" charset="0"/>
                    <a:cs typeface="Times New Roman" pitchFamily="18" charset="0"/>
                  </a:rPr>
                  <a:t> детей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26656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097917599358827"/>
          <c:y val="0.28617839174244708"/>
          <c:w val="0.18920057432778756"/>
          <c:h val="0.47855197339887245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ACE17-713F-4DA0-9769-255547C92A79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AF7BA-C82D-4AE1-8821-418AEEC6B917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/>
            <a:t>Выявление готовности педагогов и родителей к осуществлению работы по использованию в педагогическом процессе подготовки к формированию азов финансовой грамотности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6049F-0AAF-4AAE-8F0E-0F29EC9A079E}" type="parTrans" cxnId="{E4FB751D-90B5-41EE-8BCB-0466E241F8B8}">
      <dgm:prSet/>
      <dgm:spPr/>
      <dgm:t>
        <a:bodyPr/>
        <a:lstStyle/>
        <a:p>
          <a:endParaRPr lang="ru-RU"/>
        </a:p>
      </dgm:t>
    </dgm:pt>
    <dgm:pt modelId="{25A1A290-A349-49D8-9B67-75772E6F2EC1}" type="sibTrans" cxnId="{E4FB751D-90B5-41EE-8BCB-0466E241F8B8}">
      <dgm:prSet/>
      <dgm:spPr/>
      <dgm:t>
        <a:bodyPr/>
        <a:lstStyle/>
        <a:p>
          <a:endParaRPr lang="ru-RU"/>
        </a:p>
      </dgm:t>
    </dgm:pt>
    <dgm:pt modelId="{6B71B6DA-454D-4FB2-AFF5-AE0A7CF59078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/>
            <a:t>Создание условий для всех участников образовательных отношений по формированию финансовой грамотности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43F23-001C-4A2B-8D89-1E4EB2428B76}" type="parTrans" cxnId="{780DED2B-117B-4867-9CFA-FAB3EEFBE65C}">
      <dgm:prSet/>
      <dgm:spPr/>
      <dgm:t>
        <a:bodyPr/>
        <a:lstStyle/>
        <a:p>
          <a:endParaRPr lang="ru-RU"/>
        </a:p>
      </dgm:t>
    </dgm:pt>
    <dgm:pt modelId="{FECC5A84-300E-488B-A877-B5A055B77E0F}" type="sibTrans" cxnId="{780DED2B-117B-4867-9CFA-FAB3EEFBE65C}">
      <dgm:prSet/>
      <dgm:spPr/>
      <dgm:t>
        <a:bodyPr/>
        <a:lstStyle/>
        <a:p>
          <a:endParaRPr lang="ru-RU"/>
        </a:p>
      </dgm:t>
    </dgm:pt>
    <dgm:pt modelId="{6D9F3776-239D-4E61-8247-73DFA96C5E60}">
      <dgm:prSet phldrT="[Текст]" custT="1"/>
      <dgm:spPr/>
      <dgm:t>
        <a:bodyPr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/>
            <a:t>Определение у детей старшего дошкольного возраста уровней финансовой грамотности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A7F94-87D6-4DDA-85E7-C5B28E43B63F}" type="parTrans" cxnId="{D471F6FD-C2CD-465E-9047-74F925E4935B}">
      <dgm:prSet/>
      <dgm:spPr/>
      <dgm:t>
        <a:bodyPr/>
        <a:lstStyle/>
        <a:p>
          <a:endParaRPr lang="ru-RU"/>
        </a:p>
      </dgm:t>
    </dgm:pt>
    <dgm:pt modelId="{FFF6E840-EB90-4C16-AFD1-867F84F20B61}" type="sibTrans" cxnId="{D471F6FD-C2CD-465E-9047-74F925E4935B}">
      <dgm:prSet/>
      <dgm:spPr/>
      <dgm:t>
        <a:bodyPr/>
        <a:lstStyle/>
        <a:p>
          <a:endParaRPr lang="ru-RU"/>
        </a:p>
      </dgm:t>
    </dgm:pt>
    <dgm:pt modelId="{6F5E8384-5DD2-476C-9A73-7EB600C19225}" type="pres">
      <dgm:prSet presAssocID="{34DACE17-713F-4DA0-9769-255547C92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7CED9-258E-4C22-9F1C-1DFA8F6CE26C}" type="pres">
      <dgm:prSet presAssocID="{58BAF7BA-C82D-4AE1-8821-418AEEC6B917}" presName="node" presStyleLbl="node1" presStyleIdx="0" presStyleCnt="3" custScaleX="55475" custScaleY="63338" custLinFactNeighborX="-1172" custLinFactNeighborY="13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D70B-9692-4D1E-AA5C-2A228CEA2A28}" type="pres">
      <dgm:prSet presAssocID="{25A1A290-A349-49D8-9B67-75772E6F2EC1}" presName="sibTrans" presStyleCnt="0"/>
      <dgm:spPr/>
    </dgm:pt>
    <dgm:pt modelId="{E226F620-10DB-4AC8-B239-C52D23B133C3}" type="pres">
      <dgm:prSet presAssocID="{6B71B6DA-454D-4FB2-AFF5-AE0A7CF59078}" presName="node" presStyleLbl="node1" presStyleIdx="1" presStyleCnt="3" custScaleX="51427" custScaleY="62557" custLinFactNeighborX="-2849" custLinFactNeighborY="1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8F80-966E-4590-AE7E-E3DF20A2574B}" type="pres">
      <dgm:prSet presAssocID="{FECC5A84-300E-488B-A877-B5A055B77E0F}" presName="sibTrans" presStyleCnt="0"/>
      <dgm:spPr/>
    </dgm:pt>
    <dgm:pt modelId="{A23899A8-91EB-4357-91DF-8EDB51E8AA78}" type="pres">
      <dgm:prSet presAssocID="{6D9F3776-239D-4E61-8247-73DFA96C5E60}" presName="node" presStyleLbl="node1" presStyleIdx="2" presStyleCnt="3" custScaleX="55193" custScaleY="51969" custLinFactNeighborX="7883" custLinFactNeighborY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1F6FD-C2CD-465E-9047-74F925E4935B}" srcId="{34DACE17-713F-4DA0-9769-255547C92A79}" destId="{6D9F3776-239D-4E61-8247-73DFA96C5E60}" srcOrd="2" destOrd="0" parTransId="{EA2A7F94-87D6-4DDA-85E7-C5B28E43B63F}" sibTransId="{FFF6E840-EB90-4C16-AFD1-867F84F20B61}"/>
    <dgm:cxn modelId="{32FA6103-FC1A-4EE1-9EFF-D2D4B56F13F7}" type="presOf" srcId="{34DACE17-713F-4DA0-9769-255547C92A79}" destId="{6F5E8384-5DD2-476C-9A73-7EB600C19225}" srcOrd="0" destOrd="0" presId="urn:microsoft.com/office/officeart/2005/8/layout/default#1"/>
    <dgm:cxn modelId="{E4FB751D-90B5-41EE-8BCB-0466E241F8B8}" srcId="{34DACE17-713F-4DA0-9769-255547C92A79}" destId="{58BAF7BA-C82D-4AE1-8821-418AEEC6B917}" srcOrd="0" destOrd="0" parTransId="{9AF6049F-0AAF-4AAE-8F0E-0F29EC9A079E}" sibTransId="{25A1A290-A349-49D8-9B67-75772E6F2EC1}"/>
    <dgm:cxn modelId="{08073EEC-BA9F-4076-BAD5-3FFCB586ABC9}" type="presOf" srcId="{6B71B6DA-454D-4FB2-AFF5-AE0A7CF59078}" destId="{E226F620-10DB-4AC8-B239-C52D23B133C3}" srcOrd="0" destOrd="0" presId="urn:microsoft.com/office/officeart/2005/8/layout/default#1"/>
    <dgm:cxn modelId="{780DED2B-117B-4867-9CFA-FAB3EEFBE65C}" srcId="{34DACE17-713F-4DA0-9769-255547C92A79}" destId="{6B71B6DA-454D-4FB2-AFF5-AE0A7CF59078}" srcOrd="1" destOrd="0" parTransId="{1D043F23-001C-4A2B-8D89-1E4EB2428B76}" sibTransId="{FECC5A84-300E-488B-A877-B5A055B77E0F}"/>
    <dgm:cxn modelId="{8E9C4011-A929-4CB1-8A72-A80509DED721}" type="presOf" srcId="{58BAF7BA-C82D-4AE1-8821-418AEEC6B917}" destId="{D0E7CED9-258E-4C22-9F1C-1DFA8F6CE26C}" srcOrd="0" destOrd="0" presId="urn:microsoft.com/office/officeart/2005/8/layout/default#1"/>
    <dgm:cxn modelId="{3B79B511-A56D-412C-80E7-DBA643E3CAB3}" type="presOf" srcId="{6D9F3776-239D-4E61-8247-73DFA96C5E60}" destId="{A23899A8-91EB-4357-91DF-8EDB51E8AA78}" srcOrd="0" destOrd="0" presId="urn:microsoft.com/office/officeart/2005/8/layout/default#1"/>
    <dgm:cxn modelId="{69BC4951-21BF-4D8A-8A3B-A842E9CA1793}" type="presParOf" srcId="{6F5E8384-5DD2-476C-9A73-7EB600C19225}" destId="{D0E7CED9-258E-4C22-9F1C-1DFA8F6CE26C}" srcOrd="0" destOrd="0" presId="urn:microsoft.com/office/officeart/2005/8/layout/default#1"/>
    <dgm:cxn modelId="{568E2396-4005-4EE6-9C55-E5AB0B77547C}" type="presParOf" srcId="{6F5E8384-5DD2-476C-9A73-7EB600C19225}" destId="{BD29D70B-9692-4D1E-AA5C-2A228CEA2A28}" srcOrd="1" destOrd="0" presId="urn:microsoft.com/office/officeart/2005/8/layout/default#1"/>
    <dgm:cxn modelId="{35EE1D6E-5B8B-424A-BB8C-3E123F7DE74D}" type="presParOf" srcId="{6F5E8384-5DD2-476C-9A73-7EB600C19225}" destId="{E226F620-10DB-4AC8-B239-C52D23B133C3}" srcOrd="2" destOrd="0" presId="urn:microsoft.com/office/officeart/2005/8/layout/default#1"/>
    <dgm:cxn modelId="{8F55E69C-60A4-47F6-B715-5ADB13EF14EF}" type="presParOf" srcId="{6F5E8384-5DD2-476C-9A73-7EB600C19225}" destId="{19548F80-966E-4590-AE7E-E3DF20A2574B}" srcOrd="3" destOrd="0" presId="urn:microsoft.com/office/officeart/2005/8/layout/default#1"/>
    <dgm:cxn modelId="{F0D2E9EC-2C25-4CF9-AA67-D8B6249E6648}" type="presParOf" srcId="{6F5E8384-5DD2-476C-9A73-7EB600C19225}" destId="{A23899A8-91EB-4357-91DF-8EDB51E8AA7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D93C9-5FCF-4E4B-98DB-CA361DC8ED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AECFD-A906-4A35-9CD1-88D4123EFC2E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91C998A5-778B-427E-81C1-06D39D8EE2D4}" type="parTrans" cxnId="{9B9B058D-14A3-42C2-901A-3F94B578D634}">
      <dgm:prSet/>
      <dgm:spPr/>
      <dgm:t>
        <a:bodyPr/>
        <a:lstStyle/>
        <a:p>
          <a:endParaRPr lang="ru-RU"/>
        </a:p>
      </dgm:t>
    </dgm:pt>
    <dgm:pt modelId="{8C2878F8-4104-495F-90C6-F672565BA4DC}" type="sibTrans" cxnId="{9B9B058D-14A3-42C2-901A-3F94B578D634}">
      <dgm:prSet/>
      <dgm:spPr/>
      <dgm:t>
        <a:bodyPr/>
        <a:lstStyle/>
        <a:p>
          <a:endParaRPr lang="ru-RU"/>
        </a:p>
      </dgm:t>
    </dgm:pt>
    <dgm:pt modelId="{5EEC7465-F361-48DD-912C-44641F348C0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Разработаны локальные нормативно-правовые акты, организационно-методическая документация по реализации инновационного проекта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D7199AD-404B-41E5-9DCD-A167CEF58E39}" type="parTrans" cxnId="{05C39A1E-FDAE-4EC8-9E48-BD47E04E0DA3}">
      <dgm:prSet/>
      <dgm:spPr/>
      <dgm:t>
        <a:bodyPr/>
        <a:lstStyle/>
        <a:p>
          <a:endParaRPr lang="ru-RU"/>
        </a:p>
      </dgm:t>
    </dgm:pt>
    <dgm:pt modelId="{37C59549-AD76-4220-AB84-E0F18B86663E}" type="sibTrans" cxnId="{05C39A1E-FDAE-4EC8-9E48-BD47E04E0DA3}">
      <dgm:prSet/>
      <dgm:spPr/>
      <dgm:t>
        <a:bodyPr/>
        <a:lstStyle/>
        <a:p>
          <a:endParaRPr lang="ru-RU"/>
        </a:p>
      </dgm:t>
    </dgm:pt>
    <dgm:pt modelId="{A386A204-3481-4989-B084-C3FBEADC1859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8BEF2A1-54DC-4D67-848E-0D3870B57FCC}" type="parTrans" cxnId="{22714413-19B9-462B-9F01-24EACF27A1EC}">
      <dgm:prSet/>
      <dgm:spPr/>
      <dgm:t>
        <a:bodyPr/>
        <a:lstStyle/>
        <a:p>
          <a:endParaRPr lang="ru-RU"/>
        </a:p>
      </dgm:t>
    </dgm:pt>
    <dgm:pt modelId="{8FEC353B-B1DA-48C6-BDBE-F9AA1A6634E6}" type="sibTrans" cxnId="{22714413-19B9-462B-9F01-24EACF27A1EC}">
      <dgm:prSet/>
      <dgm:spPr/>
      <dgm:t>
        <a:bodyPr/>
        <a:lstStyle/>
        <a:p>
          <a:endParaRPr lang="ru-RU"/>
        </a:p>
      </dgm:t>
    </dgm:pt>
    <dgm:pt modelId="{9D2D5F14-CB5A-4901-ACD7-ACBF0D79605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6350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Разработан и апробирован методический материал для работы с детьми дошкольного возраста 5-7 по формированию азов финансовой грамотности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53802B-0FB4-4151-A605-F3B0C0ABB0B2}" type="parTrans" cxnId="{178F51FB-636C-4B62-87E9-D2EE43BF1D21}">
      <dgm:prSet/>
      <dgm:spPr/>
      <dgm:t>
        <a:bodyPr/>
        <a:lstStyle/>
        <a:p>
          <a:endParaRPr lang="ru-RU"/>
        </a:p>
      </dgm:t>
    </dgm:pt>
    <dgm:pt modelId="{E0F1C0C9-A370-47F0-9421-B68234900DAD}" type="sibTrans" cxnId="{178F51FB-636C-4B62-87E9-D2EE43BF1D21}">
      <dgm:prSet/>
      <dgm:spPr/>
      <dgm:t>
        <a:bodyPr/>
        <a:lstStyle/>
        <a:p>
          <a:endParaRPr lang="ru-RU"/>
        </a:p>
      </dgm:t>
    </dgm:pt>
    <dgm:pt modelId="{FE8FB59B-8299-450D-8402-ADCE506FD73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C8669D5-3C2B-499B-BD94-EB358ECB37EF}" type="parTrans" cxnId="{F13888E0-8967-425F-AA73-C7F86AC993DC}">
      <dgm:prSet/>
      <dgm:spPr/>
      <dgm:t>
        <a:bodyPr/>
        <a:lstStyle/>
        <a:p>
          <a:endParaRPr lang="ru-RU"/>
        </a:p>
      </dgm:t>
    </dgm:pt>
    <dgm:pt modelId="{8A9F7798-CA07-4DFB-BB55-254EFF83FC29}" type="sibTrans" cxnId="{F13888E0-8967-425F-AA73-C7F86AC993DC}">
      <dgm:prSet/>
      <dgm:spPr/>
      <dgm:t>
        <a:bodyPr/>
        <a:lstStyle/>
        <a:p>
          <a:endParaRPr lang="ru-RU"/>
        </a:p>
      </dgm:t>
    </dgm:pt>
    <dgm:pt modelId="{5A4FB4D6-3950-42DE-A8D4-0C52908A057B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Разработан целевой раздел парциальной программы «Экономика для жизни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391F14B-5073-46E7-8E7C-6017EDF4C585}" type="parTrans" cxnId="{0EFE0590-726D-4611-8B16-E60CF3A8DDCD}">
      <dgm:prSet/>
      <dgm:spPr/>
      <dgm:t>
        <a:bodyPr/>
        <a:lstStyle/>
        <a:p>
          <a:endParaRPr lang="ru-RU"/>
        </a:p>
      </dgm:t>
    </dgm:pt>
    <dgm:pt modelId="{7B4CCE43-C9BE-4ED9-8D18-8E253163FC3A}" type="sibTrans" cxnId="{0EFE0590-726D-4611-8B16-E60CF3A8DDCD}">
      <dgm:prSet/>
      <dgm:spPr/>
      <dgm:t>
        <a:bodyPr/>
        <a:lstStyle/>
        <a:p>
          <a:endParaRPr lang="ru-RU"/>
        </a:p>
      </dgm:t>
    </dgm:pt>
    <dgm:pt modelId="{D5A63128-CBCC-419C-9775-299C73C6FB7D}">
      <dgm:prSet/>
      <dgm:spPr/>
      <dgm:t>
        <a:bodyPr/>
        <a:lstStyle/>
        <a:p>
          <a:r>
            <a:rPr lang="ru-RU" dirty="0"/>
            <a:t>4</a:t>
          </a:r>
        </a:p>
      </dgm:t>
    </dgm:pt>
    <dgm:pt modelId="{41788C85-8864-48F6-B08E-AFBC473C4B4F}" type="parTrans" cxnId="{D6E9458D-4610-4A3F-9037-5AD898FBAE7A}">
      <dgm:prSet/>
      <dgm:spPr/>
      <dgm:t>
        <a:bodyPr/>
        <a:lstStyle/>
        <a:p>
          <a:endParaRPr lang="ru-RU"/>
        </a:p>
      </dgm:t>
    </dgm:pt>
    <dgm:pt modelId="{140C25F4-624F-4C07-BCE0-9E0D621091D4}" type="sibTrans" cxnId="{D6E9458D-4610-4A3F-9037-5AD898FBAE7A}">
      <dgm:prSet/>
      <dgm:spPr/>
      <dgm:t>
        <a:bodyPr/>
        <a:lstStyle/>
        <a:p>
          <a:endParaRPr lang="ru-RU"/>
        </a:p>
      </dgm:t>
    </dgm:pt>
    <dgm:pt modelId="{ACB3071A-8D79-41DE-9FA5-320446FB06AC}">
      <dgm:prSet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Разработан и апробирован диагностический инструментарий определяющий степень сформированности экономических представлений у педагогов и определения у детей старшего дошкольного возраста уровней финансовой грамотности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8937C47-5A6D-4049-BF11-972AD376E0E2}" type="parTrans" cxnId="{EF92E1EE-5091-4B9B-8B92-D9128A9A6A82}">
      <dgm:prSet/>
      <dgm:spPr/>
      <dgm:t>
        <a:bodyPr/>
        <a:lstStyle/>
        <a:p>
          <a:endParaRPr lang="ru-RU"/>
        </a:p>
      </dgm:t>
    </dgm:pt>
    <dgm:pt modelId="{7E8C2F5F-9598-407A-9302-3DF910AEF2BE}" type="sibTrans" cxnId="{EF92E1EE-5091-4B9B-8B92-D9128A9A6A82}">
      <dgm:prSet/>
      <dgm:spPr/>
      <dgm:t>
        <a:bodyPr/>
        <a:lstStyle/>
        <a:p>
          <a:endParaRPr lang="ru-RU"/>
        </a:p>
      </dgm:t>
    </dgm:pt>
    <dgm:pt modelId="{597ECF45-6B3A-4D98-A929-6349B36378AE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9B4BD467-6B61-4F52-AC95-F7F94EE4B7C8}" type="parTrans" cxnId="{23F29AD4-2078-4D98-866B-0204B3CF88F7}">
      <dgm:prSet/>
      <dgm:spPr/>
      <dgm:t>
        <a:bodyPr/>
        <a:lstStyle/>
        <a:p>
          <a:endParaRPr lang="ru-RU"/>
        </a:p>
      </dgm:t>
    </dgm:pt>
    <dgm:pt modelId="{DED5C01C-0FAA-4F2C-BD53-8EEA77A8A453}" type="sibTrans" cxnId="{23F29AD4-2078-4D98-866B-0204B3CF88F7}">
      <dgm:prSet/>
      <dgm:spPr/>
      <dgm:t>
        <a:bodyPr/>
        <a:lstStyle/>
        <a:p>
          <a:endParaRPr lang="ru-RU"/>
        </a:p>
      </dgm:t>
    </dgm:pt>
    <dgm:pt modelId="{91881F52-5E61-4192-8DBB-48493EC54D7B}">
      <dgm:prSet custT="1"/>
      <dgm:spPr>
        <a:solidFill>
          <a:srgbClr val="F4EAE8">
            <a:alpha val="90000"/>
          </a:srgb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Модернизированы  бизнес -центры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старших - подготовительных  группах и холлах учреждения для самостоятельной и совместной со взрослым деятельности.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1F435B-E7BA-4E3A-A6F9-D1E9F8E1F853}" type="parTrans" cxnId="{AFB4186F-B6E6-4427-BA09-E98B02810DAE}">
      <dgm:prSet/>
      <dgm:spPr/>
      <dgm:t>
        <a:bodyPr/>
        <a:lstStyle/>
        <a:p>
          <a:endParaRPr lang="ru-RU"/>
        </a:p>
      </dgm:t>
    </dgm:pt>
    <dgm:pt modelId="{28A09833-5DEE-493B-9789-EBA92493C40B}" type="sibTrans" cxnId="{AFB4186F-B6E6-4427-BA09-E98B02810DAE}">
      <dgm:prSet/>
      <dgm:spPr/>
      <dgm:t>
        <a:bodyPr/>
        <a:lstStyle/>
        <a:p>
          <a:endParaRPr lang="ru-RU"/>
        </a:p>
      </dgm:t>
    </dgm:pt>
    <dgm:pt modelId="{B5D81C14-4743-4B80-8A56-F6CD174C79BD}" type="pres">
      <dgm:prSet presAssocID="{B0FD93C9-5FCF-4E4B-98DB-CA361DC8ED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D1030-5D69-4BE8-BEB9-2259C54BE80C}" type="pres">
      <dgm:prSet presAssocID="{A99AECFD-A906-4A35-9CD1-88D4123EFC2E}" presName="composite" presStyleCnt="0"/>
      <dgm:spPr/>
    </dgm:pt>
    <dgm:pt modelId="{D862C949-8083-410B-BA03-86AF7D2E57D9}" type="pres">
      <dgm:prSet presAssocID="{A99AECFD-A906-4A35-9CD1-88D4123EFC2E}" presName="parentText" presStyleLbl="alignNode1" presStyleIdx="0" presStyleCnt="5" custLinFactNeighborX="-4190" custLinFactNeighborY="-1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39CEA-732F-461E-BCF1-DD4BD803314F}" type="pres">
      <dgm:prSet presAssocID="{A99AECFD-A906-4A35-9CD1-88D4123EFC2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1F3BC-36EC-4E50-BC7D-0CB9B6804DD1}" type="pres">
      <dgm:prSet presAssocID="{8C2878F8-4104-495F-90C6-F672565BA4DC}" presName="sp" presStyleCnt="0"/>
      <dgm:spPr/>
    </dgm:pt>
    <dgm:pt modelId="{320410CA-A4BC-4277-8E63-805047C58B55}" type="pres">
      <dgm:prSet presAssocID="{A386A204-3481-4989-B084-C3FBEADC1859}" presName="composite" presStyleCnt="0"/>
      <dgm:spPr/>
    </dgm:pt>
    <dgm:pt modelId="{8507B698-BB84-423A-8673-23BA9D191CFA}" type="pres">
      <dgm:prSet presAssocID="{A386A204-3481-4989-B084-C3FBEADC185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DD13-EE06-4CDD-8C68-E8878528B646}" type="pres">
      <dgm:prSet presAssocID="{A386A204-3481-4989-B084-C3FBEADC185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8D47F-E3A1-4EBE-8A08-7269BBFA95FB}" type="pres">
      <dgm:prSet presAssocID="{8FEC353B-B1DA-48C6-BDBE-F9AA1A6634E6}" presName="sp" presStyleCnt="0"/>
      <dgm:spPr/>
    </dgm:pt>
    <dgm:pt modelId="{EC3BB568-B4B9-43AC-83C9-BB578CAB5ACF}" type="pres">
      <dgm:prSet presAssocID="{FE8FB59B-8299-450D-8402-ADCE506FD73E}" presName="composite" presStyleCnt="0"/>
      <dgm:spPr/>
    </dgm:pt>
    <dgm:pt modelId="{584AF517-C1DD-43E1-B3CE-AEED45CEA281}" type="pres">
      <dgm:prSet presAssocID="{FE8FB59B-8299-450D-8402-ADCE506FD73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0E7D3-0A14-4718-819C-3EDDAD9D8C01}" type="pres">
      <dgm:prSet presAssocID="{FE8FB59B-8299-450D-8402-ADCE506FD73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10FED-A551-4FB3-8855-EA144B685A3E}" type="pres">
      <dgm:prSet presAssocID="{8A9F7798-CA07-4DFB-BB55-254EFF83FC29}" presName="sp" presStyleCnt="0"/>
      <dgm:spPr/>
    </dgm:pt>
    <dgm:pt modelId="{DE314CB0-D3EB-4587-A043-2E513497FE7F}" type="pres">
      <dgm:prSet presAssocID="{D5A63128-CBCC-419C-9775-299C73C6FB7D}" presName="composite" presStyleCnt="0"/>
      <dgm:spPr/>
    </dgm:pt>
    <dgm:pt modelId="{760DC570-0A14-4B2D-8F19-04394800C79D}" type="pres">
      <dgm:prSet presAssocID="{D5A63128-CBCC-419C-9775-299C73C6FB7D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23CE-0301-4E51-8EE6-BFC40D64B2D0}" type="pres">
      <dgm:prSet presAssocID="{D5A63128-CBCC-419C-9775-299C73C6FB7D}" presName="descendantText" presStyleLbl="alignAcc1" presStyleIdx="3" presStyleCnt="5" custScaleY="12886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9A64-A73E-4D69-A931-01BD5F0CF52F}" type="pres">
      <dgm:prSet presAssocID="{140C25F4-624F-4C07-BCE0-9E0D621091D4}" presName="sp" presStyleCnt="0"/>
      <dgm:spPr/>
    </dgm:pt>
    <dgm:pt modelId="{BABF5A6C-A83A-4069-943E-65655EACD071}" type="pres">
      <dgm:prSet presAssocID="{597ECF45-6B3A-4D98-A929-6349B36378AE}" presName="composite" presStyleCnt="0"/>
      <dgm:spPr/>
    </dgm:pt>
    <dgm:pt modelId="{C21205A3-5491-4938-9BAE-AB29F71451FD}" type="pres">
      <dgm:prSet presAssocID="{597ECF45-6B3A-4D98-A929-6349B36378A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1D9C1-F75B-4500-8CE9-F45519EA6614}" type="pres">
      <dgm:prSet presAssocID="{597ECF45-6B3A-4D98-A929-6349B36378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2E1EE-5091-4B9B-8B92-D9128A9A6A82}" srcId="{D5A63128-CBCC-419C-9775-299C73C6FB7D}" destId="{ACB3071A-8D79-41DE-9FA5-320446FB06AC}" srcOrd="0" destOrd="0" parTransId="{18937C47-5A6D-4049-BF11-972AD376E0E2}" sibTransId="{7E8C2F5F-9598-407A-9302-3DF910AEF2BE}"/>
    <dgm:cxn modelId="{6AF79D28-7158-4E2C-922F-97918B8F39F8}" type="presOf" srcId="{597ECF45-6B3A-4D98-A929-6349B36378AE}" destId="{C21205A3-5491-4938-9BAE-AB29F71451FD}" srcOrd="0" destOrd="0" presId="urn:microsoft.com/office/officeart/2005/8/layout/chevron2"/>
    <dgm:cxn modelId="{D6E9458D-4610-4A3F-9037-5AD898FBAE7A}" srcId="{B0FD93C9-5FCF-4E4B-98DB-CA361DC8EDE9}" destId="{D5A63128-CBCC-419C-9775-299C73C6FB7D}" srcOrd="3" destOrd="0" parTransId="{41788C85-8864-48F6-B08E-AFBC473C4B4F}" sibTransId="{140C25F4-624F-4C07-BCE0-9E0D621091D4}"/>
    <dgm:cxn modelId="{9B9B058D-14A3-42C2-901A-3F94B578D634}" srcId="{B0FD93C9-5FCF-4E4B-98DB-CA361DC8EDE9}" destId="{A99AECFD-A906-4A35-9CD1-88D4123EFC2E}" srcOrd="0" destOrd="0" parTransId="{91C998A5-778B-427E-81C1-06D39D8EE2D4}" sibTransId="{8C2878F8-4104-495F-90C6-F672565BA4DC}"/>
    <dgm:cxn modelId="{C1E6503B-BFB5-4405-A280-5DA4C7F9A66D}" type="presOf" srcId="{91881F52-5E61-4192-8DBB-48493EC54D7B}" destId="{3AC1D9C1-F75B-4500-8CE9-F45519EA6614}" srcOrd="0" destOrd="0" presId="urn:microsoft.com/office/officeart/2005/8/layout/chevron2"/>
    <dgm:cxn modelId="{F13888E0-8967-425F-AA73-C7F86AC993DC}" srcId="{B0FD93C9-5FCF-4E4B-98DB-CA361DC8EDE9}" destId="{FE8FB59B-8299-450D-8402-ADCE506FD73E}" srcOrd="2" destOrd="0" parTransId="{8C8669D5-3C2B-499B-BD94-EB358ECB37EF}" sibTransId="{8A9F7798-CA07-4DFB-BB55-254EFF83FC29}"/>
    <dgm:cxn modelId="{78D4D9E3-9CA4-421E-AA5A-A0EAD910AA7E}" type="presOf" srcId="{A386A204-3481-4989-B084-C3FBEADC1859}" destId="{8507B698-BB84-423A-8673-23BA9D191CFA}" srcOrd="0" destOrd="0" presId="urn:microsoft.com/office/officeart/2005/8/layout/chevron2"/>
    <dgm:cxn modelId="{86A3A8C0-615A-4D9A-9990-44471554F1BE}" type="presOf" srcId="{D5A63128-CBCC-419C-9775-299C73C6FB7D}" destId="{760DC570-0A14-4B2D-8F19-04394800C79D}" srcOrd="0" destOrd="0" presId="urn:microsoft.com/office/officeart/2005/8/layout/chevron2"/>
    <dgm:cxn modelId="{02EBEE16-FEB7-435D-A1A9-5A78A1AC7E58}" type="presOf" srcId="{A99AECFD-A906-4A35-9CD1-88D4123EFC2E}" destId="{D862C949-8083-410B-BA03-86AF7D2E57D9}" srcOrd="0" destOrd="0" presId="urn:microsoft.com/office/officeart/2005/8/layout/chevron2"/>
    <dgm:cxn modelId="{379FA97E-48D5-4F88-AC06-58B05510783D}" type="presOf" srcId="{B0FD93C9-5FCF-4E4B-98DB-CA361DC8EDE9}" destId="{B5D81C14-4743-4B80-8A56-F6CD174C79BD}" srcOrd="0" destOrd="0" presId="urn:microsoft.com/office/officeart/2005/8/layout/chevron2"/>
    <dgm:cxn modelId="{EF6536EF-C1EC-4C10-A9C2-008ADDDD3623}" type="presOf" srcId="{9D2D5F14-CB5A-4901-ACD7-ACBF0D796055}" destId="{F403DD13-EE06-4CDD-8C68-E8878528B646}" srcOrd="0" destOrd="0" presId="urn:microsoft.com/office/officeart/2005/8/layout/chevron2"/>
    <dgm:cxn modelId="{23F29AD4-2078-4D98-866B-0204B3CF88F7}" srcId="{B0FD93C9-5FCF-4E4B-98DB-CA361DC8EDE9}" destId="{597ECF45-6B3A-4D98-A929-6349B36378AE}" srcOrd="4" destOrd="0" parTransId="{9B4BD467-6B61-4F52-AC95-F7F94EE4B7C8}" sibTransId="{DED5C01C-0FAA-4F2C-BD53-8EEA77A8A453}"/>
    <dgm:cxn modelId="{374EC07F-00B7-48BC-AD49-11C9C8B7234C}" type="presOf" srcId="{FE8FB59B-8299-450D-8402-ADCE506FD73E}" destId="{584AF517-C1DD-43E1-B3CE-AEED45CEA281}" srcOrd="0" destOrd="0" presId="urn:microsoft.com/office/officeart/2005/8/layout/chevron2"/>
    <dgm:cxn modelId="{178F51FB-636C-4B62-87E9-D2EE43BF1D21}" srcId="{A386A204-3481-4989-B084-C3FBEADC1859}" destId="{9D2D5F14-CB5A-4901-ACD7-ACBF0D796055}" srcOrd="0" destOrd="0" parTransId="{D553802B-0FB4-4151-A605-F3B0C0ABB0B2}" sibTransId="{E0F1C0C9-A370-47F0-9421-B68234900DAD}"/>
    <dgm:cxn modelId="{0EFE0590-726D-4611-8B16-E60CF3A8DDCD}" srcId="{FE8FB59B-8299-450D-8402-ADCE506FD73E}" destId="{5A4FB4D6-3950-42DE-A8D4-0C52908A057B}" srcOrd="0" destOrd="0" parTransId="{9391F14B-5073-46E7-8E7C-6017EDF4C585}" sibTransId="{7B4CCE43-C9BE-4ED9-8D18-8E253163FC3A}"/>
    <dgm:cxn modelId="{E603DAE2-33C6-4D38-8624-94F85014CD1C}" type="presOf" srcId="{5EEC7465-F361-48DD-912C-44641F348C0F}" destId="{E6639CEA-732F-461E-BCF1-DD4BD803314F}" srcOrd="0" destOrd="0" presId="urn:microsoft.com/office/officeart/2005/8/layout/chevron2"/>
    <dgm:cxn modelId="{9C88A8D6-1373-4BA9-895D-07DDAF4494AB}" type="presOf" srcId="{ACB3071A-8D79-41DE-9FA5-320446FB06AC}" destId="{DAED23CE-0301-4E51-8EE6-BFC40D64B2D0}" srcOrd="0" destOrd="0" presId="urn:microsoft.com/office/officeart/2005/8/layout/chevron2"/>
    <dgm:cxn modelId="{05C39A1E-FDAE-4EC8-9E48-BD47E04E0DA3}" srcId="{A99AECFD-A906-4A35-9CD1-88D4123EFC2E}" destId="{5EEC7465-F361-48DD-912C-44641F348C0F}" srcOrd="0" destOrd="0" parTransId="{6D7199AD-404B-41E5-9DCD-A167CEF58E39}" sibTransId="{37C59549-AD76-4220-AB84-E0F18B86663E}"/>
    <dgm:cxn modelId="{AFB4186F-B6E6-4427-BA09-E98B02810DAE}" srcId="{597ECF45-6B3A-4D98-A929-6349B36378AE}" destId="{91881F52-5E61-4192-8DBB-48493EC54D7B}" srcOrd="0" destOrd="0" parTransId="{D71F435B-E7BA-4E3A-A6F9-D1E9F8E1F853}" sibTransId="{28A09833-5DEE-493B-9789-EBA92493C40B}"/>
    <dgm:cxn modelId="{814DA53E-6A23-4F46-9B61-D3AB5E0A3573}" type="presOf" srcId="{5A4FB4D6-3950-42DE-A8D4-0C52908A057B}" destId="{F890E7D3-0A14-4718-819C-3EDDAD9D8C01}" srcOrd="0" destOrd="0" presId="urn:microsoft.com/office/officeart/2005/8/layout/chevron2"/>
    <dgm:cxn modelId="{22714413-19B9-462B-9F01-24EACF27A1EC}" srcId="{B0FD93C9-5FCF-4E4B-98DB-CA361DC8EDE9}" destId="{A386A204-3481-4989-B084-C3FBEADC1859}" srcOrd="1" destOrd="0" parTransId="{08BEF2A1-54DC-4D67-848E-0D3870B57FCC}" sibTransId="{8FEC353B-B1DA-48C6-BDBE-F9AA1A6634E6}"/>
    <dgm:cxn modelId="{A63B4431-C957-4323-83FD-71E4346AAFEF}" type="presParOf" srcId="{B5D81C14-4743-4B80-8A56-F6CD174C79BD}" destId="{AD7D1030-5D69-4BE8-BEB9-2259C54BE80C}" srcOrd="0" destOrd="0" presId="urn:microsoft.com/office/officeart/2005/8/layout/chevron2"/>
    <dgm:cxn modelId="{FA1E1A38-8DB4-412E-A86E-C4BBEF99A8F2}" type="presParOf" srcId="{AD7D1030-5D69-4BE8-BEB9-2259C54BE80C}" destId="{D862C949-8083-410B-BA03-86AF7D2E57D9}" srcOrd="0" destOrd="0" presId="urn:microsoft.com/office/officeart/2005/8/layout/chevron2"/>
    <dgm:cxn modelId="{9AF01FB9-8033-4175-9330-FFD6352B1788}" type="presParOf" srcId="{AD7D1030-5D69-4BE8-BEB9-2259C54BE80C}" destId="{E6639CEA-732F-461E-BCF1-DD4BD803314F}" srcOrd="1" destOrd="0" presId="urn:microsoft.com/office/officeart/2005/8/layout/chevron2"/>
    <dgm:cxn modelId="{0793EC74-1971-4F62-B261-34E72AED82AF}" type="presParOf" srcId="{B5D81C14-4743-4B80-8A56-F6CD174C79BD}" destId="{0971F3BC-36EC-4E50-BC7D-0CB9B6804DD1}" srcOrd="1" destOrd="0" presId="urn:microsoft.com/office/officeart/2005/8/layout/chevron2"/>
    <dgm:cxn modelId="{1772BABD-A03D-48EC-8F27-21652D4E278E}" type="presParOf" srcId="{B5D81C14-4743-4B80-8A56-F6CD174C79BD}" destId="{320410CA-A4BC-4277-8E63-805047C58B55}" srcOrd="2" destOrd="0" presId="urn:microsoft.com/office/officeart/2005/8/layout/chevron2"/>
    <dgm:cxn modelId="{AE63588C-19A2-440A-BBAD-7152E07B9402}" type="presParOf" srcId="{320410CA-A4BC-4277-8E63-805047C58B55}" destId="{8507B698-BB84-423A-8673-23BA9D191CFA}" srcOrd="0" destOrd="0" presId="urn:microsoft.com/office/officeart/2005/8/layout/chevron2"/>
    <dgm:cxn modelId="{EBF2335A-EA4F-492C-976C-E3A2E5024624}" type="presParOf" srcId="{320410CA-A4BC-4277-8E63-805047C58B55}" destId="{F403DD13-EE06-4CDD-8C68-E8878528B646}" srcOrd="1" destOrd="0" presId="urn:microsoft.com/office/officeart/2005/8/layout/chevron2"/>
    <dgm:cxn modelId="{20D656DD-7940-4981-B05C-8D9EDA9DC43E}" type="presParOf" srcId="{B5D81C14-4743-4B80-8A56-F6CD174C79BD}" destId="{4068D47F-E3A1-4EBE-8A08-7269BBFA95FB}" srcOrd="3" destOrd="0" presId="urn:microsoft.com/office/officeart/2005/8/layout/chevron2"/>
    <dgm:cxn modelId="{FD70B528-9EC6-4770-BED3-2BAE2B2895A5}" type="presParOf" srcId="{B5D81C14-4743-4B80-8A56-F6CD174C79BD}" destId="{EC3BB568-B4B9-43AC-83C9-BB578CAB5ACF}" srcOrd="4" destOrd="0" presId="urn:microsoft.com/office/officeart/2005/8/layout/chevron2"/>
    <dgm:cxn modelId="{CAA05495-2B43-4FB6-8C58-9CABDEB5D18E}" type="presParOf" srcId="{EC3BB568-B4B9-43AC-83C9-BB578CAB5ACF}" destId="{584AF517-C1DD-43E1-B3CE-AEED45CEA281}" srcOrd="0" destOrd="0" presId="urn:microsoft.com/office/officeart/2005/8/layout/chevron2"/>
    <dgm:cxn modelId="{E1C02537-BF3C-4B3F-970E-0EE579932904}" type="presParOf" srcId="{EC3BB568-B4B9-43AC-83C9-BB578CAB5ACF}" destId="{F890E7D3-0A14-4718-819C-3EDDAD9D8C01}" srcOrd="1" destOrd="0" presId="urn:microsoft.com/office/officeart/2005/8/layout/chevron2"/>
    <dgm:cxn modelId="{5F5A484A-B79A-4575-B410-2D15D7106F95}" type="presParOf" srcId="{B5D81C14-4743-4B80-8A56-F6CD174C79BD}" destId="{43B10FED-A551-4FB3-8855-EA144B685A3E}" srcOrd="5" destOrd="0" presId="urn:microsoft.com/office/officeart/2005/8/layout/chevron2"/>
    <dgm:cxn modelId="{B37F7601-B168-4CED-87E8-F59943A56889}" type="presParOf" srcId="{B5D81C14-4743-4B80-8A56-F6CD174C79BD}" destId="{DE314CB0-D3EB-4587-A043-2E513497FE7F}" srcOrd="6" destOrd="0" presId="urn:microsoft.com/office/officeart/2005/8/layout/chevron2"/>
    <dgm:cxn modelId="{8DBFC795-737A-4C42-B990-AC21C693CA57}" type="presParOf" srcId="{DE314CB0-D3EB-4587-A043-2E513497FE7F}" destId="{760DC570-0A14-4B2D-8F19-04394800C79D}" srcOrd="0" destOrd="0" presId="urn:microsoft.com/office/officeart/2005/8/layout/chevron2"/>
    <dgm:cxn modelId="{897E7F9B-7550-4078-BC62-6712655B81DD}" type="presParOf" srcId="{DE314CB0-D3EB-4587-A043-2E513497FE7F}" destId="{DAED23CE-0301-4E51-8EE6-BFC40D64B2D0}" srcOrd="1" destOrd="0" presId="urn:microsoft.com/office/officeart/2005/8/layout/chevron2"/>
    <dgm:cxn modelId="{A24E49D3-8496-4291-9026-E942A0072CC5}" type="presParOf" srcId="{B5D81C14-4743-4B80-8A56-F6CD174C79BD}" destId="{1EF29A64-A73E-4D69-A931-01BD5F0CF52F}" srcOrd="7" destOrd="0" presId="urn:microsoft.com/office/officeart/2005/8/layout/chevron2"/>
    <dgm:cxn modelId="{5882A29B-D673-4D51-90AD-9E508CF86BD3}" type="presParOf" srcId="{B5D81C14-4743-4B80-8A56-F6CD174C79BD}" destId="{BABF5A6C-A83A-4069-943E-65655EACD071}" srcOrd="8" destOrd="0" presId="urn:microsoft.com/office/officeart/2005/8/layout/chevron2"/>
    <dgm:cxn modelId="{0D980E30-F631-4F30-B201-A7C9C77012BD}" type="presParOf" srcId="{BABF5A6C-A83A-4069-943E-65655EACD071}" destId="{C21205A3-5491-4938-9BAE-AB29F71451FD}" srcOrd="0" destOrd="0" presId="urn:microsoft.com/office/officeart/2005/8/layout/chevron2"/>
    <dgm:cxn modelId="{85E6CFA9-452F-4410-8B8F-ADC6705C0F7B}" type="presParOf" srcId="{BABF5A6C-A83A-4069-943E-65655EACD071}" destId="{3AC1D9C1-F75B-4500-8CE9-F45519EA66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7CED9-258E-4C22-9F1C-1DFA8F6CE26C}">
      <dsp:nvSpPr>
        <dsp:cNvPr id="0" name=""/>
        <dsp:cNvSpPr/>
      </dsp:nvSpPr>
      <dsp:spPr>
        <a:xfrm>
          <a:off x="568740" y="669372"/>
          <a:ext cx="4424725" cy="3031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smtClean="0"/>
            <a:t>Выявление готовности педагогов и родителей к осуществлению работы по использованию в педагогическом процессе подготовки к формированию азов финансовой грамотности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740" y="669372"/>
        <a:ext cx="4424725" cy="3031130"/>
      </dsp:txXfrm>
    </dsp:sp>
    <dsp:sp modelId="{E226F620-10DB-4AC8-B239-C52D23B133C3}">
      <dsp:nvSpPr>
        <dsp:cNvPr id="0" name=""/>
        <dsp:cNvSpPr/>
      </dsp:nvSpPr>
      <dsp:spPr>
        <a:xfrm>
          <a:off x="5657313" y="583493"/>
          <a:ext cx="4101853" cy="2993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smtClean="0"/>
            <a:t>Создание условий для всех участников образовательных отношений по формированию финансовой грамотности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313" y="583493"/>
        <a:ext cx="4101853" cy="2993754"/>
      </dsp:txXfrm>
    </dsp:sp>
    <dsp:sp modelId="{A23899A8-91EB-4357-91DF-8EDB51E8AA78}">
      <dsp:nvSpPr>
        <dsp:cNvPr id="0" name=""/>
        <dsp:cNvSpPr/>
      </dsp:nvSpPr>
      <dsp:spPr>
        <a:xfrm>
          <a:off x="3751950" y="3688043"/>
          <a:ext cx="4402232" cy="2487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smtClean="0"/>
            <a:t>Определение у детей старшего дошкольного возраста уровней финансовой грамотности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1950" y="3688043"/>
        <a:ext cx="4402232" cy="2487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2C949-8083-410B-BA03-86AF7D2E57D9}">
      <dsp:nvSpPr>
        <dsp:cNvPr id="0" name=""/>
        <dsp:cNvSpPr/>
      </dsp:nvSpPr>
      <dsp:spPr>
        <a:xfrm rot="5400000">
          <a:off x="-172986" y="172986"/>
          <a:ext cx="1153243" cy="807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1</a:t>
          </a:r>
        </a:p>
      </dsp:txBody>
      <dsp:txXfrm rot="5400000">
        <a:off x="-172986" y="172986"/>
        <a:ext cx="1153243" cy="807270"/>
      </dsp:txXfrm>
    </dsp:sp>
    <dsp:sp modelId="{E6639CEA-732F-461E-BCF1-DD4BD803314F}">
      <dsp:nvSpPr>
        <dsp:cNvPr id="0" name=""/>
        <dsp:cNvSpPr/>
      </dsp:nvSpPr>
      <dsp:spPr>
        <a:xfrm rot="5400000">
          <a:off x="4927404" y="-4115449"/>
          <a:ext cx="749607" cy="898987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Разработаны локальные нормативно-правовые акты, организационно-методическая документация по реализации инновационного проекта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27404" y="-4115449"/>
        <a:ext cx="749607" cy="8989875"/>
      </dsp:txXfrm>
    </dsp:sp>
    <dsp:sp modelId="{8507B698-BB84-423A-8673-23BA9D191CFA}">
      <dsp:nvSpPr>
        <dsp:cNvPr id="0" name=""/>
        <dsp:cNvSpPr/>
      </dsp:nvSpPr>
      <dsp:spPr>
        <a:xfrm rot="5400000">
          <a:off x="-172986" y="1217114"/>
          <a:ext cx="1153243" cy="807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2</a:t>
          </a:r>
        </a:p>
      </dsp:txBody>
      <dsp:txXfrm rot="5400000">
        <a:off x="-172986" y="1217114"/>
        <a:ext cx="1153243" cy="807270"/>
      </dsp:txXfrm>
    </dsp:sp>
    <dsp:sp modelId="{F403DD13-EE06-4CDD-8C68-E8878528B646}">
      <dsp:nvSpPr>
        <dsp:cNvPr id="0" name=""/>
        <dsp:cNvSpPr/>
      </dsp:nvSpPr>
      <dsp:spPr>
        <a:xfrm rot="5400000">
          <a:off x="4927404" y="-3076005"/>
          <a:ext cx="749607" cy="898987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Разработан и апробирован методический материал для работы с детьми дошкольного возраста 5-7 по формированию азов финансовой грамотности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27404" y="-3076005"/>
        <a:ext cx="749607" cy="8989875"/>
      </dsp:txXfrm>
    </dsp:sp>
    <dsp:sp modelId="{584AF517-C1DD-43E1-B3CE-AEED45CEA281}">
      <dsp:nvSpPr>
        <dsp:cNvPr id="0" name=""/>
        <dsp:cNvSpPr/>
      </dsp:nvSpPr>
      <dsp:spPr>
        <a:xfrm rot="5400000">
          <a:off x="-172986" y="2256558"/>
          <a:ext cx="1153243" cy="807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3</a:t>
          </a:r>
        </a:p>
      </dsp:txBody>
      <dsp:txXfrm rot="5400000">
        <a:off x="-172986" y="2256558"/>
        <a:ext cx="1153243" cy="807270"/>
      </dsp:txXfrm>
    </dsp:sp>
    <dsp:sp modelId="{F890E7D3-0A14-4718-819C-3EDDAD9D8C01}">
      <dsp:nvSpPr>
        <dsp:cNvPr id="0" name=""/>
        <dsp:cNvSpPr/>
      </dsp:nvSpPr>
      <dsp:spPr>
        <a:xfrm rot="5400000">
          <a:off x="4927404" y="-2036562"/>
          <a:ext cx="749607" cy="8989875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Разработан целевой раздел парциальной программы «Экономика для жизни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27404" y="-2036562"/>
        <a:ext cx="749607" cy="8989875"/>
      </dsp:txXfrm>
    </dsp:sp>
    <dsp:sp modelId="{760DC570-0A14-4B2D-8F19-04394800C79D}">
      <dsp:nvSpPr>
        <dsp:cNvPr id="0" name=""/>
        <dsp:cNvSpPr/>
      </dsp:nvSpPr>
      <dsp:spPr>
        <a:xfrm rot="5400000">
          <a:off x="-172986" y="3404204"/>
          <a:ext cx="1153243" cy="807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4</a:t>
          </a:r>
        </a:p>
      </dsp:txBody>
      <dsp:txXfrm rot="5400000">
        <a:off x="-172986" y="3404204"/>
        <a:ext cx="1153243" cy="807270"/>
      </dsp:txXfrm>
    </dsp:sp>
    <dsp:sp modelId="{DAED23CE-0301-4E51-8EE6-BFC40D64B2D0}">
      <dsp:nvSpPr>
        <dsp:cNvPr id="0" name=""/>
        <dsp:cNvSpPr/>
      </dsp:nvSpPr>
      <dsp:spPr>
        <a:xfrm rot="5400000">
          <a:off x="4819201" y="-888916"/>
          <a:ext cx="966012" cy="8989875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Разработан и апробирован диагностический инструментарий определяющий степень сформированности экономических представлений у педагогов и определения у детей старшего дошкольного возраста уровней финансовой грамотности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819201" y="-888916"/>
        <a:ext cx="966012" cy="8989875"/>
      </dsp:txXfrm>
    </dsp:sp>
    <dsp:sp modelId="{C21205A3-5491-4938-9BAE-AB29F71451FD}">
      <dsp:nvSpPr>
        <dsp:cNvPr id="0" name=""/>
        <dsp:cNvSpPr/>
      </dsp:nvSpPr>
      <dsp:spPr>
        <a:xfrm rot="5400000">
          <a:off x="-172986" y="4443648"/>
          <a:ext cx="1153243" cy="8072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5400000">
        <a:off x="-172986" y="4443648"/>
        <a:ext cx="1153243" cy="807270"/>
      </dsp:txXfrm>
    </dsp:sp>
    <dsp:sp modelId="{3AC1D9C1-F75B-4500-8CE9-F45519EA6614}">
      <dsp:nvSpPr>
        <dsp:cNvPr id="0" name=""/>
        <dsp:cNvSpPr/>
      </dsp:nvSpPr>
      <dsp:spPr>
        <a:xfrm rot="5400000">
          <a:off x="4927404" y="150527"/>
          <a:ext cx="749607" cy="8989875"/>
        </a:xfrm>
        <a:prstGeom prst="round2SameRect">
          <a:avLst/>
        </a:prstGeom>
        <a:solidFill>
          <a:srgbClr val="F4EAE8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Модернизированы  бизнес -центры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старших - подготовительных  группах и холлах учреждения для самостоятельной и совместной со взрослым деятельности.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927404" y="150527"/>
        <a:ext cx="749607" cy="8989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0.07537</cdr:x>
      <cdr:y>0.01779</cdr:y>
    </cdr:from>
    <cdr:to>
      <cdr:x>0.9655</cdr:x>
      <cdr:y>0.11134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628" y="79033"/>
          <a:ext cx="4211782" cy="415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98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gimnasy70@yandex.ru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2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2.png"/><Relationship Id="rId7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0">
            <a:extLst>
              <a:ext uri="{FF2B5EF4-FFF2-40B4-BE49-F238E27FC236}">
                <a16:creationId xmlns:a16="http://schemas.microsoft.com/office/drawing/2014/main" xmlns="" id="{8E7BCC12-9AD0-409C-B228-3B2C09E98E1A}"/>
              </a:ext>
            </a:extLst>
          </p:cNvPr>
          <p:cNvSpPr/>
          <p:nvPr/>
        </p:nvSpPr>
        <p:spPr>
          <a:xfrm>
            <a:off x="194753" y="180110"/>
            <a:ext cx="10972010" cy="1039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C:\Users\ИС\Desktop\годовой план 2021-2022\IMG-20210718-WA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2" y="266387"/>
            <a:ext cx="1136073" cy="8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" descr="C:\Users\ИС\AppData\Local\Temp\HamsterArc{d62959d8-8b50-4546-9e76-c51164dfd97e}\IMG-20211207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856" y="4308764"/>
            <a:ext cx="3265053" cy="244879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883236" y="4078437"/>
            <a:ext cx="4090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Заведующая МАДОУ № 70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Пасовец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Илюхина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Ю.В., доцент кафедры РРМВ ИРО Краснодарского края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oogle Shape;1985;p25">
            <a:extLst>
              <a:ext uri="{FF2B5EF4-FFF2-40B4-BE49-F238E27FC236}">
                <a16:creationId xmlns:a16="http://schemas.microsoft.com/office/drawing/2014/main" xmlns="" id="{061324E7-F45D-42A7-9507-7C48756904CE}"/>
              </a:ext>
            </a:extLst>
          </p:cNvPr>
          <p:cNvGrpSpPr/>
          <p:nvPr/>
        </p:nvGrpSpPr>
        <p:grpSpPr>
          <a:xfrm>
            <a:off x="7038110" y="1302321"/>
            <a:ext cx="4946072" cy="817418"/>
            <a:chOff x="4111722" y="881041"/>
            <a:chExt cx="2728187" cy="440541"/>
          </a:xfrm>
        </p:grpSpPr>
        <p:sp>
          <p:nvSpPr>
            <p:cNvPr id="36" name="Google Shape;1987;p25">
              <a:extLst>
                <a:ext uri="{FF2B5EF4-FFF2-40B4-BE49-F238E27FC236}">
                  <a16:creationId xmlns:a16="http://schemas.microsoft.com/office/drawing/2014/main" xmlns="" id="{6502AA17-E166-42BC-9D35-6E2A7381547D}"/>
                </a:ext>
              </a:extLst>
            </p:cNvPr>
            <p:cNvSpPr/>
            <p:nvPr/>
          </p:nvSpPr>
          <p:spPr>
            <a:xfrm rot="15000614">
              <a:off x="6399368" y="881041"/>
              <a:ext cx="440541" cy="4405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0" name="Google Shape;1991;p25">
              <a:extLst>
                <a:ext uri="{FF2B5EF4-FFF2-40B4-BE49-F238E27FC236}">
                  <a16:creationId xmlns:a16="http://schemas.microsoft.com/office/drawing/2014/main" xmlns="" id="{9B341189-B064-4792-970D-D65888ECF2D4}"/>
                </a:ext>
              </a:extLst>
            </p:cNvPr>
            <p:cNvSpPr/>
            <p:nvPr/>
          </p:nvSpPr>
          <p:spPr>
            <a:xfrm rot="15002299">
              <a:off x="4111722" y="939796"/>
              <a:ext cx="274172" cy="2741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12619" y="83130"/>
            <a:ext cx="10917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– детский сад №70 «Чайка»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Новороссийск</a:t>
            </a:r>
          </a:p>
        </p:txBody>
      </p:sp>
      <p:pic>
        <p:nvPicPr>
          <p:cNvPr id="41" name="Рисунок 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7844"/>
            <a:ext cx="3560618" cy="261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4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3"/>
            <p:cNvGrpSpPr/>
            <p:nvPr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4"/>
            <p:cNvGrpSpPr/>
            <p:nvPr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4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5"/>
            <p:cNvGrpSpPr/>
            <p:nvPr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Rectangle 31">
            <a:extLst>
              <a:ext uri="{FF2B5EF4-FFF2-40B4-BE49-F238E27FC236}">
                <a16:creationId xmlns:a16="http://schemas.microsoft.com/office/drawing/2014/main" xmlns="" id="{59D36FAC-AF7C-43EA-A8BC-688A9A8A33C9}"/>
              </a:ext>
            </a:extLst>
          </p:cNvPr>
          <p:cNvSpPr/>
          <p:nvPr/>
        </p:nvSpPr>
        <p:spPr>
          <a:xfrm>
            <a:off x="10723419" y="423728"/>
            <a:ext cx="1191490" cy="69848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236" y="425604"/>
            <a:ext cx="831273" cy="6066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76400" y="2147454"/>
            <a:ext cx="89777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«ФОРМИРОВАНИЕ АЗОВ ФИНАНСОВОЙ ГРАМОТНОСТИ У ДЕТЕЙ СТАРШЕГО ДОШКОЛЬНОГО ВОЗРАСТА»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8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0">
            <a:extLst>
              <a:ext uri="{FF2B5EF4-FFF2-40B4-BE49-F238E27FC236}">
                <a16:creationId xmlns:a16="http://schemas.microsoft.com/office/drawing/2014/main" xmlns="" id="{8E7BCC12-9AD0-409C-B228-3B2C09E98E1A}"/>
              </a:ext>
            </a:extLst>
          </p:cNvPr>
          <p:cNvSpPr/>
          <p:nvPr/>
        </p:nvSpPr>
        <p:spPr>
          <a:xfrm>
            <a:off x="692729" y="1"/>
            <a:ext cx="7985386" cy="9858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СЕТЕВОЕ ВЗАИМОДЕЙСТВИЕ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xmlns="" id="{59D36FAC-AF7C-43EA-A8BC-688A9A8A33C9}"/>
              </a:ext>
            </a:extLst>
          </p:cNvPr>
          <p:cNvSpPr/>
          <p:nvPr/>
        </p:nvSpPr>
        <p:spPr>
          <a:xfrm>
            <a:off x="8285564" y="618519"/>
            <a:ext cx="782016" cy="50358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76">
            <a:extLst>
              <a:ext uri="{FF2B5EF4-FFF2-40B4-BE49-F238E27FC236}">
                <a16:creationId xmlns:a16="http://schemas.microsoft.com/office/drawing/2014/main" xmlns="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707673" y="188336"/>
            <a:ext cx="912443" cy="690189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74" y="408376"/>
            <a:ext cx="466897" cy="466897"/>
          </a:xfrm>
          <a:prstGeom prst="rect">
            <a:avLst/>
          </a:prstGeom>
          <a:ln>
            <a:noFill/>
          </a:ln>
        </p:spPr>
      </p:pic>
      <p:grpSp>
        <p:nvGrpSpPr>
          <p:cNvPr id="2" name="Группа 18">
            <a:extLst>
              <a:ext uri="{FF2B5EF4-FFF2-40B4-BE49-F238E27FC236}">
                <a16:creationId xmlns=""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0"/>
            <a:ext cx="4560283" cy="1671638"/>
            <a:chOff x="-1822343" y="2651019"/>
            <a:chExt cx="11528318" cy="4084549"/>
          </a:xfrm>
        </p:grpSpPr>
        <p:pic>
          <p:nvPicPr>
            <p:cNvPr id="43" name="Рисунок 8">
              <a:extLst>
                <a:ext uri="{FF2B5EF4-FFF2-40B4-BE49-F238E27FC236}">
                  <a16:creationId xmlns=""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Прямоугольник 4">
              <a:extLst>
                <a:ext uri="{FF2B5EF4-FFF2-40B4-BE49-F238E27FC236}">
                  <a16:creationId xmlns=""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7" name="Прямоугольник 4">
              <a:extLst>
                <a:ext uri="{FF2B5EF4-FFF2-40B4-BE49-F238E27FC236}">
                  <a16:creationId xmlns=""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48" name="Рисунок 21">
              <a:extLst>
                <a:ext uri="{FF2B5EF4-FFF2-40B4-BE49-F238E27FC236}">
                  <a16:creationId xmlns=""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60" y="588110"/>
            <a:ext cx="605558" cy="54060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5206595"/>
            <a:ext cx="1270091" cy="124066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0" y="2228850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200234" y="3908032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318029" y="6174241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AutoShape 10"/>
          <p:cNvCxnSpPr>
            <a:cxnSpLocks noChangeShapeType="1"/>
          </p:cNvCxnSpPr>
          <p:nvPr/>
        </p:nvCxnSpPr>
        <p:spPr bwMode="auto">
          <a:xfrm>
            <a:off x="6013952" y="3501008"/>
            <a:ext cx="0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" name="AutoShape 8"/>
          <p:cNvCxnSpPr>
            <a:cxnSpLocks noChangeShapeType="1"/>
          </p:cNvCxnSpPr>
          <p:nvPr/>
        </p:nvCxnSpPr>
        <p:spPr bwMode="auto">
          <a:xfrm flipH="1" flipV="1">
            <a:off x="4285760" y="3068960"/>
            <a:ext cx="590550" cy="4048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789816" y="2996952"/>
            <a:ext cx="2493640" cy="9361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МАДОУ ЦРР – детский сад № 70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053512" y="1196752"/>
            <a:ext cx="1944216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ДОО МО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Белореченский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район - 1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789816" y="1196752"/>
            <a:ext cx="2016224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ДОО МО город Краснодар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7454112" y="1196752"/>
            <a:ext cx="2016224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ДОО МО город Новороссийск -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8030176" y="2564904"/>
            <a:ext cx="2520280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Общеобразовательные организации МО город Новороссийск - 2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7814152" y="4509120"/>
            <a:ext cx="2664296" cy="15121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Организации среднего специального образования МО город Новороссийск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cs typeface="Arial" pitchFamily="34" charset="0"/>
              </a:rPr>
              <a:t>НСПК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4429776" y="4653136"/>
            <a:ext cx="2952328" cy="13681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Новороссийская государственная общественная организация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«Гармония»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1837488" y="4581128"/>
            <a:ext cx="2448272" cy="13681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Социальная сеть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Facebook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«Воспитатели детских садов города Москвы»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837488" y="2852936"/>
            <a:ext cx="2448272" cy="10801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Ассоциация лучших образовательных организаций» 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г. Москва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5"/>
          <p:cNvCxnSpPr>
            <a:cxnSpLocks noChangeShapeType="1"/>
          </p:cNvCxnSpPr>
          <p:nvPr/>
        </p:nvCxnSpPr>
        <p:spPr bwMode="auto">
          <a:xfrm flipV="1">
            <a:off x="5847464" y="1988840"/>
            <a:ext cx="22472" cy="9187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6" name="AutoShape 6"/>
          <p:cNvCxnSpPr>
            <a:cxnSpLocks noChangeShapeType="1"/>
          </p:cNvCxnSpPr>
          <p:nvPr/>
        </p:nvCxnSpPr>
        <p:spPr bwMode="auto">
          <a:xfrm flipH="1">
            <a:off x="3997728" y="4005064"/>
            <a:ext cx="828675" cy="600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 flipV="1">
            <a:off x="7268573" y="2955181"/>
            <a:ext cx="466725" cy="511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" name="AutoShape 9"/>
          <p:cNvCxnSpPr>
            <a:cxnSpLocks noChangeShapeType="1"/>
          </p:cNvCxnSpPr>
          <p:nvPr/>
        </p:nvCxnSpPr>
        <p:spPr bwMode="auto">
          <a:xfrm flipH="1" flipV="1">
            <a:off x="4141744" y="2060848"/>
            <a:ext cx="733425" cy="774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" name="AutoShape 11"/>
          <p:cNvCxnSpPr>
            <a:cxnSpLocks noChangeShapeType="1"/>
          </p:cNvCxnSpPr>
          <p:nvPr/>
        </p:nvCxnSpPr>
        <p:spPr bwMode="auto">
          <a:xfrm>
            <a:off x="7211423" y="3841006"/>
            <a:ext cx="600075" cy="504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2" name="AutoShape 13"/>
          <p:cNvCxnSpPr>
            <a:cxnSpLocks noChangeShapeType="1"/>
          </p:cNvCxnSpPr>
          <p:nvPr/>
        </p:nvCxnSpPr>
        <p:spPr bwMode="auto">
          <a:xfrm flipV="1">
            <a:off x="7166080" y="2132856"/>
            <a:ext cx="333375" cy="774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="" xmlns:p14="http://schemas.microsoft.com/office/powerpoint/2010/main" val="111823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ая прямоугольная выноска 17"/>
          <p:cNvSpPr/>
          <p:nvPr/>
        </p:nvSpPr>
        <p:spPr>
          <a:xfrm>
            <a:off x="1213757" y="232229"/>
            <a:ext cx="9764486" cy="576943"/>
          </a:xfrm>
          <a:prstGeom prst="wedgeRoundRectCallout">
            <a:avLst>
              <a:gd name="adj1" fmla="val -483"/>
              <a:gd name="adj2" fmla="val 8019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8082" y="134698"/>
            <a:ext cx="7947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развития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инновации на 2022 год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2645" y="1281817"/>
            <a:ext cx="10024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Разработка содержательного и организационного раздела парциальной программы «Экономика для жизни»</a:t>
            </a:r>
            <a:r>
              <a:rPr lang="ru-RU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Методическое обеспечение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парциальной программе «Экономика для жизни» для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 дошкольной образовательной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организации;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Развитие методической сети через сетевое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партнерство.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63" y="2389457"/>
            <a:ext cx="900000" cy="9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824" y="5329114"/>
            <a:ext cx="785773" cy="785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509" y="3841951"/>
            <a:ext cx="817768" cy="73005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0084526" y="0"/>
            <a:ext cx="792384" cy="7766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863847" y="551111"/>
            <a:ext cx="712413" cy="6850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592312" y="1194647"/>
            <a:ext cx="599688" cy="611489"/>
          </a:xfrm>
          <a:prstGeom prst="ellipse">
            <a:avLst/>
          </a:prstGeom>
          <a:solidFill>
            <a:srgbClr val="A240AA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639" y="231767"/>
            <a:ext cx="9728063" cy="226278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  <a:b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Рады сотрудничеству!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7917" y="4699988"/>
            <a:ext cx="10319658" cy="1539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5397" y="4722231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Наш адрес: г. 353910, г. Новороссийск 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ул</a:t>
            </a:r>
            <a:r>
              <a:rPr lang="ru-RU" b="1" dirty="0"/>
              <a:t>. </a:t>
            </a:r>
            <a:r>
              <a:rPr lang="ru-RU" b="1" dirty="0" err="1"/>
              <a:t>Глухова</a:t>
            </a:r>
            <a:r>
              <a:rPr lang="ru-RU" b="1" dirty="0"/>
              <a:t>, 19</a:t>
            </a:r>
          </a:p>
          <a:p>
            <a:pPr algn="ctr"/>
            <a:r>
              <a:rPr lang="ru-RU" b="1" dirty="0"/>
              <a:t>Тел. 8(8617)715853 (факс 8(8617)715853)</a:t>
            </a:r>
            <a:endParaRPr lang="en-US" b="1" dirty="0"/>
          </a:p>
          <a:p>
            <a:pPr algn="ctr"/>
            <a:r>
              <a:rPr lang="en-US" b="1" dirty="0"/>
              <a:t>E-mail</a:t>
            </a:r>
            <a:r>
              <a:rPr lang="ru-RU" b="1" dirty="0"/>
              <a:t>: </a:t>
            </a:r>
            <a:r>
              <a:rPr lang="en-US" b="1" dirty="0">
                <a:hlinkClick r:id="rId3"/>
              </a:rPr>
              <a:t>progimnasy70@yandex.ru</a:t>
            </a:r>
            <a:endParaRPr lang="ru-RU" b="1" dirty="0"/>
          </a:p>
          <a:p>
            <a:pPr algn="ctr"/>
            <a:r>
              <a:rPr lang="en-US" b="1" dirty="0"/>
              <a:t>http</a:t>
            </a:r>
            <a:r>
              <a:rPr lang="ru-RU" b="1" dirty="0"/>
              <a:t>:</a:t>
            </a:r>
            <a:r>
              <a:rPr lang="en-US" b="1" dirty="0"/>
              <a:t>//</a:t>
            </a:r>
            <a:r>
              <a:rPr lang="ru-RU" b="1" dirty="0"/>
              <a:t>Дс-70.рф</a:t>
            </a:r>
            <a:endParaRPr lang="en-US" b="1" dirty="0"/>
          </a:p>
        </p:txBody>
      </p:sp>
      <p:pic>
        <p:nvPicPr>
          <p:cNvPr id="9" name="Picture 2" descr="D:\сайт богачковой\фото по проекту\8N9A0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319" y="1994132"/>
            <a:ext cx="3860656" cy="250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500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153885" y="125068"/>
            <a:ext cx="9949543" cy="892629"/>
          </a:xfrm>
          <a:prstGeom prst="wedgeRoundRectCallout">
            <a:avLst>
              <a:gd name="adj1" fmla="val 2471"/>
              <a:gd name="adj2" fmla="val 7591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7896" y="5101164"/>
            <a:ext cx="1162475" cy="1116194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39" y="5235429"/>
            <a:ext cx="864988" cy="86498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984361" y="1730576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73" y="1861744"/>
            <a:ext cx="828685" cy="828685"/>
          </a:xfrm>
          <a:prstGeom prst="rect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>
            <a:off x="1138784" y="1699399"/>
            <a:ext cx="729534" cy="650179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1476230" y="5430329"/>
            <a:ext cx="956324" cy="373959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26639" y="548232"/>
            <a:ext cx="1196917" cy="1110343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66" y="675934"/>
            <a:ext cx="819629" cy="807188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970459" y="0"/>
            <a:ext cx="10008182" cy="1274619"/>
          </a:xfrm>
          <a:prstGeom prst="wedgeRoundRectCallout">
            <a:avLst>
              <a:gd name="adj1" fmla="val -3029"/>
              <a:gd name="adj2" fmla="val 63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000" b="1" dirty="0" smtClean="0">
                <a:solidFill>
                  <a:schemeClr val="tx1"/>
                </a:solidFill>
              </a:rPr>
              <a:t>создание условий для формирования у детей старшего дошкольного возраста азов финансовой грамотности посредством реализации парциальной образовательной программы «Экономика для жизни».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90057" y="4183714"/>
            <a:ext cx="1243094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541" y="4346439"/>
            <a:ext cx="785773" cy="785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0806545" y="6031414"/>
            <a:ext cx="1620982" cy="1020549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D2CEFDE2-BB0B-4BDE-BB44-978134B73F58}"/>
              </a:ext>
            </a:extLst>
          </p:cNvPr>
          <p:cNvSpPr/>
          <p:nvPr/>
        </p:nvSpPr>
        <p:spPr>
          <a:xfrm>
            <a:off x="322566" y="2925280"/>
            <a:ext cx="3128066" cy="1172485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08364" y="3034145"/>
            <a:ext cx="1588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ЗАДАЧИ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ПРОЕКТА</a:t>
            </a:r>
            <a:endParaRPr lang="en-US" sz="2800" b="1" dirty="0" smtClean="0"/>
          </a:p>
        </p:txBody>
      </p:sp>
      <p:sp>
        <p:nvSpPr>
          <p:cNvPr id="28" name="Oval 95"/>
          <p:cNvSpPr/>
          <p:nvPr/>
        </p:nvSpPr>
        <p:spPr>
          <a:xfrm>
            <a:off x="3604481" y="1647604"/>
            <a:ext cx="490330" cy="4903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42495" y="1554264"/>
            <a:ext cx="7606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Создать в МАДОУ центр развития ребенка – детский сад № 70 условия для всех участников образовательных отношений, благоприятствующие формированию азов финансовой грамотности у детей старшего дошкольного возраста;</a:t>
            </a:r>
            <a:endParaRPr lang="ru-RU" b="1" dirty="0"/>
          </a:p>
        </p:txBody>
      </p:sp>
      <p:sp>
        <p:nvSpPr>
          <p:cNvPr id="31" name="Oval 86"/>
          <p:cNvSpPr/>
          <p:nvPr/>
        </p:nvSpPr>
        <p:spPr>
          <a:xfrm>
            <a:off x="3612723" y="2808817"/>
            <a:ext cx="508573" cy="54737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170202" y="2745658"/>
            <a:ext cx="7329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Разработать и апробировать методический материал для работы с детьми дошкольного возраста 5-7 по формированию азов финансовой грамотности;</a:t>
            </a:r>
            <a:endParaRPr lang="ru-RU" b="1" dirty="0"/>
          </a:p>
        </p:txBody>
      </p:sp>
      <p:sp>
        <p:nvSpPr>
          <p:cNvPr id="33" name="Oval 87"/>
          <p:cNvSpPr/>
          <p:nvPr/>
        </p:nvSpPr>
        <p:spPr>
          <a:xfrm>
            <a:off x="3585633" y="3706401"/>
            <a:ext cx="507735" cy="53885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84054" y="3671454"/>
            <a:ext cx="7329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Разработать и апробировать диагностический инструментарий определяющий степень сформированности экономических представлений у педагогов и определения у детей старшего дошкольного возраста уровней финансовой грамотности (у всех участников образовательных отношений);</a:t>
            </a: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184051" y="5140035"/>
            <a:ext cx="739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Разработать целевой раздел парциальной программы «Экономика для жизни»;</a:t>
            </a:r>
            <a:endParaRPr lang="ru-RU" b="1" dirty="0"/>
          </a:p>
        </p:txBody>
      </p:sp>
      <p:sp>
        <p:nvSpPr>
          <p:cNvPr id="38" name="Oval 88"/>
          <p:cNvSpPr/>
          <p:nvPr/>
        </p:nvSpPr>
        <p:spPr>
          <a:xfrm>
            <a:off x="3653749" y="5177685"/>
            <a:ext cx="490330" cy="4903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en-US" dirty="0"/>
          </a:p>
        </p:txBody>
      </p:sp>
      <p:sp>
        <p:nvSpPr>
          <p:cNvPr id="39" name="Oval 88"/>
          <p:cNvSpPr/>
          <p:nvPr/>
        </p:nvSpPr>
        <p:spPr>
          <a:xfrm>
            <a:off x="3643068" y="6043932"/>
            <a:ext cx="490330" cy="4903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14784" y="5749636"/>
            <a:ext cx="7744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Организовать партнерские союзы с различными организациями муниципалитета, края с последующей возможностью создания и расширения методических сетей в вопросах диссеминации опыта.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121228" y="165206"/>
            <a:ext cx="9949543" cy="995937"/>
          </a:xfrm>
          <a:prstGeom prst="wedgeRoundRectCallout">
            <a:avLst>
              <a:gd name="adj1" fmla="val -373"/>
              <a:gd name="adj2" fmla="val 9493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Объект, предмет Объект, предмет исследования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51202" y="119451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99945" y="1639147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811810" y="2873537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0" y="1762278"/>
            <a:ext cx="785773" cy="7857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24" y="3074528"/>
            <a:ext cx="864988" cy="8649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666" y="285171"/>
            <a:ext cx="828685" cy="828685"/>
          </a:xfrm>
          <a:prstGeom prst="rect">
            <a:avLst/>
          </a:prstGeom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547848" y="1343890"/>
            <a:ext cx="4980115" cy="3325091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парциальная программа по формированию азов финансовой грамотности у детей старшего дошкольного возраста «Экономика для жизни» будет строиться с учетом образовательной программы А.Д. Шатовой «Тропинка в экономику» и метода проектов Л.В. Свирской, а также за счет оригинальности представляемых авторских подходов;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6151420" y="3657599"/>
            <a:ext cx="4849090" cy="2646219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программа представлена модульной системой взаимодействия всех участников образовательного процесса (педагог, ребенок, родитель), и будет построена с учетом регионального компонента, т.е. учитывает реальные микроэкономические условия Краснодарского края.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011" y="4635177"/>
            <a:ext cx="984482" cy="1014461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03065" y="5746236"/>
            <a:ext cx="671309" cy="6983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5501239" y="979477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>
            <a:off x="8933722" y="2503554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6139542" y="141514"/>
            <a:ext cx="5834743" cy="988438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ИННОВАЦИОННОСТЬ ПРОЕКТА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0443482" y="5618480"/>
            <a:ext cx="1378130" cy="867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86908550"/>
              </p:ext>
            </p:extLst>
          </p:nvPr>
        </p:nvGraphicFramePr>
        <p:xfrm>
          <a:off x="964254" y="228599"/>
          <a:ext cx="10648626" cy="631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1143" y="183569"/>
            <a:ext cx="9949543" cy="1204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133133" y="-261222"/>
            <a:ext cx="6005561" cy="1429227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инновационной деятельности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736305">
            <a:off x="9384020" y="4876268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95" y="5004141"/>
            <a:ext cx="1090039" cy="10900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736305">
            <a:off x="6038251" y="3132544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736305">
            <a:off x="232558" y="3049007"/>
            <a:ext cx="1194491" cy="11531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3" y="3144542"/>
            <a:ext cx="925485" cy="92548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2736305">
            <a:off x="11107726" y="2709271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72" y="2886978"/>
            <a:ext cx="729123" cy="72912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2736305">
            <a:off x="2046797" y="4976566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34" y="5223718"/>
            <a:ext cx="650883" cy="650883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>
            <a:off x="4833257" y="5708470"/>
            <a:ext cx="3344092" cy="556932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1311194" y="3996527"/>
            <a:ext cx="1192456" cy="749731"/>
          </a:xfrm>
          <a:prstGeom prst="curvedConnector3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10302365" y="3854816"/>
            <a:ext cx="1098523" cy="910610"/>
          </a:xfrm>
          <a:prstGeom prst="curvedConnector3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Штриховая стрелка вправо 39"/>
          <p:cNvSpPr/>
          <p:nvPr/>
        </p:nvSpPr>
        <p:spPr>
          <a:xfrm>
            <a:off x="2448050" y="3575908"/>
            <a:ext cx="1453755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>
            <a:off x="8177349" y="3255379"/>
            <a:ext cx="1453755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38" y="3257253"/>
            <a:ext cx="802129" cy="802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76350" y="4939938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194186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0" y="5110577"/>
            <a:ext cx="828685" cy="8286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464836" y="1219200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36235" y="208570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9486" y="4140927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6943" y="3396342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2047711800"/>
              </p:ext>
            </p:extLst>
          </p:nvPr>
        </p:nvGraphicFramePr>
        <p:xfrm>
          <a:off x="1362891" y="879983"/>
          <a:ext cx="9797146" cy="54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Овал 18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1048951" y="5635102"/>
            <a:ext cx="1378130" cy="86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955964" y="3542986"/>
            <a:ext cx="10196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условий для всех участников образовательных отношений по формированию финансовой грамотности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388" y="2302758"/>
            <a:ext cx="1045389" cy="1021165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555272" y="1675101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52757" y="1678879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66109" y="706582"/>
            <a:ext cx="706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ЦЕЛЕВОЙ РАЗДЕЛ 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ПАРЦИАЛЬНОЙ ОБРАЗОВАТЕЛЬНОЙ  ПРОГРАММЫ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«ЭКОНОМИКА ДЛЯ ЖИЗНИ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782" y="1607128"/>
            <a:ext cx="20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ПОЯСНИТЕЛЬНАЯ ЗАПИСКА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8" y="2311431"/>
            <a:ext cx="900000" cy="90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76945" y="1662545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ЦЕЛИ И ЗАДАЧИ ОСВОЕНИЯ ПРОГРАММЫ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906793" y="1720442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64727" y="1648685"/>
            <a:ext cx="24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ПРИНЦИПЫ И ПОДХОДЫ  К ФОРМИРОВАНИЮ ПРОГРАММЫ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08" y="2537863"/>
            <a:ext cx="967334" cy="967334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10289778" y="1692730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952508" y="1579410"/>
            <a:ext cx="231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ПЛАНИРУЕМЫЕ РЕЗУЛЬТАТЫ ОСВОЕНИЯ ПРОГРАММЫ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447308"/>
            <a:ext cx="3214255" cy="24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ectangle 30">
            <a:extLst>
              <a:ext uri="{FF2B5EF4-FFF2-40B4-BE49-F238E27FC236}">
                <a16:creationId xmlns:a16="http://schemas.microsoft.com/office/drawing/2014/main" xmlns="" id="{8E7BCC12-9AD0-409C-B228-3B2C09E98E1A}"/>
              </a:ext>
            </a:extLst>
          </p:cNvPr>
          <p:cNvSpPr/>
          <p:nvPr/>
        </p:nvSpPr>
        <p:spPr>
          <a:xfrm>
            <a:off x="1759527" y="61605"/>
            <a:ext cx="7772400" cy="575704"/>
          </a:xfrm>
          <a:prstGeom prst="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РЕЗУЛЬТАТИВНОСТЬ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xmlns="" id="{59D36FAC-AF7C-43EA-A8BC-688A9A8A33C9}"/>
              </a:ext>
            </a:extLst>
          </p:cNvPr>
          <p:cNvSpPr/>
          <p:nvPr/>
        </p:nvSpPr>
        <p:spPr>
          <a:xfrm>
            <a:off x="9409849" y="186962"/>
            <a:ext cx="690114" cy="39493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76">
            <a:extLst>
              <a:ext uri="{FF2B5EF4-FFF2-40B4-BE49-F238E27FC236}">
                <a16:creationId xmlns:a16="http://schemas.microsoft.com/office/drawing/2014/main" xmlns="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1830756" y="177884"/>
            <a:ext cx="593789" cy="498450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5912131" y="2479964"/>
            <a:ext cx="1070560" cy="106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84" y="166255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391" y="2640981"/>
            <a:ext cx="735191" cy="735191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  <p:pic>
        <p:nvPicPr>
          <p:cNvPr id="57" name="Picture 3" descr="C:\Users\ИС\AppData\Local\Temp\HamsterArc{9595211a-7072-46a8-9ad3-04adab128a83}\IMG-20211207-WA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6369" y="4513393"/>
            <a:ext cx="4170218" cy="234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 cstate="print"/>
          <a:srcRect l="7682" t="5737" r="6032" b="6576"/>
          <a:stretch>
            <a:fillRect/>
          </a:stretch>
        </p:blipFill>
        <p:spPr bwMode="auto">
          <a:xfrm>
            <a:off x="3865419" y="4668980"/>
            <a:ext cx="371791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1823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141825" y="0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74821" y="5835138"/>
            <a:ext cx="426808" cy="4197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Продукты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组合 22"/>
          <p:cNvGrpSpPr/>
          <p:nvPr/>
        </p:nvGrpSpPr>
        <p:grpSpPr>
          <a:xfrm>
            <a:off x="0" y="1172604"/>
            <a:ext cx="6636327" cy="2512706"/>
            <a:chOff x="1143000" y="820273"/>
            <a:chExt cx="4282333" cy="1441165"/>
          </a:xfrm>
        </p:grpSpPr>
        <p:sp>
          <p:nvSpPr>
            <p:cNvPr id="35" name="TextBox 34"/>
            <p:cNvSpPr txBox="1"/>
            <p:nvPr/>
          </p:nvSpPr>
          <p:spPr>
            <a:xfrm>
              <a:off x="2465766" y="1221600"/>
              <a:ext cx="713657" cy="7232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41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01</a:t>
              </a:r>
              <a:endParaRPr lang="zh-CN" altLang="en-US" sz="41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83837" y="883720"/>
              <a:ext cx="2471635" cy="10988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Методические рекомендации</a:t>
              </a:r>
            </a:p>
            <a:p>
              <a:pPr algn="ctr"/>
              <a:r>
                <a:rPr lang="ru-RU" altLang="zh-CN" sz="2000" b="1" dirty="0" smtClean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«Формирование базисных экономических представлений у детей старшего дошкольного возраста через проектную деятельность»</a:t>
              </a:r>
              <a:endPara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等腰三角形 16"/>
            <p:cNvSpPr/>
            <p:nvPr/>
          </p:nvSpPr>
          <p:spPr>
            <a:xfrm rot="5400000">
              <a:off x="1283580" y="679693"/>
              <a:ext cx="1441165" cy="1722326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"/>
            <p:cNvSpPr/>
            <p:nvPr/>
          </p:nvSpPr>
          <p:spPr>
            <a:xfrm>
              <a:off x="5101333" y="820310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" h="324000">
                  <a:moveTo>
                    <a:pt x="162000" y="87902"/>
                  </a:moveTo>
                  <a:cubicBezTo>
                    <a:pt x="121077" y="87902"/>
                    <a:pt x="87902" y="121077"/>
                    <a:pt x="87902" y="162000"/>
                  </a:cubicBezTo>
                  <a:cubicBezTo>
                    <a:pt x="87902" y="202923"/>
                    <a:pt x="121077" y="236098"/>
                    <a:pt x="162000" y="236098"/>
                  </a:cubicBezTo>
                  <a:cubicBezTo>
                    <a:pt x="202923" y="236098"/>
                    <a:pt x="236098" y="202923"/>
                    <a:pt x="236098" y="162000"/>
                  </a:cubicBezTo>
                  <a:cubicBezTo>
                    <a:pt x="236098" y="121077"/>
                    <a:pt x="202923" y="87902"/>
                    <a:pt x="162000" y="87902"/>
                  </a:cubicBezTo>
                  <a:close/>
                  <a:moveTo>
                    <a:pt x="162000" y="0"/>
                  </a:moveTo>
                  <a:cubicBezTo>
                    <a:pt x="251470" y="0"/>
                    <a:pt x="324000" y="72530"/>
                    <a:pt x="324000" y="162000"/>
                  </a:cubicBezTo>
                  <a:cubicBezTo>
                    <a:pt x="324000" y="251470"/>
                    <a:pt x="251470" y="324000"/>
                    <a:pt x="162000" y="324000"/>
                  </a:cubicBezTo>
                  <a:cubicBezTo>
                    <a:pt x="72530" y="324000"/>
                    <a:pt x="0" y="251470"/>
                    <a:pt x="0" y="162000"/>
                  </a:cubicBezTo>
                  <a:cubicBezTo>
                    <a:pt x="0" y="72530"/>
                    <a:pt x="72530" y="0"/>
                    <a:pt x="1620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22032" t="11553" r="45775" b="8740"/>
          <a:stretch>
            <a:fillRect/>
          </a:stretch>
        </p:blipFill>
        <p:spPr bwMode="auto">
          <a:xfrm>
            <a:off x="0" y="1191492"/>
            <a:ext cx="1842654" cy="246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17" y="2747233"/>
            <a:ext cx="821794" cy="821794"/>
          </a:xfrm>
          <a:prstGeom prst="rect">
            <a:avLst/>
          </a:prstGeom>
        </p:spPr>
      </p:pic>
      <p:grpSp>
        <p:nvGrpSpPr>
          <p:cNvPr id="40" name="组合 2"/>
          <p:cNvGrpSpPr/>
          <p:nvPr/>
        </p:nvGrpSpPr>
        <p:grpSpPr>
          <a:xfrm>
            <a:off x="290947" y="4057123"/>
            <a:ext cx="6182435" cy="2219814"/>
            <a:chOff x="1143000" y="1964779"/>
            <a:chExt cx="4813899" cy="1185131"/>
          </a:xfrm>
        </p:grpSpPr>
        <p:sp>
          <p:nvSpPr>
            <p:cNvPr id="41" name="TextBox 40"/>
            <p:cNvSpPr txBox="1"/>
            <p:nvPr/>
          </p:nvSpPr>
          <p:spPr>
            <a:xfrm>
              <a:off x="3382439" y="1993802"/>
              <a:ext cx="2345340" cy="6942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Сборник методического материала</a:t>
              </a:r>
            </a:p>
            <a:p>
              <a:pPr algn="ctr"/>
              <a:r>
                <a:rPr lang="ru-RU" altLang="zh-CN" sz="2000" b="1" dirty="0" smtClean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«Как мы играем в экономику»</a:t>
              </a:r>
              <a:endPara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2" name="流程图: 联系 23"/>
            <p:cNvSpPr/>
            <p:nvPr/>
          </p:nvSpPr>
          <p:spPr>
            <a:xfrm>
              <a:off x="5632863" y="1964779"/>
              <a:ext cx="324036" cy="324036"/>
            </a:xfrm>
            <a:custGeom>
              <a:avLst/>
              <a:gdLst/>
              <a:ahLst/>
              <a:cxnLst/>
              <a:rect l="l" t="t" r="r" b="b"/>
              <a:pathLst>
                <a:path w="324036" h="324036">
                  <a:moveTo>
                    <a:pt x="108012" y="54006"/>
                  </a:moveTo>
                  <a:lnTo>
                    <a:pt x="108012" y="270030"/>
                  </a:lnTo>
                  <a:lnTo>
                    <a:pt x="270030" y="162018"/>
                  </a:lnTo>
                  <a:close/>
                  <a:moveTo>
                    <a:pt x="162018" y="0"/>
                  </a:moveTo>
                  <a:cubicBezTo>
                    <a:pt x="251498" y="0"/>
                    <a:pt x="324036" y="72538"/>
                    <a:pt x="324036" y="162018"/>
                  </a:cubicBezTo>
                  <a:cubicBezTo>
                    <a:pt x="324036" y="251498"/>
                    <a:pt x="251498" y="324036"/>
                    <a:pt x="162018" y="324036"/>
                  </a:cubicBezTo>
                  <a:cubicBezTo>
                    <a:pt x="72538" y="324036"/>
                    <a:pt x="0" y="251498"/>
                    <a:pt x="0" y="162018"/>
                  </a:cubicBezTo>
                  <a:cubicBezTo>
                    <a:pt x="0" y="72538"/>
                    <a:pt x="72538" y="0"/>
                    <a:pt x="1620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16"/>
            <p:cNvSpPr/>
            <p:nvPr/>
          </p:nvSpPr>
          <p:spPr>
            <a:xfrm rot="5400000">
              <a:off x="1701133" y="1457651"/>
              <a:ext cx="1134126" cy="2250392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12185" y="2015661"/>
              <a:ext cx="107892" cy="373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68580" tIns="34290" rIns="68580" bIns="34290" rtlCol="0">
              <a:spAutoFit/>
            </a:bodyPr>
            <a:lstStyle/>
            <a:p>
              <a:endParaRPr lang="zh-CN" altLang="en-US" sz="4100" dirty="0">
                <a:solidFill>
                  <a:schemeClr val="bg1"/>
                </a:solidFill>
                <a:latin typeface="Algerian" pitchFamily="82" charset="0"/>
                <a:ea typeface="楷体" pitchFamily="49" charset="-122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l="22299" t="11838" r="45829" b="8807"/>
          <a:stretch>
            <a:fillRect/>
          </a:stretch>
        </p:blipFill>
        <p:spPr bwMode="auto">
          <a:xfrm>
            <a:off x="207818" y="4184073"/>
            <a:ext cx="1507599" cy="211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44" y="5345576"/>
            <a:ext cx="900000" cy="900000"/>
          </a:xfrm>
          <a:prstGeom prst="rect">
            <a:avLst/>
          </a:prstGeom>
        </p:spPr>
      </p:pic>
      <p:grpSp>
        <p:nvGrpSpPr>
          <p:cNvPr id="46" name="组合 27"/>
          <p:cNvGrpSpPr/>
          <p:nvPr/>
        </p:nvGrpSpPr>
        <p:grpSpPr>
          <a:xfrm>
            <a:off x="6705600" y="1094509"/>
            <a:ext cx="5486399" cy="3089564"/>
            <a:chOff x="4437999" y="620899"/>
            <a:chExt cx="3934305" cy="1534193"/>
          </a:xfrm>
        </p:grpSpPr>
        <p:sp>
          <p:nvSpPr>
            <p:cNvPr id="47" name="TextBox 46"/>
            <p:cNvSpPr txBox="1"/>
            <p:nvPr/>
          </p:nvSpPr>
          <p:spPr>
            <a:xfrm flipH="1">
              <a:off x="4437999" y="827150"/>
              <a:ext cx="2185724" cy="5235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Сборник методического материала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«Кто сегодня с нами»</a:t>
              </a:r>
              <a:endPara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8" name="等腰三角形 16"/>
            <p:cNvSpPr/>
            <p:nvPr/>
          </p:nvSpPr>
          <p:spPr>
            <a:xfrm rot="5400000" flipH="1" flipV="1">
              <a:off x="6939282" y="232484"/>
              <a:ext cx="1044608" cy="1821437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6448972" y="1098799"/>
              <a:ext cx="104096" cy="4256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68580" tIns="34290" rIns="68580" bIns="34290" rtlCol="0">
              <a:spAutoFit/>
            </a:bodyPr>
            <a:lstStyle/>
            <a:p>
              <a:endParaRPr lang="zh-CN" altLang="en-US" sz="4100" dirty="0">
                <a:solidFill>
                  <a:schemeClr val="bg1"/>
                </a:solidFill>
                <a:latin typeface="Algerian" pitchFamily="82" charset="0"/>
                <a:ea typeface="楷体" pitchFamily="49" charset="-122"/>
              </a:endParaRPr>
            </a:p>
          </p:txBody>
        </p:sp>
        <p:sp>
          <p:nvSpPr>
            <p:cNvPr id="50" name="流程图: 联系 65"/>
            <p:cNvSpPr/>
            <p:nvPr/>
          </p:nvSpPr>
          <p:spPr>
            <a:xfrm>
              <a:off x="4490041" y="1831056"/>
              <a:ext cx="324036" cy="324036"/>
            </a:xfrm>
            <a:custGeom>
              <a:avLst/>
              <a:gdLst/>
              <a:ahLst/>
              <a:cxnLst/>
              <a:rect l="l" t="t" r="r" b="b"/>
              <a:pathLst>
                <a:path w="324036" h="324036">
                  <a:moveTo>
                    <a:pt x="142355" y="54006"/>
                  </a:moveTo>
                  <a:lnTo>
                    <a:pt x="142355" y="142355"/>
                  </a:lnTo>
                  <a:lnTo>
                    <a:pt x="54006" y="142355"/>
                  </a:lnTo>
                  <a:lnTo>
                    <a:pt x="54006" y="181681"/>
                  </a:lnTo>
                  <a:lnTo>
                    <a:pt x="142355" y="181681"/>
                  </a:lnTo>
                  <a:lnTo>
                    <a:pt x="142355" y="270030"/>
                  </a:lnTo>
                  <a:lnTo>
                    <a:pt x="181681" y="270030"/>
                  </a:lnTo>
                  <a:lnTo>
                    <a:pt x="181681" y="181681"/>
                  </a:lnTo>
                  <a:lnTo>
                    <a:pt x="270030" y="181681"/>
                  </a:lnTo>
                  <a:lnTo>
                    <a:pt x="270030" y="142355"/>
                  </a:lnTo>
                  <a:lnTo>
                    <a:pt x="181681" y="142355"/>
                  </a:lnTo>
                  <a:lnTo>
                    <a:pt x="181681" y="54006"/>
                  </a:lnTo>
                  <a:close/>
                  <a:moveTo>
                    <a:pt x="162018" y="0"/>
                  </a:moveTo>
                  <a:cubicBezTo>
                    <a:pt x="251498" y="0"/>
                    <a:pt x="324036" y="72538"/>
                    <a:pt x="324036" y="162018"/>
                  </a:cubicBezTo>
                  <a:cubicBezTo>
                    <a:pt x="324036" y="251498"/>
                    <a:pt x="251498" y="324036"/>
                    <a:pt x="162018" y="324036"/>
                  </a:cubicBezTo>
                  <a:cubicBezTo>
                    <a:pt x="72538" y="324036"/>
                    <a:pt x="0" y="251498"/>
                    <a:pt x="0" y="162018"/>
                  </a:cubicBezTo>
                  <a:cubicBezTo>
                    <a:pt x="0" y="72538"/>
                    <a:pt x="72538" y="0"/>
                    <a:pt x="1620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dirty="0" smtClean="0"/>
                <a:t>·</a:t>
              </a:r>
              <a:endParaRPr lang="zh-CN" altLang="en-US" dirty="0"/>
            </a:p>
          </p:txBody>
        </p:sp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 l="22139" t="12122" r="45882" b="8096"/>
          <a:stretch>
            <a:fillRect/>
          </a:stretch>
        </p:blipFill>
        <p:spPr bwMode="auto">
          <a:xfrm>
            <a:off x="10557165" y="1047950"/>
            <a:ext cx="1634836" cy="21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6" y="2454739"/>
            <a:ext cx="656005" cy="656005"/>
          </a:xfrm>
          <a:prstGeom prst="rect">
            <a:avLst/>
          </a:prstGeom>
        </p:spPr>
      </p:pic>
      <p:grpSp>
        <p:nvGrpSpPr>
          <p:cNvPr id="52" name="组合 38"/>
          <p:cNvGrpSpPr/>
          <p:nvPr/>
        </p:nvGrpSpPr>
        <p:grpSpPr>
          <a:xfrm>
            <a:off x="5957455" y="4271746"/>
            <a:ext cx="6234545" cy="2278934"/>
            <a:chOff x="3612426" y="3109564"/>
            <a:chExt cx="4362098" cy="1147876"/>
          </a:xfrm>
        </p:grpSpPr>
        <p:sp>
          <p:nvSpPr>
            <p:cNvPr id="53" name="TextBox 52"/>
            <p:cNvSpPr txBox="1"/>
            <p:nvPr/>
          </p:nvSpPr>
          <p:spPr>
            <a:xfrm flipH="1">
              <a:off x="4194512" y="3403273"/>
              <a:ext cx="1580616" cy="3449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Сборник материалов</a:t>
              </a:r>
              <a:endParaRPr lang="en-US" altLang="zh-CN" sz="20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54" name="等腰三角形 16"/>
            <p:cNvSpPr/>
            <p:nvPr/>
          </p:nvSpPr>
          <p:spPr>
            <a:xfrm rot="5400000" flipH="1" flipV="1">
              <a:off x="6389638" y="2658804"/>
              <a:ext cx="1134126" cy="2035646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5841668" y="3543622"/>
              <a:ext cx="97910" cy="3526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68580" tIns="34290" rIns="68580" bIns="34290" rtlCol="0">
              <a:spAutoFit/>
            </a:bodyPr>
            <a:lstStyle/>
            <a:p>
              <a:endParaRPr lang="zh-CN" altLang="en-US" sz="4100" dirty="0">
                <a:solidFill>
                  <a:schemeClr val="bg1"/>
                </a:solidFill>
                <a:latin typeface="Algerian" pitchFamily="82" charset="0"/>
                <a:ea typeface="楷体" pitchFamily="49" charset="-122"/>
              </a:endParaRPr>
            </a:p>
          </p:txBody>
        </p:sp>
        <p:sp>
          <p:nvSpPr>
            <p:cNvPr id="56" name="椭圆 32"/>
            <p:cNvSpPr/>
            <p:nvPr/>
          </p:nvSpPr>
          <p:spPr>
            <a:xfrm>
              <a:off x="3612426" y="3933440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" h="324000">
                  <a:moveTo>
                    <a:pt x="114000" y="90000"/>
                  </a:moveTo>
                  <a:cubicBezTo>
                    <a:pt x="100745" y="90000"/>
                    <a:pt x="90000" y="100745"/>
                    <a:pt x="90000" y="114000"/>
                  </a:cubicBezTo>
                  <a:lnTo>
                    <a:pt x="90000" y="210000"/>
                  </a:lnTo>
                  <a:cubicBezTo>
                    <a:pt x="90000" y="223255"/>
                    <a:pt x="100745" y="234000"/>
                    <a:pt x="114000" y="234000"/>
                  </a:cubicBezTo>
                  <a:lnTo>
                    <a:pt x="210000" y="234000"/>
                  </a:lnTo>
                  <a:cubicBezTo>
                    <a:pt x="223255" y="234000"/>
                    <a:pt x="234000" y="223255"/>
                    <a:pt x="234000" y="210000"/>
                  </a:cubicBezTo>
                  <a:lnTo>
                    <a:pt x="234000" y="114000"/>
                  </a:lnTo>
                  <a:cubicBezTo>
                    <a:pt x="234000" y="100745"/>
                    <a:pt x="223255" y="90000"/>
                    <a:pt x="210000" y="90000"/>
                  </a:cubicBezTo>
                  <a:close/>
                  <a:moveTo>
                    <a:pt x="162000" y="0"/>
                  </a:moveTo>
                  <a:cubicBezTo>
                    <a:pt x="251470" y="0"/>
                    <a:pt x="324000" y="72530"/>
                    <a:pt x="324000" y="162000"/>
                  </a:cubicBezTo>
                  <a:cubicBezTo>
                    <a:pt x="324000" y="251470"/>
                    <a:pt x="251470" y="324000"/>
                    <a:pt x="162000" y="324000"/>
                  </a:cubicBezTo>
                  <a:cubicBezTo>
                    <a:pt x="72530" y="324000"/>
                    <a:pt x="0" y="251470"/>
                    <a:pt x="0" y="162000"/>
                  </a:cubicBezTo>
                  <a:cubicBezTo>
                    <a:pt x="0" y="72530"/>
                    <a:pt x="72530" y="0"/>
                    <a:pt x="1620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/>
          <a:srcRect l="22460" t="12500" r="45775" b="9280"/>
          <a:stretch>
            <a:fillRect/>
          </a:stretch>
        </p:blipFill>
        <p:spPr bwMode="auto">
          <a:xfrm>
            <a:off x="10478330" y="4281056"/>
            <a:ext cx="1713670" cy="22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389" b="90000" l="13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5558468"/>
            <a:ext cx="1605947" cy="1299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0">
            <a:extLst>
              <a:ext uri="{FF2B5EF4-FFF2-40B4-BE49-F238E27FC236}">
                <a16:creationId xmlns:a16="http://schemas.microsoft.com/office/drawing/2014/main" xmlns="" id="{8E7BCC12-9AD0-409C-B228-3B2C09E98E1A}"/>
              </a:ext>
            </a:extLst>
          </p:cNvPr>
          <p:cNvSpPr/>
          <p:nvPr/>
        </p:nvSpPr>
        <p:spPr>
          <a:xfrm>
            <a:off x="692729" y="0"/>
            <a:ext cx="7985386" cy="11111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ЭФФЕКТИВНОСТЬ ИННОВАЦИИ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xmlns="" id="{59D36FAC-AF7C-43EA-A8BC-688A9A8A33C9}"/>
              </a:ext>
            </a:extLst>
          </p:cNvPr>
          <p:cNvSpPr/>
          <p:nvPr/>
        </p:nvSpPr>
        <p:spPr>
          <a:xfrm>
            <a:off x="8285564" y="618519"/>
            <a:ext cx="782016" cy="50358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76">
            <a:extLst>
              <a:ext uri="{FF2B5EF4-FFF2-40B4-BE49-F238E27FC236}">
                <a16:creationId xmlns:a16="http://schemas.microsoft.com/office/drawing/2014/main" xmlns="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736248" y="374073"/>
            <a:ext cx="912443" cy="690189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9" y="622688"/>
            <a:ext cx="466897" cy="466897"/>
          </a:xfrm>
          <a:prstGeom prst="rect">
            <a:avLst/>
          </a:prstGeom>
          <a:ln>
            <a:noFill/>
          </a:ln>
        </p:spPr>
      </p:pic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3411635334"/>
              </p:ext>
            </p:extLst>
          </p:nvPr>
        </p:nvGraphicFramePr>
        <p:xfrm>
          <a:off x="-1" y="2082275"/>
          <a:ext cx="5112328" cy="438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21673" y="1288472"/>
            <a:ext cx="572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Выявление готовности педагогов к осуществлению работы по формированию азов финансовой грамотности у старших дошкольников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68291" y="1565564"/>
            <a:ext cx="482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«Экономическое воспитание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семье»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8">
            <a:extLst>
              <a:ext uri="{FF2B5EF4-FFF2-40B4-BE49-F238E27FC236}">
                <a16:creationId xmlns=""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0"/>
            <a:ext cx="4560283" cy="1671638"/>
            <a:chOff x="-1822343" y="2651019"/>
            <a:chExt cx="11528318" cy="4084549"/>
          </a:xfrm>
        </p:grpSpPr>
        <p:pic>
          <p:nvPicPr>
            <p:cNvPr id="43" name="Рисунок 8">
              <a:extLst>
                <a:ext uri="{FF2B5EF4-FFF2-40B4-BE49-F238E27FC236}">
                  <a16:creationId xmlns=""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Прямоугольник 4">
              <a:extLst>
                <a:ext uri="{FF2B5EF4-FFF2-40B4-BE49-F238E27FC236}">
                  <a16:creationId xmlns=""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7" name="Прямоугольник 4">
              <a:extLst>
                <a:ext uri="{FF2B5EF4-FFF2-40B4-BE49-F238E27FC236}">
                  <a16:creationId xmlns=""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48" name="Рисунок 21">
              <a:extLst>
                <a:ext uri="{FF2B5EF4-FFF2-40B4-BE49-F238E27FC236}">
                  <a16:creationId xmlns=""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60" y="588110"/>
            <a:ext cx="605558" cy="54060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706407"/>
            <a:ext cx="1270091" cy="1240660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10724396" y="5665915"/>
            <a:ext cx="862237" cy="731520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0" y="2228850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200234" y="3908032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560917" y="5988503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74820" y="5743575"/>
            <a:ext cx="783079" cy="5113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700777323"/>
              </p:ext>
            </p:extLst>
          </p:nvPr>
        </p:nvGraphicFramePr>
        <p:xfrm>
          <a:off x="6559765" y="2371724"/>
          <a:ext cx="3841536" cy="352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11823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0">
            <a:extLst>
              <a:ext uri="{FF2B5EF4-FFF2-40B4-BE49-F238E27FC236}">
                <a16:creationId xmlns:a16="http://schemas.microsoft.com/office/drawing/2014/main" xmlns="" id="{8E7BCC12-9AD0-409C-B228-3B2C09E98E1A}"/>
              </a:ext>
            </a:extLst>
          </p:cNvPr>
          <p:cNvSpPr/>
          <p:nvPr/>
        </p:nvSpPr>
        <p:spPr>
          <a:xfrm>
            <a:off x="692729" y="0"/>
            <a:ext cx="7985386" cy="11111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ЭФФЕКТИВНОСТЬ ИННОВАЦИИ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xmlns="" id="{59D36FAC-AF7C-43EA-A8BC-688A9A8A33C9}"/>
              </a:ext>
            </a:extLst>
          </p:cNvPr>
          <p:cNvSpPr/>
          <p:nvPr/>
        </p:nvSpPr>
        <p:spPr>
          <a:xfrm>
            <a:off x="8285564" y="618519"/>
            <a:ext cx="782016" cy="50358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76">
            <a:extLst>
              <a:ext uri="{FF2B5EF4-FFF2-40B4-BE49-F238E27FC236}">
                <a16:creationId xmlns:a16="http://schemas.microsoft.com/office/drawing/2014/main" xmlns="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736248" y="374073"/>
            <a:ext cx="912443" cy="690189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9" y="622688"/>
            <a:ext cx="466897" cy="466897"/>
          </a:xfrm>
          <a:prstGeom prst="rect">
            <a:avLst/>
          </a:prstGeom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0" y="1231322"/>
            <a:ext cx="670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Количественный  анализ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участия родителей в совместных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экономических проектов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4004" y="1308389"/>
            <a:ext cx="482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Количественный  анализ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«Инициатива выбора образовательного маршрута»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18">
            <a:extLst>
              <a:ext uri="{FF2B5EF4-FFF2-40B4-BE49-F238E27FC236}">
                <a16:creationId xmlns=""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0"/>
            <a:ext cx="4560283" cy="1671638"/>
            <a:chOff x="-1822343" y="2651019"/>
            <a:chExt cx="11528318" cy="4084549"/>
          </a:xfrm>
        </p:grpSpPr>
        <p:pic>
          <p:nvPicPr>
            <p:cNvPr id="43" name="Рисунок 8">
              <a:extLst>
                <a:ext uri="{FF2B5EF4-FFF2-40B4-BE49-F238E27FC236}">
                  <a16:creationId xmlns=""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Прямоугольник 4">
              <a:extLst>
                <a:ext uri="{FF2B5EF4-FFF2-40B4-BE49-F238E27FC236}">
                  <a16:creationId xmlns=""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7" name="Прямоугольник 4">
              <a:extLst>
                <a:ext uri="{FF2B5EF4-FFF2-40B4-BE49-F238E27FC236}">
                  <a16:creationId xmlns=""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48" name="Рисунок 21">
              <a:extLst>
                <a:ext uri="{FF2B5EF4-FFF2-40B4-BE49-F238E27FC236}">
                  <a16:creationId xmlns=""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60" y="588110"/>
            <a:ext cx="605558" cy="54060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706407"/>
            <a:ext cx="1270091" cy="124066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0" y="2228850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200234" y="3908032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318029" y="6174241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="" xmlns:p14="http://schemas.microsoft.com/office/powerpoint/2010/main" val="753895587"/>
              </p:ext>
            </p:extLst>
          </p:nvPr>
        </p:nvGraphicFramePr>
        <p:xfrm>
          <a:off x="0" y="2219583"/>
          <a:ext cx="4623407" cy="412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="" xmlns:p14="http://schemas.microsoft.com/office/powerpoint/2010/main" val="2331993809"/>
              </p:ext>
            </p:extLst>
          </p:nvPr>
        </p:nvGraphicFramePr>
        <p:xfrm>
          <a:off x="4514851" y="2285077"/>
          <a:ext cx="7677149" cy="345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43650" y="5657671"/>
            <a:ext cx="458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Блок «Труд – продукт»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Блок «Реклама»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Блок «Деньги, цена, стоимость»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Блок «Полезные привычки в быту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8230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</TotalTime>
  <Words>698</Words>
  <Application>Microsoft Office PowerPoint</Application>
  <PresentationFormat>Произвольный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 </vt:lpstr>
      <vt:lpstr>   </vt:lpstr>
      <vt:lpstr>Слайд 6</vt:lpstr>
      <vt:lpstr>  </vt:lpstr>
      <vt:lpstr>Слайд 8</vt:lpstr>
      <vt:lpstr>Слайд 9</vt:lpstr>
      <vt:lpstr>Слайд 10</vt:lpstr>
      <vt:lpstr>Слайд 11</vt:lpstr>
      <vt:lpstr>Благодарим за внимание! Рады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педагогического коллектива МАДОУ № 8  за 2016-2017 учебный год</dc:title>
  <dc:creator>w user</dc:creator>
  <cp:lastModifiedBy>ИС</cp:lastModifiedBy>
  <cp:revision>273</cp:revision>
  <dcterms:created xsi:type="dcterms:W3CDTF">2017-06-05T10:30:50Z</dcterms:created>
  <dcterms:modified xsi:type="dcterms:W3CDTF">2022-01-13T18:19:58Z</dcterms:modified>
</cp:coreProperties>
</file>