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8757B5BB-5B6F-44DF-8885-6B01AEC39A72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5A1D06B-581C-42E8-94C6-E6010651A7D5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7B5BB-5B6F-44DF-8885-6B01AEC39A72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1D06B-581C-42E8-94C6-E6010651A7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7B5BB-5B6F-44DF-8885-6B01AEC39A72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1D06B-581C-42E8-94C6-E6010651A7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7B5BB-5B6F-44DF-8885-6B01AEC39A72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1D06B-581C-42E8-94C6-E6010651A7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7B5BB-5B6F-44DF-8885-6B01AEC39A72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1D06B-581C-42E8-94C6-E6010651A7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7B5BB-5B6F-44DF-8885-6B01AEC39A72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1D06B-581C-42E8-94C6-E6010651A7D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7B5BB-5B6F-44DF-8885-6B01AEC39A72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1D06B-581C-42E8-94C6-E6010651A7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7B5BB-5B6F-44DF-8885-6B01AEC39A72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1D06B-581C-42E8-94C6-E6010651A7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7B5BB-5B6F-44DF-8885-6B01AEC39A72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1D06B-581C-42E8-94C6-E6010651A7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7B5BB-5B6F-44DF-8885-6B01AEC39A72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1D06B-581C-42E8-94C6-E6010651A7D5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7B5BB-5B6F-44DF-8885-6B01AEC39A72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1D06B-581C-42E8-94C6-E6010651A7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757B5BB-5B6F-44DF-8885-6B01AEC39A72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55A1D06B-581C-42E8-94C6-E6010651A7D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0" y="0"/>
            <a:ext cx="3744416" cy="2276872"/>
          </a:xfrm>
        </p:spPr>
        <p:txBody>
          <a:bodyPr>
            <a:noAutofit/>
          </a:bodyPr>
          <a:lstStyle/>
          <a:p>
            <a:pPr algn="ctr"/>
            <a:r>
              <a:rPr lang="ru-RU" sz="2500" b="1" dirty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«О совершенствовании деятельности штабов воспитательной работы в образовательных организациях</a:t>
            </a:r>
            <a:r>
              <a:rPr lang="ru-RU" sz="2500" b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500" b="1" dirty="0">
              <a:solidFill>
                <a:schemeClr val="bg2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3645024"/>
            <a:ext cx="3672408" cy="237626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управление образования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администрации муниципального образования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Северский район </a:t>
            </a: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Зональный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семинар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Туапсе 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8 апреля 2015 г.</a:t>
            </a: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59632" y="1916832"/>
            <a:ext cx="2160240" cy="2698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092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08912" cy="2016224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Мобильный методически-консультационный пункт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Эстафета мастерства»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членов штабов воспитательной работы образовательных организаций (из Положения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564905"/>
            <a:ext cx="8208912" cy="3744416"/>
          </a:xfrm>
        </p:spPr>
        <p:txBody>
          <a:bodyPr>
            <a:noAutofit/>
          </a:bodyPr>
          <a:lstStyle/>
          <a:p>
            <a:r>
              <a:rPr lang="ru-RU" u="sng" dirty="0"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содействие росту профессионального мастерства специалистов ШВР, распространение положительного опыта, новых форм и методов воспитательной работы</a:t>
            </a:r>
          </a:p>
          <a:p>
            <a:r>
              <a:rPr lang="ru-RU" u="sng" dirty="0">
                <a:latin typeface="Times New Roman" pitchFamily="18" charset="0"/>
                <a:cs typeface="Times New Roman" pitchFamily="18" charset="0"/>
              </a:rPr>
              <a:t>Период работы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действует в течение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года.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u="sng" dirty="0">
                <a:latin typeface="Times New Roman" pitchFamily="18" charset="0"/>
                <a:cs typeface="Times New Roman" pitchFamily="18" charset="0"/>
              </a:rPr>
              <a:t>Место поведения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мероприятия в соответствии с графиком проводятся на базе школ, имеющих положительный и интересный опыт  работы.</a:t>
            </a:r>
          </a:p>
          <a:p>
            <a:r>
              <a:rPr lang="ru-RU" u="sng" dirty="0">
                <a:latin typeface="Times New Roman" pitchFamily="18" charset="0"/>
                <a:cs typeface="Times New Roman" pitchFamily="18" charset="0"/>
              </a:rPr>
              <a:t>Формы работы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семинары-практикумы; коллоквиумы;  мастер-классы; конференции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708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5556" y="476672"/>
            <a:ext cx="8136904" cy="745152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Воспитывая детей –  создаем 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будущее</a:t>
            </a:r>
            <a:endParaRPr lang="ru-RU" sz="36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C:\Users\andrey\Desktop\Василина\фото для форума\DSCN109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15616" y="1226096"/>
            <a:ext cx="7008779" cy="525658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2811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332656"/>
            <a:ext cx="7024744" cy="194421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Проблемы в деятельности штабов воспитательной работы</a:t>
            </a:r>
            <a:b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420888"/>
            <a:ext cx="8208912" cy="3312368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1.Рост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количества несовершеннолетних, нарушивших «детский» закон -  195 детей, 1,9% от общего количества несовершеннолетних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2.Отсутствие в 53% образовательных учреждений педагогов-психологов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3.Низкий охват учащихся дополнительным образованием в учреждениях дополнительного образования – 27,4% от численности детей в возрасте от 6 до 18 лет.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823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08912" cy="18002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Меры по повышению эффективности деятельности  Штабов воспитательной работы, предпринятые управлением образования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</a:br>
            <a:endParaRPr lang="ru-RU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276872"/>
            <a:ext cx="8208912" cy="4248472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Проверка эффективности организации деятельности штабов воспитательной работы всех общеобразовательных организаций муниципалитета</a:t>
            </a:r>
          </a:p>
          <a:p>
            <a:pPr lvl="0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Проведение глубокого анализа состояния деятельности штабов воспитательной работы каждого образовательного учреждения</a:t>
            </a:r>
          </a:p>
          <a:p>
            <a:pPr lvl="0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Проведение совещания с руководителями образовательных учреждений по итогам проверки деятельности ШВР. </a:t>
            </a:r>
          </a:p>
          <a:p>
            <a:pPr lvl="0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Принятие мер дисциплинарного наказания к руководителям, допустившим грубые нарушения в организации деятельности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ШВР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Проведение на базе школ, имеющим положительный опыт деятельности ШВР,  семинаров-практикумов для заместителей руководителей по воспитательной работе </a:t>
            </a:r>
          </a:p>
          <a:p>
            <a:pPr lvl="0"/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178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08912" cy="151216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Мероприятия по профилактике роста количества нарушителей «детского» закона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46040"/>
            <a:ext cx="8208912" cy="504056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Рассмотрение на расширенном заседании МКДН и ЗП причин и обстоятельств нарушения несовершеннолетними «детского» закона</a:t>
            </a:r>
          </a:p>
          <a:p>
            <a:pPr lvl="0"/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Принятие решений и разработка плана мероприятий</a:t>
            </a:r>
          </a:p>
          <a:p>
            <a:pPr lvl="0"/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Усиление разъяснительной работы с родителями, использование традиционных и новых форм </a:t>
            </a:r>
          </a:p>
          <a:p>
            <a:pPr lvl="0"/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Использование СМИ в целях привлечения внимания общественности к данной проблеме;</a:t>
            </a:r>
          </a:p>
          <a:p>
            <a:pPr lvl="0"/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Привлечение мобильных родительских групп к дежурству в вечернее и ночное время в поселениях.</a:t>
            </a:r>
          </a:p>
          <a:p>
            <a:pPr lvl="0"/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Активизация профилактической работы с несовершеннолетними через  включение в нее школьного ученического самоуправления и  использование волонтерского принципа «равный равному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».</a:t>
            </a:r>
            <a:endParaRPr lang="ru-RU" sz="29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07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7920880" cy="108012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Результативность принятых мер</a:t>
            </a:r>
            <a:b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6620455"/>
              </p:ext>
            </p:extLst>
          </p:nvPr>
        </p:nvGraphicFramePr>
        <p:xfrm>
          <a:off x="755576" y="1484784"/>
          <a:ext cx="7632848" cy="16561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28391"/>
                <a:gridCol w="4104457"/>
              </a:tblGrid>
              <a:tr h="728721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квартал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место муниципалитета в краевом рейтинге ШВР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97484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квартал 2014 года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 место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29979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IV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квартал 2014 года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место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625664" y="3392996"/>
            <a:ext cx="7920880" cy="8280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по количеству нарушителей «детского»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закона</a:t>
            </a:r>
            <a:endParaRPr lang="ru-RU" sz="32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4204832"/>
              </p:ext>
            </p:extLst>
          </p:nvPr>
        </p:nvGraphicFramePr>
        <p:xfrm>
          <a:off x="769679" y="4437112"/>
          <a:ext cx="7632849" cy="1752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42406"/>
                <a:gridCol w="2081929"/>
                <a:gridCol w="2160240"/>
                <a:gridCol w="2448274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задержанных в январе (чел)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задержанных в феврале (чел.)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задержанных в марте (чел)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2014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4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136904" cy="140596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 введения ставок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педагогов-психологов </a:t>
            </a:r>
            <a:b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образовательных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организациях</a:t>
            </a:r>
            <a:endParaRPr lang="ru-RU" sz="32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5947372"/>
              </p:ext>
            </p:extLst>
          </p:nvPr>
        </p:nvGraphicFramePr>
        <p:xfrm>
          <a:off x="899592" y="3356992"/>
          <a:ext cx="7128792" cy="13665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38654"/>
                <a:gridCol w="3490138"/>
              </a:tblGrid>
              <a:tr h="6830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1 января 2014 года</a:t>
                      </a:r>
                      <a:endParaRPr lang="ru-RU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1 января 2015 года</a:t>
                      </a:r>
                      <a:endParaRPr lang="ru-RU" sz="2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834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ставок</a:t>
                      </a:r>
                      <a:endParaRPr lang="ru-RU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18,5 ставок</a:t>
                      </a:r>
                      <a:endParaRPr lang="ru-RU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2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136904" cy="150304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Мероприятия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повышению доступности и качества психологической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помощи</a:t>
            </a:r>
            <a:endParaRPr lang="ru-RU" sz="32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204864"/>
            <a:ext cx="7992888" cy="403244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Прохождение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курсов повышения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квалификации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районного методического объединения педагогов-психологов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Закрепление по территориальному принципу  за школами, в которых отсутствуют  педагоги-психологи , специалистов из других образовательных учреждений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Проведение мобильных пунктов психологического консультирования</a:t>
            </a:r>
          </a:p>
          <a:p>
            <a:pPr marL="68580" indent="0">
              <a:buNone/>
            </a:pP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5731364"/>
              </p:ext>
            </p:extLst>
          </p:nvPr>
        </p:nvGraphicFramePr>
        <p:xfrm>
          <a:off x="755576" y="2780928"/>
          <a:ext cx="7704856" cy="701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68017"/>
                <a:gridCol w="2040495"/>
                <a:gridCol w="3096344"/>
              </a:tblGrid>
              <a:tr h="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 год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2014 год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1 апреля 2015 года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психологов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психологов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психолога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013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80920" cy="187220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Мероприятия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увеличению охвата учащихся дополнительным образованием в учреждениях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УДОД</a:t>
            </a:r>
            <a:endParaRPr lang="ru-RU" sz="32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365104"/>
            <a:ext cx="8208912" cy="2088232"/>
          </a:xfrm>
        </p:spPr>
        <p:txBody>
          <a:bodyPr>
            <a:normAutofit/>
          </a:bodyPr>
          <a:lstStyle/>
          <a:p>
            <a:r>
              <a:rPr lang="ru-RU" dirty="0" smtClean="0"/>
              <a:t>-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увеличение количества объединений  УДОД на базе образовательных учреждений</a:t>
            </a:r>
          </a:p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-введение с 01.09.2015 краткосрочных программ дополнительного образования</a:t>
            </a:r>
          </a:p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-введение  электронного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обучения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5524412"/>
              </p:ext>
            </p:extLst>
          </p:nvPr>
        </p:nvGraphicFramePr>
        <p:xfrm>
          <a:off x="683568" y="2636912"/>
          <a:ext cx="7920879" cy="1752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76264"/>
                <a:gridCol w="2903770"/>
                <a:gridCol w="2640845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среднекраевой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показатель в 2014г по охвату детей в УДОД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районный охват детей </a:t>
                      </a:r>
                      <a:endParaRPr lang="ru-RU" sz="20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УДОД  в 2014 г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охват детей в УДОД на 1 января 2015г.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58,5%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27,4%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28,9%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148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80920" cy="187220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Реализация программ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дополнительного 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образования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общеобразовательных учреждениях (кроме ФГОС) на 1 января 2015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года</a:t>
            </a:r>
            <a:endParaRPr lang="ru-RU" sz="32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3535025"/>
              </p:ext>
            </p:extLst>
          </p:nvPr>
        </p:nvGraphicFramePr>
        <p:xfrm>
          <a:off x="395536" y="3212976"/>
          <a:ext cx="8424936" cy="25587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4685"/>
                <a:gridCol w="1192910"/>
                <a:gridCol w="1043798"/>
                <a:gridCol w="1938480"/>
                <a:gridCol w="1544357"/>
                <a:gridCol w="1810706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 </a:t>
                      </a:r>
                      <a:r>
                        <a:rPr lang="ru-RU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ставок</a:t>
                      </a:r>
                      <a:endParaRPr lang="ru-RU" sz="18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 </a:t>
                      </a:r>
                      <a:r>
                        <a:rPr lang="ru-RU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педагогов</a:t>
                      </a:r>
                      <a:endParaRPr lang="ru-RU" sz="18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 </a:t>
                      </a:r>
                      <a:r>
                        <a:rPr lang="ru-RU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кружков</a:t>
                      </a:r>
                      <a:endParaRPr lang="ru-RU" sz="18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учащихся, охваченных программами дополнительного образования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(чел)</a:t>
                      </a:r>
                      <a:endParaRPr lang="ru-RU" sz="18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охват от общей численности учащихся (%)</a:t>
                      </a:r>
                      <a:endParaRPr lang="ru-RU" sz="18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охват дополнительным образованием учащихся, состоящих на профилактическом учете (%)</a:t>
                      </a:r>
                      <a:endParaRPr lang="ru-RU" sz="18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42,3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217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332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7337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63,3%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636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71</TotalTime>
  <Words>540</Words>
  <Application>Microsoft Office PowerPoint</Application>
  <PresentationFormat>Экран (4:3)</PresentationFormat>
  <Paragraphs>94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Century Gothic</vt:lpstr>
      <vt:lpstr>Times New Roman</vt:lpstr>
      <vt:lpstr>Wingdings 2</vt:lpstr>
      <vt:lpstr>Остин</vt:lpstr>
      <vt:lpstr>«О совершенствовании деятельности штабов воспитательной работы в образовательных организациях»</vt:lpstr>
      <vt:lpstr>Проблемы в деятельности штабов воспитательной работы </vt:lpstr>
      <vt:lpstr>Меры по повышению эффективности деятельности  Штабов воспитательной работы, предпринятые управлением образования </vt:lpstr>
      <vt:lpstr>Мероприятия по профилактике роста количества нарушителей «детского» закона </vt:lpstr>
      <vt:lpstr>Результативность принятых мер </vt:lpstr>
      <vt:lpstr>Динамика  введения ставок  педагогов-психологов  в образовательных организациях</vt:lpstr>
      <vt:lpstr>Мероприятия  по повышению доступности и качества психологической помощи</vt:lpstr>
      <vt:lpstr>Мероприятия  по увеличению охвата учащихся дополнительным образованием в учреждениях УДОД</vt:lpstr>
      <vt:lpstr>Реализация программ  дополнительного образования  в общеобразовательных учреждениях (кроме ФГОС) на 1 января 2015 года</vt:lpstr>
      <vt:lpstr>Мобильный методически-консультационный пункт «Эстафета мастерства»  для членов штабов воспитательной работы образовательных организаций (из Положения)</vt:lpstr>
      <vt:lpstr>Воспитывая детей –  создаем будущее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 совершенствовании деятельности штабов воспитательной работы в образовательных организациях»</dc:title>
  <dc:creator>Пользователь Windows</dc:creator>
  <cp:lastModifiedBy>123</cp:lastModifiedBy>
  <cp:revision>8</cp:revision>
  <dcterms:created xsi:type="dcterms:W3CDTF">2015-04-05T06:48:33Z</dcterms:created>
  <dcterms:modified xsi:type="dcterms:W3CDTF">2015-04-28T09:41:17Z</dcterms:modified>
</cp:coreProperties>
</file>